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5C7CF-DAB2-13CD-CC73-958A2EDD5FA4}" v="138" dt="2022-04-12T14:12:51.559"/>
    <p1510:client id="{1956B672-9A42-25CB-95ED-F4E31AC68761}" v="4" dt="2022-04-13T23:09:36.197"/>
    <p1510:client id="{1CF6D823-503F-32B0-1131-1593F948272A}" v="284" dt="2022-04-12T14:20:52.891"/>
    <p1510:client id="{2398246F-E21C-B8A1-DA97-20AFE90CC02D}" v="45" dt="2022-04-12T13:38:12.492"/>
    <p1510:client id="{349790C0-9E34-43B2-9BB6-0657B4AC1104}" v="31" dt="2022-04-12T13:30:25.129"/>
    <p1510:client id="{5843C5FE-EAA9-4A34-83EF-465C12DAD755}" v="534" dt="2022-04-13T21:43:01.774"/>
    <p1510:client id="{9DD79740-9E56-B7F7-F0FB-DC8B8B6032E4}" v="1472" dt="2022-04-13T19:01:42.201"/>
    <p1510:client id="{A307B249-5852-C6A4-E5CC-E11086ADE026}" v="305" dt="2022-04-13T22:42:10.452"/>
    <p1510:client id="{A9B27158-9EFF-B410-8759-D1F812AE5A4D}" v="85" dt="2022-04-12T23:37:24.213"/>
    <p1510:client id="{B60901EB-9647-3196-C42F-F80578590EBB}" v="23" dt="2022-04-13T22:02:14.110"/>
    <p1510:client id="{E3437BAB-84AC-4837-819D-67B07585A179}" v="5" dt="2022-04-13T14:45:08.601"/>
    <p1510:client id="{E9B8E865-EB2B-6027-8ABF-32968EAC16A3}" v="71" dt="2022-04-13T19:52:31.940"/>
    <p1510:client id="{EC19942F-0DA0-7155-34CB-D17D38C1B1D7}" v="211" dt="2022-04-13T17:03:19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23FE8E-EA0D-4B1E-90B3-9883D02E310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05D80A-BFDA-40B3-BCA8-14A2CA421FFA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>
              <a:latin typeface="Calibri"/>
              <a:cs typeface="Calibri"/>
            </a:rPr>
            <a:t>Image Manifest Scanner </a:t>
          </a:r>
          <a:r>
            <a:rPr lang="en-US">
              <a:latin typeface="Calibri"/>
              <a:cs typeface="Calibri"/>
            </a:rPr>
            <a:t>- Wrote python script to automatically read and highlight sensitive information in image manifests from docker registry.</a:t>
          </a:r>
        </a:p>
      </dgm:t>
    </dgm:pt>
    <dgm:pt modelId="{4EFE1542-1A90-42C8-B1CF-68850A8E356F}" type="parTrans" cxnId="{A5DC8CAB-9DF2-454C-A860-6900B05C76F7}">
      <dgm:prSet/>
      <dgm:spPr/>
      <dgm:t>
        <a:bodyPr/>
        <a:lstStyle/>
        <a:p>
          <a:endParaRPr lang="en-US"/>
        </a:p>
      </dgm:t>
    </dgm:pt>
    <dgm:pt modelId="{95B95004-C727-47DB-B6FA-7E40DBBD5D38}" type="sibTrans" cxnId="{A5DC8CAB-9DF2-454C-A860-6900B05C76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FDFA11-9608-4A77-87A4-E2BB6DC47B7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/>
            <a:t>IP Based </a:t>
          </a:r>
          <a:r>
            <a:rPr lang="en-US" b="1">
              <a:latin typeface="Calibri"/>
              <a:cs typeface="Calibri"/>
            </a:rPr>
            <a:t>filtering </a:t>
          </a:r>
          <a:r>
            <a:rPr lang="en-US">
              <a:latin typeface="Calibri"/>
              <a:cs typeface="Calibri"/>
            </a:rPr>
            <a:t>-Implemented IP Address whitelisting on SSH login.</a:t>
          </a:r>
        </a:p>
      </dgm:t>
    </dgm:pt>
    <dgm:pt modelId="{7CCD8C5C-744B-4057-8F8D-91BA20A57451}" type="parTrans" cxnId="{F6B6812A-B18B-41DB-890C-3B2C459C3D17}">
      <dgm:prSet/>
      <dgm:spPr/>
      <dgm:t>
        <a:bodyPr/>
        <a:lstStyle/>
        <a:p>
          <a:endParaRPr lang="en-US"/>
        </a:p>
      </dgm:t>
    </dgm:pt>
    <dgm:pt modelId="{39DCB24E-1B63-4542-BDFB-0FE7940F1CFE}" type="sibTrans" cxnId="{F6B6812A-B18B-41DB-890C-3B2C459C3D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1C34BF-9B31-4AF6-82D2-756C8B574F1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/>
            <a:t>Docker Socket </a:t>
          </a:r>
          <a:r>
            <a:rPr lang="en-US" b="1">
              <a:latin typeface="Calibri"/>
              <a:cs typeface="Calibri"/>
            </a:rPr>
            <a:t>Detector </a:t>
          </a:r>
          <a:r>
            <a:rPr lang="en-US">
              <a:latin typeface="Calibri"/>
              <a:cs typeface="Calibri"/>
            </a:rPr>
            <a:t>-Python script to check if '</a:t>
          </a:r>
          <a:r>
            <a:rPr lang="en-US" err="1">
              <a:latin typeface="Calibri"/>
              <a:cs typeface="Calibri"/>
            </a:rPr>
            <a:t>docker.sock</a:t>
          </a:r>
          <a:r>
            <a:rPr lang="en-US">
              <a:latin typeface="Calibri"/>
              <a:cs typeface="Calibri"/>
            </a:rPr>
            <a:t>' file is present inside any running container.</a:t>
          </a:r>
        </a:p>
      </dgm:t>
    </dgm:pt>
    <dgm:pt modelId="{AF3AC397-4755-43ED-9656-070388712C31}" type="parTrans" cxnId="{62B01516-4DA5-46FD-94BD-9FAA4B78C0AB}">
      <dgm:prSet/>
      <dgm:spPr/>
      <dgm:t>
        <a:bodyPr/>
        <a:lstStyle/>
        <a:p>
          <a:endParaRPr lang="en-US"/>
        </a:p>
      </dgm:t>
    </dgm:pt>
    <dgm:pt modelId="{1B4D733A-34C0-42FF-8E16-DAB285BEB124}" type="sibTrans" cxnId="{62B01516-4DA5-46FD-94BD-9FAA4B78C0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A8D9AE-FDA8-4D4C-9513-62EF33D1F0F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>
              <a:latin typeface="Calibri"/>
              <a:cs typeface="Calibri"/>
            </a:rPr>
            <a:t>Capabilities Checker</a:t>
          </a:r>
          <a:r>
            <a:rPr lang="en-US">
              <a:latin typeface="Calibri"/>
              <a:cs typeface="Calibri"/>
            </a:rPr>
            <a:t>- Checked the capabilities of running containers, with the python script checked if any abusable capability is present inside running containers and deleted the same.</a:t>
          </a:r>
        </a:p>
      </dgm:t>
    </dgm:pt>
    <dgm:pt modelId="{82F86CA3-C39B-49FE-B0E5-4FBCA491DD82}" type="parTrans" cxnId="{F9C29104-0E0D-4783-91A2-96D1E1EF030F}">
      <dgm:prSet/>
      <dgm:spPr/>
      <dgm:t>
        <a:bodyPr/>
        <a:lstStyle/>
        <a:p>
          <a:endParaRPr lang="en-US"/>
        </a:p>
      </dgm:t>
    </dgm:pt>
    <dgm:pt modelId="{37B62BDD-86B9-4756-A330-E00B194FAB93}" type="sibTrans" cxnId="{F9C29104-0E0D-4783-91A2-96D1E1EF03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03074B-4E63-4053-8A32-A042949130F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>
              <a:latin typeface="Calibri"/>
              <a:cs typeface="Calibri"/>
            </a:rPr>
            <a:t>Signature Implementation</a:t>
          </a:r>
          <a:r>
            <a:rPr lang="en-US">
              <a:latin typeface="Calibri"/>
              <a:cs typeface="Calibri"/>
            </a:rPr>
            <a:t> -Implemented image signature verification in docker environment and wrote python script to detect if image signature does not match.</a:t>
          </a:r>
        </a:p>
      </dgm:t>
    </dgm:pt>
    <dgm:pt modelId="{F2EC19D9-CAAC-467D-845B-0A3DE84188CB}" type="parTrans" cxnId="{87774EE7-E66A-42B7-A93B-D89C86FB069B}">
      <dgm:prSet/>
      <dgm:spPr/>
      <dgm:t>
        <a:bodyPr/>
        <a:lstStyle/>
        <a:p>
          <a:endParaRPr lang="en-US"/>
        </a:p>
      </dgm:t>
    </dgm:pt>
    <dgm:pt modelId="{5BBF9140-F5E9-456C-8461-E8C45D5B5A6B}" type="sibTrans" cxnId="{87774EE7-E66A-42B7-A93B-D89C86FB06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AE3F21-8E79-49A9-ADF4-171C90DBBA4A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1"/>
            <a:t>Docker Socket </a:t>
          </a:r>
          <a:r>
            <a:rPr lang="en-US" b="1">
              <a:latin typeface="Calibri"/>
              <a:cs typeface="Calibri"/>
            </a:rPr>
            <a:t>Detector </a:t>
          </a:r>
          <a:r>
            <a:rPr lang="en-US">
              <a:latin typeface="Calibri"/>
              <a:cs typeface="Calibri"/>
            </a:rPr>
            <a:t>-Implemented authentication on docker registry.</a:t>
          </a:r>
        </a:p>
      </dgm:t>
    </dgm:pt>
    <dgm:pt modelId="{3810D204-1C40-42CF-BC5C-B6335F6A6F53}" type="parTrans" cxnId="{BB6F7A87-1B55-422C-896B-F2D8C7845297}">
      <dgm:prSet/>
      <dgm:spPr/>
    </dgm:pt>
    <dgm:pt modelId="{A135C888-D5D7-468C-9B97-BFC9A5D29BCF}" type="sibTrans" cxnId="{BB6F7A87-1B55-422C-896B-F2D8C78452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702779-F599-4B2A-A07D-5FB94F670028}" type="pres">
      <dgm:prSet presAssocID="{2323FE8E-EA0D-4B1E-90B3-9883D02E310C}" presName="root" presStyleCnt="0">
        <dgm:presLayoutVars>
          <dgm:dir/>
          <dgm:resizeHandles val="exact"/>
        </dgm:presLayoutVars>
      </dgm:prSet>
      <dgm:spPr/>
    </dgm:pt>
    <dgm:pt modelId="{64F8F026-4330-491F-B898-EDC7B994487F}" type="pres">
      <dgm:prSet presAssocID="{2323FE8E-EA0D-4B1E-90B3-9883D02E310C}" presName="container" presStyleCnt="0">
        <dgm:presLayoutVars>
          <dgm:dir/>
          <dgm:resizeHandles val="exact"/>
        </dgm:presLayoutVars>
      </dgm:prSet>
      <dgm:spPr/>
    </dgm:pt>
    <dgm:pt modelId="{3FB8BDAC-6DEB-4B1C-A97B-01CE4E19E4F4}" type="pres">
      <dgm:prSet presAssocID="{7105D80A-BFDA-40B3-BCA8-14A2CA421FFA}" presName="compNode" presStyleCnt="0"/>
      <dgm:spPr/>
    </dgm:pt>
    <dgm:pt modelId="{AA472057-BFA0-40CF-BD34-638F9C8BBE75}" type="pres">
      <dgm:prSet presAssocID="{7105D80A-BFDA-40B3-BCA8-14A2CA421FFA}" presName="iconBgRect" presStyleLbl="bgShp" presStyleIdx="0" presStyleCnt="6"/>
      <dgm:spPr/>
    </dgm:pt>
    <dgm:pt modelId="{C8C2AA97-EC3C-453C-83FB-1A81B635646C}" type="pres">
      <dgm:prSet presAssocID="{7105D80A-BFDA-40B3-BCA8-14A2CA421FF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77E14F-818B-4AE7-8A24-4A6847EC86E0}" type="pres">
      <dgm:prSet presAssocID="{7105D80A-BFDA-40B3-BCA8-14A2CA421FFA}" presName="spaceRect" presStyleCnt="0"/>
      <dgm:spPr/>
    </dgm:pt>
    <dgm:pt modelId="{667D4392-0D11-4AD3-8E07-2AA3C1D0A67C}" type="pres">
      <dgm:prSet presAssocID="{7105D80A-BFDA-40B3-BCA8-14A2CA421FFA}" presName="textRect" presStyleLbl="revTx" presStyleIdx="0" presStyleCnt="6">
        <dgm:presLayoutVars>
          <dgm:chMax val="1"/>
          <dgm:chPref val="1"/>
        </dgm:presLayoutVars>
      </dgm:prSet>
      <dgm:spPr/>
    </dgm:pt>
    <dgm:pt modelId="{2832E5E4-2FAD-4EDB-84B4-DAD19996D905}" type="pres">
      <dgm:prSet presAssocID="{95B95004-C727-47DB-B6FA-7E40DBBD5D38}" presName="sibTrans" presStyleLbl="sibTrans2D1" presStyleIdx="0" presStyleCnt="0"/>
      <dgm:spPr/>
    </dgm:pt>
    <dgm:pt modelId="{6A108B9B-B5F9-4196-981D-7A6CFB94BB8A}" type="pres">
      <dgm:prSet presAssocID="{A4FDFA11-9608-4A77-87A4-E2BB6DC47B7E}" presName="compNode" presStyleCnt="0"/>
      <dgm:spPr/>
    </dgm:pt>
    <dgm:pt modelId="{4D64BB7C-3EB3-4A60-A485-F8EE5709D701}" type="pres">
      <dgm:prSet presAssocID="{A4FDFA11-9608-4A77-87A4-E2BB6DC47B7E}" presName="iconBgRect" presStyleLbl="bgShp" presStyleIdx="1" presStyleCnt="6"/>
      <dgm:spPr/>
    </dgm:pt>
    <dgm:pt modelId="{F02CCFB2-6E48-4CE3-BC56-0A9D4D82E0A0}" type="pres">
      <dgm:prSet presAssocID="{A4FDFA11-9608-4A77-87A4-E2BB6DC47B7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E2DA7B5-812C-4B4C-986F-07CEA338EF36}" type="pres">
      <dgm:prSet presAssocID="{A4FDFA11-9608-4A77-87A4-E2BB6DC47B7E}" presName="spaceRect" presStyleCnt="0"/>
      <dgm:spPr/>
    </dgm:pt>
    <dgm:pt modelId="{97A37316-3D35-4177-8375-FAFB82B030EC}" type="pres">
      <dgm:prSet presAssocID="{A4FDFA11-9608-4A77-87A4-E2BB6DC47B7E}" presName="textRect" presStyleLbl="revTx" presStyleIdx="1" presStyleCnt="6">
        <dgm:presLayoutVars>
          <dgm:chMax val="1"/>
          <dgm:chPref val="1"/>
        </dgm:presLayoutVars>
      </dgm:prSet>
      <dgm:spPr/>
    </dgm:pt>
    <dgm:pt modelId="{192580D0-91A2-44FA-9EC4-40B6D6AA6DDE}" type="pres">
      <dgm:prSet presAssocID="{39DCB24E-1B63-4542-BDFB-0FE7940F1CFE}" presName="sibTrans" presStyleLbl="sibTrans2D1" presStyleIdx="0" presStyleCnt="0"/>
      <dgm:spPr/>
    </dgm:pt>
    <dgm:pt modelId="{08758E1F-AFD2-4455-A7A0-668C50C4B426}" type="pres">
      <dgm:prSet presAssocID="{FB1C34BF-9B31-4AF6-82D2-756C8B574F17}" presName="compNode" presStyleCnt="0"/>
      <dgm:spPr/>
    </dgm:pt>
    <dgm:pt modelId="{DD2A63B8-9A3A-491D-B47E-44AA9DC3AA53}" type="pres">
      <dgm:prSet presAssocID="{FB1C34BF-9B31-4AF6-82D2-756C8B574F17}" presName="iconBgRect" presStyleLbl="bgShp" presStyleIdx="2" presStyleCnt="6"/>
      <dgm:spPr/>
    </dgm:pt>
    <dgm:pt modelId="{0B1F36D9-6165-412E-888E-35F627051AAD}" type="pres">
      <dgm:prSet presAssocID="{FB1C34BF-9B31-4AF6-82D2-756C8B574F1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bweb"/>
        </a:ext>
      </dgm:extLst>
    </dgm:pt>
    <dgm:pt modelId="{B9865689-249D-4C18-A581-E8D8BCF9D7F4}" type="pres">
      <dgm:prSet presAssocID="{FB1C34BF-9B31-4AF6-82D2-756C8B574F17}" presName="spaceRect" presStyleCnt="0"/>
      <dgm:spPr/>
    </dgm:pt>
    <dgm:pt modelId="{00EC2992-1C45-47A3-8EEF-10C8115F1626}" type="pres">
      <dgm:prSet presAssocID="{FB1C34BF-9B31-4AF6-82D2-756C8B574F17}" presName="textRect" presStyleLbl="revTx" presStyleIdx="2" presStyleCnt="6">
        <dgm:presLayoutVars>
          <dgm:chMax val="1"/>
          <dgm:chPref val="1"/>
        </dgm:presLayoutVars>
      </dgm:prSet>
      <dgm:spPr/>
    </dgm:pt>
    <dgm:pt modelId="{6959B7EA-0053-4D6A-A49E-FB8FCCE47F98}" type="pres">
      <dgm:prSet presAssocID="{1B4D733A-34C0-42FF-8E16-DAB285BEB124}" presName="sibTrans" presStyleLbl="sibTrans2D1" presStyleIdx="0" presStyleCnt="0"/>
      <dgm:spPr/>
    </dgm:pt>
    <dgm:pt modelId="{EE7B2E5A-3D9A-4397-88AF-52B48ED6BF7A}" type="pres">
      <dgm:prSet presAssocID="{52A8D9AE-FDA8-4D4C-9513-62EF33D1F0FF}" presName="compNode" presStyleCnt="0"/>
      <dgm:spPr/>
    </dgm:pt>
    <dgm:pt modelId="{B292353A-90FB-4E74-95AA-071C4EA7C2C6}" type="pres">
      <dgm:prSet presAssocID="{52A8D9AE-FDA8-4D4C-9513-62EF33D1F0FF}" presName="iconBgRect" presStyleLbl="bgShp" presStyleIdx="3" presStyleCnt="6"/>
      <dgm:spPr/>
    </dgm:pt>
    <dgm:pt modelId="{2EA367CC-60CD-4A91-9EAE-BF94A88ECBB0}" type="pres">
      <dgm:prSet presAssocID="{52A8D9AE-FDA8-4D4C-9513-62EF33D1F0F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AD797D-B49C-4425-AB00-8B5B688B9DD2}" type="pres">
      <dgm:prSet presAssocID="{52A8D9AE-FDA8-4D4C-9513-62EF33D1F0FF}" presName="spaceRect" presStyleCnt="0"/>
      <dgm:spPr/>
    </dgm:pt>
    <dgm:pt modelId="{270A2F5D-C4C0-419E-935C-9E45E57DB830}" type="pres">
      <dgm:prSet presAssocID="{52A8D9AE-FDA8-4D4C-9513-62EF33D1F0FF}" presName="textRect" presStyleLbl="revTx" presStyleIdx="3" presStyleCnt="6">
        <dgm:presLayoutVars>
          <dgm:chMax val="1"/>
          <dgm:chPref val="1"/>
        </dgm:presLayoutVars>
      </dgm:prSet>
      <dgm:spPr/>
    </dgm:pt>
    <dgm:pt modelId="{BDEEB94C-EAA8-4A4D-93CE-FBB43F05F115}" type="pres">
      <dgm:prSet presAssocID="{37B62BDD-86B9-4756-A330-E00B194FAB93}" presName="sibTrans" presStyleLbl="sibTrans2D1" presStyleIdx="0" presStyleCnt="0"/>
      <dgm:spPr/>
    </dgm:pt>
    <dgm:pt modelId="{DEEF42DE-8060-4B84-9C7A-00640FFE23F8}" type="pres">
      <dgm:prSet presAssocID="{2B03074B-4E63-4053-8A32-A042949130F2}" presName="compNode" presStyleCnt="0"/>
      <dgm:spPr/>
    </dgm:pt>
    <dgm:pt modelId="{A8AD2769-32D8-4488-A890-827B3769AF3C}" type="pres">
      <dgm:prSet presAssocID="{2B03074B-4E63-4053-8A32-A042949130F2}" presName="iconBgRect" presStyleLbl="bgShp" presStyleIdx="4" presStyleCnt="6"/>
      <dgm:spPr/>
    </dgm:pt>
    <dgm:pt modelId="{84B20E89-2348-4B1B-9258-4DF3668D33E2}" type="pres">
      <dgm:prSet presAssocID="{2B03074B-4E63-4053-8A32-A042949130F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BEE1EF0-A716-4963-AC0F-D6AE606E1C0F}" type="pres">
      <dgm:prSet presAssocID="{2B03074B-4E63-4053-8A32-A042949130F2}" presName="spaceRect" presStyleCnt="0"/>
      <dgm:spPr/>
    </dgm:pt>
    <dgm:pt modelId="{ECF2888A-1DF8-46D9-A21B-8E72F71E74E6}" type="pres">
      <dgm:prSet presAssocID="{2B03074B-4E63-4053-8A32-A042949130F2}" presName="textRect" presStyleLbl="revTx" presStyleIdx="4" presStyleCnt="6">
        <dgm:presLayoutVars>
          <dgm:chMax val="1"/>
          <dgm:chPref val="1"/>
        </dgm:presLayoutVars>
      </dgm:prSet>
      <dgm:spPr/>
    </dgm:pt>
    <dgm:pt modelId="{10890201-DD68-419B-BD0F-6F664CA872C5}" type="pres">
      <dgm:prSet presAssocID="{5BBF9140-F5E9-456C-8461-E8C45D5B5A6B}" presName="sibTrans" presStyleLbl="sibTrans2D1" presStyleIdx="0" presStyleCnt="0"/>
      <dgm:spPr/>
    </dgm:pt>
    <dgm:pt modelId="{DEE56795-DB13-432D-963C-3B233B3BBE0B}" type="pres">
      <dgm:prSet presAssocID="{6BAE3F21-8E79-49A9-ADF4-171C90DBBA4A}" presName="compNode" presStyleCnt="0"/>
      <dgm:spPr/>
    </dgm:pt>
    <dgm:pt modelId="{06865CB7-C2CC-4833-9424-AE905AB9E32A}" type="pres">
      <dgm:prSet presAssocID="{6BAE3F21-8E79-49A9-ADF4-171C90DBBA4A}" presName="iconBgRect" presStyleLbl="bgShp" presStyleIdx="5" presStyleCnt="6"/>
      <dgm:spPr/>
    </dgm:pt>
    <dgm:pt modelId="{F05A8823-8F88-495D-A227-C7077C0A64AC}" type="pres">
      <dgm:prSet presAssocID="{6BAE3F21-8E79-49A9-ADF4-171C90DBBA4A}" presName="iconRect" presStyleLbl="node1" presStyleIdx="5" presStyleCnt="6"/>
      <dgm:spPr/>
    </dgm:pt>
    <dgm:pt modelId="{9C9E28DB-87BB-4E60-A7D5-FD114FA74F49}" type="pres">
      <dgm:prSet presAssocID="{6BAE3F21-8E79-49A9-ADF4-171C90DBBA4A}" presName="spaceRect" presStyleCnt="0"/>
      <dgm:spPr/>
    </dgm:pt>
    <dgm:pt modelId="{F2A240C2-7BB6-40FF-ABB5-991A9919AFFA}" type="pres">
      <dgm:prSet presAssocID="{6BAE3F21-8E79-49A9-ADF4-171C90DBBA4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9C29104-0E0D-4783-91A2-96D1E1EF030F}" srcId="{2323FE8E-EA0D-4B1E-90B3-9883D02E310C}" destId="{52A8D9AE-FDA8-4D4C-9513-62EF33D1F0FF}" srcOrd="3" destOrd="0" parTransId="{82F86CA3-C39B-49FE-B0E5-4FBCA491DD82}" sibTransId="{37B62BDD-86B9-4756-A330-E00B194FAB93}"/>
    <dgm:cxn modelId="{FAD07D09-EF59-4B20-8CE5-10E5C839F06A}" type="presOf" srcId="{7105D80A-BFDA-40B3-BCA8-14A2CA421FFA}" destId="{667D4392-0D11-4AD3-8E07-2AA3C1D0A67C}" srcOrd="0" destOrd="0" presId="urn:microsoft.com/office/officeart/2018/2/layout/IconCircleList"/>
    <dgm:cxn modelId="{18F37B0B-A7CC-4BE3-B3F4-071EF0AE7106}" type="presOf" srcId="{FB1C34BF-9B31-4AF6-82D2-756C8B574F17}" destId="{00EC2992-1C45-47A3-8EEF-10C8115F1626}" srcOrd="0" destOrd="0" presId="urn:microsoft.com/office/officeart/2018/2/layout/IconCircleList"/>
    <dgm:cxn modelId="{62B01516-4DA5-46FD-94BD-9FAA4B78C0AB}" srcId="{2323FE8E-EA0D-4B1E-90B3-9883D02E310C}" destId="{FB1C34BF-9B31-4AF6-82D2-756C8B574F17}" srcOrd="2" destOrd="0" parTransId="{AF3AC397-4755-43ED-9656-070388712C31}" sibTransId="{1B4D733A-34C0-42FF-8E16-DAB285BEB124}"/>
    <dgm:cxn modelId="{F8BFCD22-44DB-4AF7-8185-805B7B5DDBD7}" type="presOf" srcId="{1B4D733A-34C0-42FF-8E16-DAB285BEB124}" destId="{6959B7EA-0053-4D6A-A49E-FB8FCCE47F98}" srcOrd="0" destOrd="0" presId="urn:microsoft.com/office/officeart/2018/2/layout/IconCircleList"/>
    <dgm:cxn modelId="{F6B6812A-B18B-41DB-890C-3B2C459C3D17}" srcId="{2323FE8E-EA0D-4B1E-90B3-9883D02E310C}" destId="{A4FDFA11-9608-4A77-87A4-E2BB6DC47B7E}" srcOrd="1" destOrd="0" parTransId="{7CCD8C5C-744B-4057-8F8D-91BA20A57451}" sibTransId="{39DCB24E-1B63-4542-BDFB-0FE7940F1CFE}"/>
    <dgm:cxn modelId="{F91D8D60-42CB-42BC-9156-DDE34AA78B54}" type="presOf" srcId="{37B62BDD-86B9-4756-A330-E00B194FAB93}" destId="{BDEEB94C-EAA8-4A4D-93CE-FBB43F05F115}" srcOrd="0" destOrd="0" presId="urn:microsoft.com/office/officeart/2018/2/layout/IconCircleList"/>
    <dgm:cxn modelId="{1CF02A6E-5D25-4A5A-AB8D-EF54DA38A56C}" type="presOf" srcId="{95B95004-C727-47DB-B6FA-7E40DBBD5D38}" destId="{2832E5E4-2FAD-4EDB-84B4-DAD19996D905}" srcOrd="0" destOrd="0" presId="urn:microsoft.com/office/officeart/2018/2/layout/IconCircleList"/>
    <dgm:cxn modelId="{965E6E4E-2ED5-4E50-873C-12B9971DF685}" type="presOf" srcId="{6BAE3F21-8E79-49A9-ADF4-171C90DBBA4A}" destId="{F2A240C2-7BB6-40FF-ABB5-991A9919AFFA}" srcOrd="0" destOrd="0" presId="urn:microsoft.com/office/officeart/2018/2/layout/IconCircleList"/>
    <dgm:cxn modelId="{BC24EF54-E2F7-457D-8A96-1E08434958FB}" type="presOf" srcId="{2B03074B-4E63-4053-8A32-A042949130F2}" destId="{ECF2888A-1DF8-46D9-A21B-8E72F71E74E6}" srcOrd="0" destOrd="0" presId="urn:microsoft.com/office/officeart/2018/2/layout/IconCircleList"/>
    <dgm:cxn modelId="{8892BE77-8156-4FA2-8811-0E7FABBECDD0}" type="presOf" srcId="{5BBF9140-F5E9-456C-8461-E8C45D5B5A6B}" destId="{10890201-DD68-419B-BD0F-6F664CA872C5}" srcOrd="0" destOrd="0" presId="urn:microsoft.com/office/officeart/2018/2/layout/IconCircleList"/>
    <dgm:cxn modelId="{BB6F7A87-1B55-422C-896B-F2D8C7845297}" srcId="{2323FE8E-EA0D-4B1E-90B3-9883D02E310C}" destId="{6BAE3F21-8E79-49A9-ADF4-171C90DBBA4A}" srcOrd="5" destOrd="0" parTransId="{3810D204-1C40-42CF-BC5C-B6335F6A6F53}" sibTransId="{A135C888-D5D7-468C-9B97-BFC9A5D29BCF}"/>
    <dgm:cxn modelId="{F5E9BE99-0243-4E48-AF77-725B54782AF0}" type="presOf" srcId="{39DCB24E-1B63-4542-BDFB-0FE7940F1CFE}" destId="{192580D0-91A2-44FA-9EC4-40B6D6AA6DDE}" srcOrd="0" destOrd="0" presId="urn:microsoft.com/office/officeart/2018/2/layout/IconCircleList"/>
    <dgm:cxn modelId="{A5DC8CAB-9DF2-454C-A860-6900B05C76F7}" srcId="{2323FE8E-EA0D-4B1E-90B3-9883D02E310C}" destId="{7105D80A-BFDA-40B3-BCA8-14A2CA421FFA}" srcOrd="0" destOrd="0" parTransId="{4EFE1542-1A90-42C8-B1CF-68850A8E356F}" sibTransId="{95B95004-C727-47DB-B6FA-7E40DBBD5D38}"/>
    <dgm:cxn modelId="{698E2AE7-09A0-4B71-9852-AF279312F6EB}" type="presOf" srcId="{52A8D9AE-FDA8-4D4C-9513-62EF33D1F0FF}" destId="{270A2F5D-C4C0-419E-935C-9E45E57DB830}" srcOrd="0" destOrd="0" presId="urn:microsoft.com/office/officeart/2018/2/layout/IconCircleList"/>
    <dgm:cxn modelId="{87774EE7-E66A-42B7-A93B-D89C86FB069B}" srcId="{2323FE8E-EA0D-4B1E-90B3-9883D02E310C}" destId="{2B03074B-4E63-4053-8A32-A042949130F2}" srcOrd="4" destOrd="0" parTransId="{F2EC19D9-CAAC-467D-845B-0A3DE84188CB}" sibTransId="{5BBF9140-F5E9-456C-8461-E8C45D5B5A6B}"/>
    <dgm:cxn modelId="{687D4FEB-E63C-43C2-8CB2-3DD370428FBC}" type="presOf" srcId="{A4FDFA11-9608-4A77-87A4-E2BB6DC47B7E}" destId="{97A37316-3D35-4177-8375-FAFB82B030EC}" srcOrd="0" destOrd="0" presId="urn:microsoft.com/office/officeart/2018/2/layout/IconCircleList"/>
    <dgm:cxn modelId="{FC25F1F2-E4F8-4DC3-BF4C-C88A9847CA42}" type="presOf" srcId="{2323FE8E-EA0D-4B1E-90B3-9883D02E310C}" destId="{A7702779-F599-4B2A-A07D-5FB94F670028}" srcOrd="0" destOrd="0" presId="urn:microsoft.com/office/officeart/2018/2/layout/IconCircleList"/>
    <dgm:cxn modelId="{8F1FF57E-3F11-43AA-B496-E5B7FB930BB1}" type="presParOf" srcId="{A7702779-F599-4B2A-A07D-5FB94F670028}" destId="{64F8F026-4330-491F-B898-EDC7B994487F}" srcOrd="0" destOrd="0" presId="urn:microsoft.com/office/officeart/2018/2/layout/IconCircleList"/>
    <dgm:cxn modelId="{066F6EEF-ED99-4F45-855B-528EE1BF8EB7}" type="presParOf" srcId="{64F8F026-4330-491F-B898-EDC7B994487F}" destId="{3FB8BDAC-6DEB-4B1C-A97B-01CE4E19E4F4}" srcOrd="0" destOrd="0" presId="urn:microsoft.com/office/officeart/2018/2/layout/IconCircleList"/>
    <dgm:cxn modelId="{C3653B1F-505D-4CF1-A8AB-E4E7F27B6B44}" type="presParOf" srcId="{3FB8BDAC-6DEB-4B1C-A97B-01CE4E19E4F4}" destId="{AA472057-BFA0-40CF-BD34-638F9C8BBE75}" srcOrd="0" destOrd="0" presId="urn:microsoft.com/office/officeart/2018/2/layout/IconCircleList"/>
    <dgm:cxn modelId="{C300F87C-E702-4E51-A966-4542905374C1}" type="presParOf" srcId="{3FB8BDAC-6DEB-4B1C-A97B-01CE4E19E4F4}" destId="{C8C2AA97-EC3C-453C-83FB-1A81B635646C}" srcOrd="1" destOrd="0" presId="urn:microsoft.com/office/officeart/2018/2/layout/IconCircleList"/>
    <dgm:cxn modelId="{CE42B304-F10F-4AFF-8CF6-A25B21B7CEA7}" type="presParOf" srcId="{3FB8BDAC-6DEB-4B1C-A97B-01CE4E19E4F4}" destId="{3F77E14F-818B-4AE7-8A24-4A6847EC86E0}" srcOrd="2" destOrd="0" presId="urn:microsoft.com/office/officeart/2018/2/layout/IconCircleList"/>
    <dgm:cxn modelId="{7461AD2A-1AAF-47A7-B784-A4DDEB4F73F2}" type="presParOf" srcId="{3FB8BDAC-6DEB-4B1C-A97B-01CE4E19E4F4}" destId="{667D4392-0D11-4AD3-8E07-2AA3C1D0A67C}" srcOrd="3" destOrd="0" presId="urn:microsoft.com/office/officeart/2018/2/layout/IconCircleList"/>
    <dgm:cxn modelId="{82238F3F-8854-4C53-B30A-BA13E438A260}" type="presParOf" srcId="{64F8F026-4330-491F-B898-EDC7B994487F}" destId="{2832E5E4-2FAD-4EDB-84B4-DAD19996D905}" srcOrd="1" destOrd="0" presId="urn:microsoft.com/office/officeart/2018/2/layout/IconCircleList"/>
    <dgm:cxn modelId="{F45BD6C2-54DE-464F-94F0-CAF03432E4BB}" type="presParOf" srcId="{64F8F026-4330-491F-B898-EDC7B994487F}" destId="{6A108B9B-B5F9-4196-981D-7A6CFB94BB8A}" srcOrd="2" destOrd="0" presId="urn:microsoft.com/office/officeart/2018/2/layout/IconCircleList"/>
    <dgm:cxn modelId="{477694A7-B893-4B1A-9A85-1BAD7A917F76}" type="presParOf" srcId="{6A108B9B-B5F9-4196-981D-7A6CFB94BB8A}" destId="{4D64BB7C-3EB3-4A60-A485-F8EE5709D701}" srcOrd="0" destOrd="0" presId="urn:microsoft.com/office/officeart/2018/2/layout/IconCircleList"/>
    <dgm:cxn modelId="{1987971B-C0AC-4409-81ED-F92F5BDDAEB4}" type="presParOf" srcId="{6A108B9B-B5F9-4196-981D-7A6CFB94BB8A}" destId="{F02CCFB2-6E48-4CE3-BC56-0A9D4D82E0A0}" srcOrd="1" destOrd="0" presId="urn:microsoft.com/office/officeart/2018/2/layout/IconCircleList"/>
    <dgm:cxn modelId="{A711B656-BB78-45A8-A562-C3C71E15C7A5}" type="presParOf" srcId="{6A108B9B-B5F9-4196-981D-7A6CFB94BB8A}" destId="{1E2DA7B5-812C-4B4C-986F-07CEA338EF36}" srcOrd="2" destOrd="0" presId="urn:microsoft.com/office/officeart/2018/2/layout/IconCircleList"/>
    <dgm:cxn modelId="{9F15DB11-D144-49F4-A557-3A4B4C72999F}" type="presParOf" srcId="{6A108B9B-B5F9-4196-981D-7A6CFB94BB8A}" destId="{97A37316-3D35-4177-8375-FAFB82B030EC}" srcOrd="3" destOrd="0" presId="urn:microsoft.com/office/officeart/2018/2/layout/IconCircleList"/>
    <dgm:cxn modelId="{A1C02BA8-DA5B-46E6-ACB1-D66138830009}" type="presParOf" srcId="{64F8F026-4330-491F-B898-EDC7B994487F}" destId="{192580D0-91A2-44FA-9EC4-40B6D6AA6DDE}" srcOrd="3" destOrd="0" presId="urn:microsoft.com/office/officeart/2018/2/layout/IconCircleList"/>
    <dgm:cxn modelId="{76A1BC04-EECB-4B27-A8FB-F01C907A8292}" type="presParOf" srcId="{64F8F026-4330-491F-B898-EDC7B994487F}" destId="{08758E1F-AFD2-4455-A7A0-668C50C4B426}" srcOrd="4" destOrd="0" presId="urn:microsoft.com/office/officeart/2018/2/layout/IconCircleList"/>
    <dgm:cxn modelId="{017E8EE1-DF2A-4784-A3EE-1A9782740037}" type="presParOf" srcId="{08758E1F-AFD2-4455-A7A0-668C50C4B426}" destId="{DD2A63B8-9A3A-491D-B47E-44AA9DC3AA53}" srcOrd="0" destOrd="0" presId="urn:microsoft.com/office/officeart/2018/2/layout/IconCircleList"/>
    <dgm:cxn modelId="{8315B4CC-6B37-444B-B594-AAD2E61DB3DF}" type="presParOf" srcId="{08758E1F-AFD2-4455-A7A0-668C50C4B426}" destId="{0B1F36D9-6165-412E-888E-35F627051AAD}" srcOrd="1" destOrd="0" presId="urn:microsoft.com/office/officeart/2018/2/layout/IconCircleList"/>
    <dgm:cxn modelId="{D2D0424B-713B-48ED-8945-EA1DBE01D921}" type="presParOf" srcId="{08758E1F-AFD2-4455-A7A0-668C50C4B426}" destId="{B9865689-249D-4C18-A581-E8D8BCF9D7F4}" srcOrd="2" destOrd="0" presId="urn:microsoft.com/office/officeart/2018/2/layout/IconCircleList"/>
    <dgm:cxn modelId="{A8FAC922-9A96-4652-A9AC-AF1E0DFE2FD1}" type="presParOf" srcId="{08758E1F-AFD2-4455-A7A0-668C50C4B426}" destId="{00EC2992-1C45-47A3-8EEF-10C8115F1626}" srcOrd="3" destOrd="0" presId="urn:microsoft.com/office/officeart/2018/2/layout/IconCircleList"/>
    <dgm:cxn modelId="{5B259192-4813-46A5-B562-B12C76A90238}" type="presParOf" srcId="{64F8F026-4330-491F-B898-EDC7B994487F}" destId="{6959B7EA-0053-4D6A-A49E-FB8FCCE47F98}" srcOrd="5" destOrd="0" presId="urn:microsoft.com/office/officeart/2018/2/layout/IconCircleList"/>
    <dgm:cxn modelId="{CB1D7CCC-7D38-453A-BF1A-E25ABCFC06B6}" type="presParOf" srcId="{64F8F026-4330-491F-B898-EDC7B994487F}" destId="{EE7B2E5A-3D9A-4397-88AF-52B48ED6BF7A}" srcOrd="6" destOrd="0" presId="urn:microsoft.com/office/officeart/2018/2/layout/IconCircleList"/>
    <dgm:cxn modelId="{274AD3BF-EEDC-455A-9A2B-9721ECB82F75}" type="presParOf" srcId="{EE7B2E5A-3D9A-4397-88AF-52B48ED6BF7A}" destId="{B292353A-90FB-4E74-95AA-071C4EA7C2C6}" srcOrd="0" destOrd="0" presId="urn:microsoft.com/office/officeart/2018/2/layout/IconCircleList"/>
    <dgm:cxn modelId="{6A51886F-39B7-4BC0-9E66-2B40C68E1F74}" type="presParOf" srcId="{EE7B2E5A-3D9A-4397-88AF-52B48ED6BF7A}" destId="{2EA367CC-60CD-4A91-9EAE-BF94A88ECBB0}" srcOrd="1" destOrd="0" presId="urn:microsoft.com/office/officeart/2018/2/layout/IconCircleList"/>
    <dgm:cxn modelId="{528EC87A-C224-43FB-87BA-081CC43E78F3}" type="presParOf" srcId="{EE7B2E5A-3D9A-4397-88AF-52B48ED6BF7A}" destId="{E6AD797D-B49C-4425-AB00-8B5B688B9DD2}" srcOrd="2" destOrd="0" presId="urn:microsoft.com/office/officeart/2018/2/layout/IconCircleList"/>
    <dgm:cxn modelId="{705271F0-3820-4D98-98EA-83AB3553C89B}" type="presParOf" srcId="{EE7B2E5A-3D9A-4397-88AF-52B48ED6BF7A}" destId="{270A2F5D-C4C0-419E-935C-9E45E57DB830}" srcOrd="3" destOrd="0" presId="urn:microsoft.com/office/officeart/2018/2/layout/IconCircleList"/>
    <dgm:cxn modelId="{99C25B8B-95E0-4D0A-BAF7-A3483B5BE959}" type="presParOf" srcId="{64F8F026-4330-491F-B898-EDC7B994487F}" destId="{BDEEB94C-EAA8-4A4D-93CE-FBB43F05F115}" srcOrd="7" destOrd="0" presId="urn:microsoft.com/office/officeart/2018/2/layout/IconCircleList"/>
    <dgm:cxn modelId="{ECF93C83-8ADB-4DB6-8606-16C422F58ED2}" type="presParOf" srcId="{64F8F026-4330-491F-B898-EDC7B994487F}" destId="{DEEF42DE-8060-4B84-9C7A-00640FFE23F8}" srcOrd="8" destOrd="0" presId="urn:microsoft.com/office/officeart/2018/2/layout/IconCircleList"/>
    <dgm:cxn modelId="{0CE6A9EB-0667-4332-8971-207A7ABE705B}" type="presParOf" srcId="{DEEF42DE-8060-4B84-9C7A-00640FFE23F8}" destId="{A8AD2769-32D8-4488-A890-827B3769AF3C}" srcOrd="0" destOrd="0" presId="urn:microsoft.com/office/officeart/2018/2/layout/IconCircleList"/>
    <dgm:cxn modelId="{1568F76E-82D4-4DCD-9E6F-82A31BFC5C24}" type="presParOf" srcId="{DEEF42DE-8060-4B84-9C7A-00640FFE23F8}" destId="{84B20E89-2348-4B1B-9258-4DF3668D33E2}" srcOrd="1" destOrd="0" presId="urn:microsoft.com/office/officeart/2018/2/layout/IconCircleList"/>
    <dgm:cxn modelId="{BECC57A6-3E5F-467B-AA30-F55F9A006246}" type="presParOf" srcId="{DEEF42DE-8060-4B84-9C7A-00640FFE23F8}" destId="{1BEE1EF0-A716-4963-AC0F-D6AE606E1C0F}" srcOrd="2" destOrd="0" presId="urn:microsoft.com/office/officeart/2018/2/layout/IconCircleList"/>
    <dgm:cxn modelId="{9FCD0BA6-0C1D-4608-ADC3-533916C82D44}" type="presParOf" srcId="{DEEF42DE-8060-4B84-9C7A-00640FFE23F8}" destId="{ECF2888A-1DF8-46D9-A21B-8E72F71E74E6}" srcOrd="3" destOrd="0" presId="urn:microsoft.com/office/officeart/2018/2/layout/IconCircleList"/>
    <dgm:cxn modelId="{AB25FD44-7F7A-44CE-871F-3678C260D893}" type="presParOf" srcId="{64F8F026-4330-491F-B898-EDC7B994487F}" destId="{10890201-DD68-419B-BD0F-6F664CA872C5}" srcOrd="9" destOrd="0" presId="urn:microsoft.com/office/officeart/2018/2/layout/IconCircleList"/>
    <dgm:cxn modelId="{373B618F-8892-4630-A77E-89EDE97DA574}" type="presParOf" srcId="{64F8F026-4330-491F-B898-EDC7B994487F}" destId="{DEE56795-DB13-432D-963C-3B233B3BBE0B}" srcOrd="10" destOrd="0" presId="urn:microsoft.com/office/officeart/2018/2/layout/IconCircleList"/>
    <dgm:cxn modelId="{87631ED9-7EA8-48B1-8DF0-16F1D0170BB2}" type="presParOf" srcId="{DEE56795-DB13-432D-963C-3B233B3BBE0B}" destId="{06865CB7-C2CC-4833-9424-AE905AB9E32A}" srcOrd="0" destOrd="0" presId="urn:microsoft.com/office/officeart/2018/2/layout/IconCircleList"/>
    <dgm:cxn modelId="{B2D43458-C7EB-40C5-9864-EC9F4BCBB034}" type="presParOf" srcId="{DEE56795-DB13-432D-963C-3B233B3BBE0B}" destId="{F05A8823-8F88-495D-A227-C7077C0A64AC}" srcOrd="1" destOrd="0" presId="urn:microsoft.com/office/officeart/2018/2/layout/IconCircleList"/>
    <dgm:cxn modelId="{C76A61B4-336A-487C-BD41-F54742CC8F02}" type="presParOf" srcId="{DEE56795-DB13-432D-963C-3B233B3BBE0B}" destId="{9C9E28DB-87BB-4E60-A7D5-FD114FA74F49}" srcOrd="2" destOrd="0" presId="urn:microsoft.com/office/officeart/2018/2/layout/IconCircleList"/>
    <dgm:cxn modelId="{A233C5CF-7707-4906-B2A6-A36CAFA41132}" type="presParOf" srcId="{DEE56795-DB13-432D-963C-3B233B3BBE0B}" destId="{F2A240C2-7BB6-40FF-ABB5-991A9919AFF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72057-BFA0-40CF-BD34-638F9C8BBE75}">
      <dsp:nvSpPr>
        <dsp:cNvPr id="0" name=""/>
        <dsp:cNvSpPr/>
      </dsp:nvSpPr>
      <dsp:spPr>
        <a:xfrm>
          <a:off x="1468965" y="114877"/>
          <a:ext cx="1069939" cy="10699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2AA97-EC3C-453C-83FB-1A81B635646C}">
      <dsp:nvSpPr>
        <dsp:cNvPr id="0" name=""/>
        <dsp:cNvSpPr/>
      </dsp:nvSpPr>
      <dsp:spPr>
        <a:xfrm>
          <a:off x="1693653" y="339565"/>
          <a:ext cx="620564" cy="6205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D4392-0D11-4AD3-8E07-2AA3C1D0A67C}">
      <dsp:nvSpPr>
        <dsp:cNvPr id="0" name=""/>
        <dsp:cNvSpPr/>
      </dsp:nvSpPr>
      <dsp:spPr>
        <a:xfrm>
          <a:off x="2768177" y="114877"/>
          <a:ext cx="2521999" cy="106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libri"/>
              <a:cs typeface="Calibri"/>
            </a:rPr>
            <a:t>Image Manifest Scanner </a:t>
          </a:r>
          <a:r>
            <a:rPr lang="en-US" sz="1100" kern="1200">
              <a:latin typeface="Calibri"/>
              <a:cs typeface="Calibri"/>
            </a:rPr>
            <a:t>- Wrote python script to automatically read and highlight sensitive information in image manifests from docker registry.</a:t>
          </a:r>
        </a:p>
      </dsp:txBody>
      <dsp:txXfrm>
        <a:off x="2768177" y="114877"/>
        <a:ext cx="2521999" cy="1069939"/>
      </dsp:txXfrm>
    </dsp:sp>
    <dsp:sp modelId="{4D64BB7C-3EB3-4A60-A485-F8EE5709D701}">
      <dsp:nvSpPr>
        <dsp:cNvPr id="0" name=""/>
        <dsp:cNvSpPr/>
      </dsp:nvSpPr>
      <dsp:spPr>
        <a:xfrm>
          <a:off x="5729616" y="114877"/>
          <a:ext cx="1069939" cy="10699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CCFB2-6E48-4CE3-BC56-0A9D4D82E0A0}">
      <dsp:nvSpPr>
        <dsp:cNvPr id="0" name=""/>
        <dsp:cNvSpPr/>
      </dsp:nvSpPr>
      <dsp:spPr>
        <a:xfrm>
          <a:off x="5954303" y="339565"/>
          <a:ext cx="620564" cy="6205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37316-3D35-4177-8375-FAFB82B030EC}">
      <dsp:nvSpPr>
        <dsp:cNvPr id="0" name=""/>
        <dsp:cNvSpPr/>
      </dsp:nvSpPr>
      <dsp:spPr>
        <a:xfrm>
          <a:off x="7028828" y="114877"/>
          <a:ext cx="2521999" cy="106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IP Based </a:t>
          </a:r>
          <a:r>
            <a:rPr lang="en-US" sz="1100" b="1" kern="1200">
              <a:latin typeface="Calibri"/>
              <a:cs typeface="Calibri"/>
            </a:rPr>
            <a:t>filtering </a:t>
          </a:r>
          <a:r>
            <a:rPr lang="en-US" sz="1100" kern="1200">
              <a:latin typeface="Calibri"/>
              <a:cs typeface="Calibri"/>
            </a:rPr>
            <a:t>-Implemented IP Address whitelisting on SSH login.</a:t>
          </a:r>
        </a:p>
      </dsp:txBody>
      <dsp:txXfrm>
        <a:off x="7028828" y="114877"/>
        <a:ext cx="2521999" cy="1069939"/>
      </dsp:txXfrm>
    </dsp:sp>
    <dsp:sp modelId="{DD2A63B8-9A3A-491D-B47E-44AA9DC3AA53}">
      <dsp:nvSpPr>
        <dsp:cNvPr id="0" name=""/>
        <dsp:cNvSpPr/>
      </dsp:nvSpPr>
      <dsp:spPr>
        <a:xfrm>
          <a:off x="1468965" y="2070767"/>
          <a:ext cx="1069939" cy="10699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F36D9-6165-412E-888E-35F627051AAD}">
      <dsp:nvSpPr>
        <dsp:cNvPr id="0" name=""/>
        <dsp:cNvSpPr/>
      </dsp:nvSpPr>
      <dsp:spPr>
        <a:xfrm>
          <a:off x="1693653" y="2295455"/>
          <a:ext cx="620564" cy="6205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C2992-1C45-47A3-8EEF-10C8115F1626}">
      <dsp:nvSpPr>
        <dsp:cNvPr id="0" name=""/>
        <dsp:cNvSpPr/>
      </dsp:nvSpPr>
      <dsp:spPr>
        <a:xfrm>
          <a:off x="2768177" y="2070767"/>
          <a:ext cx="2521999" cy="106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Docker Socket </a:t>
          </a:r>
          <a:r>
            <a:rPr lang="en-US" sz="1100" b="1" kern="1200">
              <a:latin typeface="Calibri"/>
              <a:cs typeface="Calibri"/>
            </a:rPr>
            <a:t>Detector </a:t>
          </a:r>
          <a:r>
            <a:rPr lang="en-US" sz="1100" kern="1200">
              <a:latin typeface="Calibri"/>
              <a:cs typeface="Calibri"/>
            </a:rPr>
            <a:t>-Python script to check if '</a:t>
          </a:r>
          <a:r>
            <a:rPr lang="en-US" sz="1100" kern="1200" err="1">
              <a:latin typeface="Calibri"/>
              <a:cs typeface="Calibri"/>
            </a:rPr>
            <a:t>docker.sock</a:t>
          </a:r>
          <a:r>
            <a:rPr lang="en-US" sz="1100" kern="1200">
              <a:latin typeface="Calibri"/>
              <a:cs typeface="Calibri"/>
            </a:rPr>
            <a:t>' file is present inside any running container.</a:t>
          </a:r>
        </a:p>
      </dsp:txBody>
      <dsp:txXfrm>
        <a:off x="2768177" y="2070767"/>
        <a:ext cx="2521999" cy="1069939"/>
      </dsp:txXfrm>
    </dsp:sp>
    <dsp:sp modelId="{B292353A-90FB-4E74-95AA-071C4EA7C2C6}">
      <dsp:nvSpPr>
        <dsp:cNvPr id="0" name=""/>
        <dsp:cNvSpPr/>
      </dsp:nvSpPr>
      <dsp:spPr>
        <a:xfrm>
          <a:off x="5729616" y="2070767"/>
          <a:ext cx="1069939" cy="10699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367CC-60CD-4A91-9EAE-BF94A88ECBB0}">
      <dsp:nvSpPr>
        <dsp:cNvPr id="0" name=""/>
        <dsp:cNvSpPr/>
      </dsp:nvSpPr>
      <dsp:spPr>
        <a:xfrm>
          <a:off x="5954303" y="2295455"/>
          <a:ext cx="620564" cy="6205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A2F5D-C4C0-419E-935C-9E45E57DB830}">
      <dsp:nvSpPr>
        <dsp:cNvPr id="0" name=""/>
        <dsp:cNvSpPr/>
      </dsp:nvSpPr>
      <dsp:spPr>
        <a:xfrm>
          <a:off x="7028828" y="2070767"/>
          <a:ext cx="2521999" cy="106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libri"/>
              <a:cs typeface="Calibri"/>
            </a:rPr>
            <a:t>Capabilities Checker</a:t>
          </a:r>
          <a:r>
            <a:rPr lang="en-US" sz="1100" kern="1200">
              <a:latin typeface="Calibri"/>
              <a:cs typeface="Calibri"/>
            </a:rPr>
            <a:t>- Checked the capabilities of running containers, with the python script checked if any abusable capability is present inside running containers and deleted the same.</a:t>
          </a:r>
        </a:p>
      </dsp:txBody>
      <dsp:txXfrm>
        <a:off x="7028828" y="2070767"/>
        <a:ext cx="2521999" cy="1069939"/>
      </dsp:txXfrm>
    </dsp:sp>
    <dsp:sp modelId="{A8AD2769-32D8-4488-A890-827B3769AF3C}">
      <dsp:nvSpPr>
        <dsp:cNvPr id="0" name=""/>
        <dsp:cNvSpPr/>
      </dsp:nvSpPr>
      <dsp:spPr>
        <a:xfrm>
          <a:off x="1468965" y="4026657"/>
          <a:ext cx="1069939" cy="10699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20E89-2348-4B1B-9258-4DF3668D33E2}">
      <dsp:nvSpPr>
        <dsp:cNvPr id="0" name=""/>
        <dsp:cNvSpPr/>
      </dsp:nvSpPr>
      <dsp:spPr>
        <a:xfrm>
          <a:off x="1693653" y="4251345"/>
          <a:ext cx="620564" cy="6205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2888A-1DF8-46D9-A21B-8E72F71E74E6}">
      <dsp:nvSpPr>
        <dsp:cNvPr id="0" name=""/>
        <dsp:cNvSpPr/>
      </dsp:nvSpPr>
      <dsp:spPr>
        <a:xfrm>
          <a:off x="2768177" y="4026657"/>
          <a:ext cx="2521999" cy="106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libri"/>
              <a:cs typeface="Calibri"/>
            </a:rPr>
            <a:t>Signature Implementation</a:t>
          </a:r>
          <a:r>
            <a:rPr lang="en-US" sz="1100" kern="1200">
              <a:latin typeface="Calibri"/>
              <a:cs typeface="Calibri"/>
            </a:rPr>
            <a:t> -Implemented image signature verification in docker environment and wrote python script to detect if image signature does not match.</a:t>
          </a:r>
        </a:p>
      </dsp:txBody>
      <dsp:txXfrm>
        <a:off x="2768177" y="4026657"/>
        <a:ext cx="2521999" cy="1069939"/>
      </dsp:txXfrm>
    </dsp:sp>
    <dsp:sp modelId="{06865CB7-C2CC-4833-9424-AE905AB9E32A}">
      <dsp:nvSpPr>
        <dsp:cNvPr id="0" name=""/>
        <dsp:cNvSpPr/>
      </dsp:nvSpPr>
      <dsp:spPr>
        <a:xfrm>
          <a:off x="5729616" y="4026657"/>
          <a:ext cx="1069939" cy="106993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A8823-8F88-495D-A227-C7077C0A64AC}">
      <dsp:nvSpPr>
        <dsp:cNvPr id="0" name=""/>
        <dsp:cNvSpPr/>
      </dsp:nvSpPr>
      <dsp:spPr>
        <a:xfrm>
          <a:off x="5954303" y="4251345"/>
          <a:ext cx="620564" cy="6205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240C2-7BB6-40FF-ABB5-991A9919AFFA}">
      <dsp:nvSpPr>
        <dsp:cNvPr id="0" name=""/>
        <dsp:cNvSpPr/>
      </dsp:nvSpPr>
      <dsp:spPr>
        <a:xfrm>
          <a:off x="7028828" y="4026657"/>
          <a:ext cx="2521999" cy="106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Docker Socket </a:t>
          </a:r>
          <a:r>
            <a:rPr lang="en-US" sz="1100" b="1" kern="1200">
              <a:latin typeface="Calibri"/>
              <a:cs typeface="Calibri"/>
            </a:rPr>
            <a:t>Detector </a:t>
          </a:r>
          <a:r>
            <a:rPr lang="en-US" sz="1100" kern="1200">
              <a:latin typeface="Calibri"/>
              <a:cs typeface="Calibri"/>
            </a:rPr>
            <a:t>-Implemented authentication on docker registry.</a:t>
          </a:r>
        </a:p>
      </dsp:txBody>
      <dsp:txXfrm>
        <a:off x="7028828" y="4026657"/>
        <a:ext cx="2521999" cy="1069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1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7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4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0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1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7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0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6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INSE6130-Project/Docker-Security/blob/main/DockerSec-SecurityApp/security%20application%20pdf.pdf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3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200"/>
              <a:t>Containers Compromised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/>
              <a:t>Implementing Recent attacks and a security application on container</a:t>
            </a:r>
            <a:endParaRPr lang="en-US"/>
          </a:p>
          <a:p>
            <a:pPr algn="l"/>
            <a:endParaRPr lang="en-US"/>
          </a:p>
        </p:txBody>
      </p:sp>
      <p:pic>
        <p:nvPicPr>
          <p:cNvPr id="9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4496402B-809A-9974-2848-002B13FCE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1" r="21235" b="-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2040B9-D03B-9BF0-2A9D-65C3E6EB140F}"/>
              </a:ext>
            </a:extLst>
          </p:cNvPr>
          <p:cNvSpPr txBox="1"/>
          <p:nvPr/>
        </p:nvSpPr>
        <p:spPr>
          <a:xfrm>
            <a:off x="8731560" y="6312343"/>
            <a:ext cx="37769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/>
              <a:t>Presented by Group -8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569E5-CDDB-2CA4-4992-11D8E20A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ea typeface="Calibri Light"/>
                <a:cs typeface="Calibri Light"/>
              </a:rPr>
              <a:t>What is docker?</a:t>
            </a:r>
            <a:endParaRPr lang="en-US" sz="3600"/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0BF64DD7-C9E4-1D3A-EB98-63AED7B82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Docker is a Linux-based, open-source containerization platform.</a:t>
            </a:r>
          </a:p>
          <a:p>
            <a:r>
              <a:rPr lang="en-US" sz="2000">
                <a:ea typeface="+mn-lt"/>
                <a:cs typeface="+mn-lt"/>
              </a:rPr>
              <a:t>Use to build, run, and package applications for deployment using containers.</a:t>
            </a:r>
          </a:p>
          <a:p>
            <a:r>
              <a:rPr lang="en-US" sz="2000">
                <a:ea typeface="+mn-lt"/>
                <a:cs typeface="+mn-lt"/>
              </a:rPr>
              <a:t>Components of Docker:</a:t>
            </a:r>
            <a:br>
              <a:rPr lang="en-US" sz="2000">
                <a:ea typeface="+mn-lt"/>
                <a:cs typeface="+mn-lt"/>
              </a:rPr>
            </a:br>
            <a:r>
              <a:rPr lang="en-US" sz="2000">
                <a:ea typeface="+mn-lt"/>
                <a:cs typeface="+mn-lt"/>
              </a:rPr>
              <a:t>Images</a:t>
            </a:r>
            <a:br>
              <a:rPr lang="en-US" sz="2000">
                <a:ea typeface="+mn-lt"/>
                <a:cs typeface="+mn-lt"/>
              </a:rPr>
            </a:br>
            <a:r>
              <a:rPr lang="en-US" sz="2000">
                <a:ea typeface="+mn-lt"/>
                <a:cs typeface="+mn-lt"/>
              </a:rPr>
              <a:t>Containers</a:t>
            </a:r>
            <a:br>
              <a:rPr lang="en-US" sz="2000">
                <a:ea typeface="+mn-lt"/>
                <a:cs typeface="+mn-lt"/>
              </a:rPr>
            </a:br>
            <a:r>
              <a:rPr lang="en-US" sz="2000">
                <a:ea typeface="+mn-lt"/>
                <a:cs typeface="+mn-lt"/>
              </a:rPr>
              <a:t>Registries</a:t>
            </a:r>
            <a:br>
              <a:rPr lang="en-US" sz="2000">
                <a:ea typeface="+mn-lt"/>
                <a:cs typeface="+mn-lt"/>
              </a:rPr>
            </a:br>
            <a:r>
              <a:rPr lang="en-US" sz="2000">
                <a:ea typeface="+mn-lt"/>
                <a:cs typeface="+mn-lt"/>
              </a:rPr>
              <a:t>Docker Engine.</a:t>
            </a:r>
          </a:p>
        </p:txBody>
      </p:sp>
      <p:grpSp>
        <p:nvGrpSpPr>
          <p:cNvPr id="33" name="Group 2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4">
            <a:extLst>
              <a:ext uri="{FF2B5EF4-FFF2-40B4-BE49-F238E27FC236}">
                <a16:creationId xmlns:a16="http://schemas.microsoft.com/office/drawing/2014/main" id="{13C717C8-C8A7-FD64-10D6-762A83F5C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9921" y="1883295"/>
            <a:ext cx="6253212" cy="326604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809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4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46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48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569E5-CDDB-2CA4-4992-11D8E20A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1" y="662400"/>
            <a:ext cx="3410309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Attack Scenario 1</a:t>
            </a:r>
            <a:r>
              <a:rPr lang="en-US" kern="1200" dirty="0">
                <a:latin typeface="+mj-lt"/>
                <a:ea typeface="+mj-ea"/>
                <a:cs typeface="+mj-cs"/>
              </a:rPr>
              <a:t> :</a:t>
            </a:r>
            <a:endParaRPr lang="en-US" kern="1200" dirty="0">
              <a:latin typeface="+mj-lt"/>
              <a:cs typeface="Calibri Light"/>
            </a:endParaRPr>
          </a:p>
        </p:txBody>
      </p:sp>
      <p:sp>
        <p:nvSpPr>
          <p:cNvPr id="55" name="Freeform: Shape 50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707CB006-2B9A-2E6C-44AA-493035567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2" y="929847"/>
            <a:ext cx="7394754" cy="4461279"/>
          </a:xfrm>
          <a:prstGeom prst="rect">
            <a:avLst/>
          </a:prstGeom>
        </p:spPr>
      </p:pic>
      <p:sp>
        <p:nvSpPr>
          <p:cNvPr id="40" name="TextBox 3">
            <a:extLst>
              <a:ext uri="{FF2B5EF4-FFF2-40B4-BE49-F238E27FC236}">
                <a16:creationId xmlns:a16="http://schemas.microsoft.com/office/drawing/2014/main" id="{A6440062-049D-F1AB-19F1-C3EE2D9E8DB2}"/>
              </a:ext>
            </a:extLst>
          </p:cNvPr>
          <p:cNvSpPr txBox="1"/>
          <p:nvPr/>
        </p:nvSpPr>
        <p:spPr>
          <a:xfrm>
            <a:off x="8016641" y="2286000"/>
            <a:ext cx="3410309" cy="3844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Vulnerabilities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>
              <a:cs typeface="Calibri" panose="020F0502020204030204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Unprotected Docker Registry.</a:t>
            </a:r>
            <a:endParaRPr lang="en-US" sz="2000" dirty="0"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Sensitive Information Leakage in Image Manifest.</a:t>
            </a:r>
            <a:endParaRPr lang="en-US" sz="2000" dirty="0"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Docker Socket Mounted inside Docker Container.</a:t>
            </a:r>
            <a:endParaRPr lang="en-US" sz="2000" dirty="0"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Excessive Capabilities.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483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0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2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569E5-CDDB-2CA4-4992-11D8E20A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912" y="991580"/>
            <a:ext cx="4563967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1" dirty="0">
                <a:cs typeface="Calibri Light"/>
              </a:rPr>
              <a:t>Attack Scenario 2 :</a:t>
            </a:r>
            <a:endParaRPr lang="en-US" sz="4200" b="1" dirty="0"/>
          </a:p>
        </p:txBody>
      </p:sp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0EB06D1-3A64-A35F-9935-7F74B745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" y="991482"/>
            <a:ext cx="7492270" cy="4527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6A4F3E-A0A5-6502-5747-A564DB343128}"/>
              </a:ext>
            </a:extLst>
          </p:cNvPr>
          <p:cNvSpPr txBox="1"/>
          <p:nvPr/>
        </p:nvSpPr>
        <p:spPr>
          <a:xfrm>
            <a:off x="8031155" y="2286000"/>
            <a:ext cx="4063452" cy="3844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Vulnerabilities:</a:t>
            </a:r>
            <a:endParaRPr lang="en-US" dirty="0"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Unprotected/Writable Docker Registry</a:t>
            </a:r>
            <a:endParaRPr lang="en-US" sz="2000" dirty="0">
              <a:cs typeface="Calibri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Components with Known Vulnerabilities (CVE-2019-5736)</a:t>
            </a:r>
            <a:endParaRPr lang="en-US" sz="2000" dirty="0">
              <a:cs typeface="Calibri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Missing Signature Verification</a:t>
            </a:r>
            <a:endParaRPr lang="en-US" sz="2000" dirty="0">
              <a:cs typeface="Calibri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11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DF5A-983C-73CF-B3CC-CA4CB766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259645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solidFill>
                  <a:schemeClr val="accent1">
                    <a:lumMod val="75000"/>
                  </a:schemeClr>
                </a:solidFill>
                <a:cs typeface="Calibri Light"/>
              </a:rPr>
              <a:t>Security Application: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5DC5FA1-AA0E-0077-8316-0078EC0EB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356435"/>
              </p:ext>
            </p:extLst>
          </p:nvPr>
        </p:nvGraphicFramePr>
        <p:xfrm>
          <a:off x="370148" y="1257255"/>
          <a:ext cx="11019794" cy="521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46403F11-F1BD-F43A-0060-731B8A09A493}"/>
              </a:ext>
            </a:extLst>
          </p:cNvPr>
          <p:cNvSpPr txBox="1"/>
          <p:nvPr/>
        </p:nvSpPr>
        <p:spPr>
          <a:xfrm>
            <a:off x="9152527" y="6285700"/>
            <a:ext cx="2546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  <a:hlinkClick r:id="rId7"/>
              </a:rPr>
              <a:t>Security Application Pdf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62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B44DB-4F9E-EC4D-4333-24A7FB43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cs typeface="Calibri Light"/>
              </a:rPr>
              <a:t>Member's Contributions:</a:t>
            </a:r>
            <a:endParaRPr lang="en-US" sz="3600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D2982-DEC5-FD06-3B72-CE0C48F37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460D03E-345E-E33C-33B9-604FB3382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15899"/>
              </p:ext>
            </p:extLst>
          </p:nvPr>
        </p:nvGraphicFramePr>
        <p:xfrm>
          <a:off x="1172307" y="1971608"/>
          <a:ext cx="9948436" cy="4065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2756">
                  <a:extLst>
                    <a:ext uri="{9D8B030D-6E8A-4147-A177-3AD203B41FA5}">
                      <a16:colId xmlns:a16="http://schemas.microsoft.com/office/drawing/2014/main" val="174309202"/>
                    </a:ext>
                  </a:extLst>
                </a:gridCol>
                <a:gridCol w="2925680">
                  <a:extLst>
                    <a:ext uri="{9D8B030D-6E8A-4147-A177-3AD203B41FA5}">
                      <a16:colId xmlns:a16="http://schemas.microsoft.com/office/drawing/2014/main" val="3626492882"/>
                    </a:ext>
                  </a:extLst>
                </a:gridCol>
              </a:tblGrid>
              <a:tr h="662367">
                <a:tc>
                  <a:txBody>
                    <a:bodyPr/>
                    <a:lstStyle/>
                    <a:p>
                      <a:r>
                        <a:rPr lang="en-US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Contributions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14320"/>
                  </a:ext>
                </a:extLst>
              </a:tr>
              <a:tr h="65009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Reading about different known vulnerabilities and misconfigurations in the Docker environment.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39653"/>
                  </a:ext>
                </a:extLst>
              </a:tr>
              <a:tr h="65009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Prerequisites for Attacks and security (Installing specific versions and implementing misconfigurations).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90631"/>
                  </a:ext>
                </a:extLst>
              </a:tr>
              <a:tr h="662367">
                <a:tc>
                  <a:txBody>
                    <a:bodyPr/>
                    <a:lstStyle/>
                    <a:p>
                      <a:r>
                        <a:rPr lang="en-US"/>
                        <a:t>Designing Attack Scenario 1 by chaining different vulnerabilities as per real world context.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Mohit Balu,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Harpreet Kaur</a:t>
                      </a:r>
                      <a:br>
                        <a:rPr lang="en-US" sz="1800" b="0" i="0" u="none" strike="noStrike" noProof="0">
                          <a:latin typeface="Calibri"/>
                        </a:rPr>
                      </a:br>
                      <a:r>
                        <a:rPr lang="en-US" sz="1800" b="0" i="0" u="none" strike="noStrike" noProof="0" err="1">
                          <a:latin typeface="Calibri"/>
                        </a:rPr>
                        <a:t>Milanpreet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Kaur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27181"/>
                  </a:ext>
                </a:extLst>
              </a:tr>
              <a:tr h="66236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Performing attack on the environment including initial compromise, pivoting to other containers, docker escape, host OS compromise.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Mohit Balu, 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Harpreet Kaur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367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4F967D7-F198-7007-9EAE-9E2FDF16B9D2}"/>
              </a:ext>
            </a:extLst>
          </p:cNvPr>
          <p:cNvSpPr txBox="1"/>
          <p:nvPr/>
        </p:nvSpPr>
        <p:spPr>
          <a:xfrm>
            <a:off x="1112077" y="141409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Attack 1:</a:t>
            </a:r>
          </a:p>
        </p:txBody>
      </p:sp>
    </p:spTree>
    <p:extLst>
      <p:ext uri="{BB962C8B-B14F-4D97-AF65-F5344CB8AC3E}">
        <p14:creationId xmlns:p14="http://schemas.microsoft.com/office/powerpoint/2010/main" val="276761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B44DB-4F9E-EC4D-4333-24A7FB43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cs typeface="Calibri Light"/>
              </a:rPr>
              <a:t>Member's Contributions:</a:t>
            </a:r>
            <a:endParaRPr lang="en-US" sz="3600" b="1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931C37E-9075-DD1D-F710-B0F5B26A0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7234"/>
              </p:ext>
            </p:extLst>
          </p:nvPr>
        </p:nvGraphicFramePr>
        <p:xfrm>
          <a:off x="976647" y="1835239"/>
          <a:ext cx="10045520" cy="4526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5483">
                  <a:extLst>
                    <a:ext uri="{9D8B030D-6E8A-4147-A177-3AD203B41FA5}">
                      <a16:colId xmlns:a16="http://schemas.microsoft.com/office/drawing/2014/main" val="293358388"/>
                    </a:ext>
                  </a:extLst>
                </a:gridCol>
                <a:gridCol w="3040037">
                  <a:extLst>
                    <a:ext uri="{9D8B030D-6E8A-4147-A177-3AD203B41FA5}">
                      <a16:colId xmlns:a16="http://schemas.microsoft.com/office/drawing/2014/main" val="3802191005"/>
                    </a:ext>
                  </a:extLst>
                </a:gridCol>
              </a:tblGrid>
              <a:tr h="421106">
                <a:tc>
                  <a:txBody>
                    <a:bodyPr/>
                    <a:lstStyle/>
                    <a:p>
                      <a:r>
                        <a:rPr lang="en-US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Contributions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741489"/>
                  </a:ext>
                </a:extLst>
              </a:tr>
              <a:tr h="10436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Designing Attack Scenario 2 by chaining a known vulnerability (CVE-2019-5736) and unprotected registry service.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Mohit Balu,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Bikramjeet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Singh,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Nithya Sri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Bommakanti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33074"/>
                  </a:ext>
                </a:extLst>
              </a:tr>
              <a:tr h="9586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Figuring out pre-requisites and compatibility of different docker components' versions (Docker Engine, Docker Client,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containerd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,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runC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) required for the implementation of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runC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vulnerability.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Mohit Balu</a:t>
                      </a:r>
                      <a:br>
                        <a:rPr lang="en-US"/>
                      </a:br>
                      <a:r>
                        <a:rPr lang="en-US" err="1"/>
                        <a:t>Bikramjeet</a:t>
                      </a:r>
                      <a:r>
                        <a:rPr lang="en-US"/>
                        <a:t> Singh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81192"/>
                  </a:ext>
                </a:extLst>
              </a:tr>
              <a:tr h="11675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Performing attack 2 on the environment by discovering unprotected registry service, pushing modified image with </a:t>
                      </a:r>
                      <a:r>
                        <a:rPr lang="en-US" err="1"/>
                        <a:t>runC</a:t>
                      </a:r>
                      <a:r>
                        <a:rPr lang="en-US"/>
                        <a:t> exploit.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Bikramjeet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Singh,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Mohit Balu,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Nithya Sri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Bommakanti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643466"/>
                  </a:ext>
                </a:extLst>
              </a:tr>
              <a:tr h="4211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Created dummy web application and sample database for the exploit.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noProof="0" err="1">
                          <a:latin typeface="Calibri"/>
                        </a:rPr>
                        <a:t>Bikramjeet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Singh,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Nithya Sri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Bommakanti</a:t>
                      </a:r>
                      <a:br>
                        <a:rPr lang="en-US" sz="1800" b="0" i="0" u="none" strike="noStrike" noProof="0">
                          <a:latin typeface="Calibri"/>
                        </a:rPr>
                      </a:br>
                      <a:r>
                        <a:rPr lang="en-US" sz="1800" b="0" i="0" u="none" strike="noStrike" noProof="0">
                          <a:latin typeface="Calibri"/>
                        </a:rPr>
                        <a:t>Mohit Balu.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4439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73805FD-B704-ABEA-AC77-831A07D03DFE}"/>
              </a:ext>
            </a:extLst>
          </p:cNvPr>
          <p:cNvSpPr txBox="1"/>
          <p:nvPr/>
        </p:nvSpPr>
        <p:spPr>
          <a:xfrm>
            <a:off x="946597" y="13866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Attack 2:</a:t>
            </a:r>
          </a:p>
        </p:txBody>
      </p:sp>
    </p:spTree>
    <p:extLst>
      <p:ext uri="{BB962C8B-B14F-4D97-AF65-F5344CB8AC3E}">
        <p14:creationId xmlns:p14="http://schemas.microsoft.com/office/powerpoint/2010/main" val="131785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B44DB-4F9E-EC4D-4333-24A7FB43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551" y="201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cs typeface="Calibri Light"/>
              </a:rPr>
              <a:t>Member's Contributions:</a:t>
            </a:r>
            <a:endParaRPr lang="en-US" sz="3600" b="1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931C37E-9075-DD1D-F710-B0F5B26A0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40284"/>
              </p:ext>
            </p:extLst>
          </p:nvPr>
        </p:nvGraphicFramePr>
        <p:xfrm>
          <a:off x="719370" y="1449398"/>
          <a:ext cx="11232839" cy="5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8364">
                  <a:extLst>
                    <a:ext uri="{9D8B030D-6E8A-4147-A177-3AD203B41FA5}">
                      <a16:colId xmlns:a16="http://schemas.microsoft.com/office/drawing/2014/main" val="293358388"/>
                    </a:ext>
                  </a:extLst>
                </a:gridCol>
                <a:gridCol w="2504475">
                  <a:extLst>
                    <a:ext uri="{9D8B030D-6E8A-4147-A177-3AD203B41FA5}">
                      <a16:colId xmlns:a16="http://schemas.microsoft.com/office/drawing/2014/main" val="3802191005"/>
                    </a:ext>
                  </a:extLst>
                </a:gridCol>
              </a:tblGrid>
              <a:tr h="297918">
                <a:tc>
                  <a:txBody>
                    <a:bodyPr/>
                    <a:lstStyle/>
                    <a:p>
                      <a:r>
                        <a:rPr lang="en-US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Contributions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741489"/>
                  </a:ext>
                </a:extLst>
              </a:tr>
              <a:tr h="74054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Designing security Measures according to vulnerabilities present in Attack Scenerio1 &amp; 2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Milanpreet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Kaur,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Mohit Balu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33074"/>
                  </a:ext>
                </a:extLst>
              </a:tr>
              <a:tr h="519230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</a:rPr>
                        <a:t>Image Manifest Scanner - 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Wrote python script to automatically read and highlight sensitive information in image manifests from docker registry.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Mohit Balu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Milanpreet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Kaur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81192"/>
                  </a:ext>
                </a:extLst>
              </a:tr>
              <a:tr h="7405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/>
                        <a:t>Capabilities Checker -</a:t>
                      </a:r>
                      <a:r>
                        <a:rPr lang="en-US" sz="1800" b="0" i="0" u="none" strike="noStrike" noProof="0"/>
                        <a:t> 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Checked the capabilities of running containers, with the python script checked if any abusable capability is present inside running containers and deleted the same.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Srividya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Poshala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Gouresh Chauhan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643466"/>
                  </a:ext>
                </a:extLst>
              </a:tr>
              <a:tr h="7405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IP Based filtering - </a:t>
                      </a:r>
                      <a:r>
                        <a:rPr lang="en-US" sz="1800" b="0" i="0" u="none" strike="noStrike" noProof="0"/>
                        <a:t>Implemented IP Address whitelisting on SSH login.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noProof="0" err="1"/>
                        <a:t>Rabiatou</a:t>
                      </a:r>
                      <a:r>
                        <a:rPr lang="en-US" sz="1800" b="0" i="0" u="none" strike="noStrike" noProof="0"/>
                        <a:t> </a:t>
                      </a:r>
                      <a:r>
                        <a:rPr lang="en-US" sz="1800" b="0" i="0" u="none" strike="noStrike" noProof="0" err="1"/>
                        <a:t>Oubbo</a:t>
                      </a:r>
                      <a:r>
                        <a:rPr lang="en-US" sz="1800" b="0" i="0" u="none" strike="noStrike" noProof="0"/>
                        <a:t> Modi</a:t>
                      </a:r>
                      <a:br>
                        <a:rPr lang="en-US"/>
                      </a:br>
                      <a:r>
                        <a:rPr lang="en-US" sz="1800" b="0" i="0" u="none" strike="noStrike" noProof="0" err="1"/>
                        <a:t>Milanpreet</a:t>
                      </a:r>
                      <a:r>
                        <a:rPr lang="en-US" sz="1800" b="0" i="0" u="none" strike="noStrike" noProof="0"/>
                        <a:t> Kaur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44395"/>
                  </a:ext>
                </a:extLst>
              </a:tr>
              <a:tr h="5192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/>
                        <a:t>Registry Authentication - 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Implemented basic authentication on docker registry.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Srividya 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Poshala</a:t>
                      </a:r>
                      <a:endParaRPr lang="en-US" err="1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Nithya Sri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Bommakanti</a:t>
                      </a:r>
                      <a:br>
                        <a:rPr lang="en-US" sz="1800" b="0" i="0" u="none" strike="noStrike" noProof="0">
                          <a:latin typeface="Calibri"/>
                        </a:rPr>
                      </a:br>
                      <a:r>
                        <a:rPr lang="en-US" sz="1800" b="0" i="0" u="none" strike="noStrike" noProof="0" err="1">
                          <a:latin typeface="Calibri"/>
                        </a:rPr>
                        <a:t>Bikramjeet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Singh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473535"/>
                  </a:ext>
                </a:extLst>
              </a:tr>
              <a:tr h="5192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/>
                        <a:t>Docker Socket Detector - 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Python script to check if '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docker.sock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' file is present inside any running container.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Gouresh Chauhan</a:t>
                      </a:r>
                      <a:br>
                        <a:rPr lang="en-US" sz="1800" b="0" i="0" u="none" strike="noStrike" noProof="0">
                          <a:latin typeface="Calibri"/>
                        </a:rPr>
                      </a:br>
                      <a:r>
                        <a:rPr lang="en-US" sz="1800" b="0" i="0" u="none" strike="noStrike" noProof="0" err="1">
                          <a:latin typeface="Calibri"/>
                        </a:rPr>
                        <a:t>Milanpreet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Kaur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604039"/>
                  </a:ext>
                </a:extLst>
              </a:tr>
              <a:tr h="5192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/>
                        <a:t>Signature Implementation -</a:t>
                      </a:r>
                      <a:r>
                        <a:rPr lang="en-US" sz="1800" b="0" i="0" u="none" strike="noStrike" noProof="0"/>
                        <a:t> 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Implemented image signature verification in docker environment and wrote python script to detect if image signature does not match.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Milanpreet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Kaur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048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73805FD-B704-ABEA-AC77-831A07D03DFE}"/>
              </a:ext>
            </a:extLst>
          </p:cNvPr>
          <p:cNvSpPr txBox="1"/>
          <p:nvPr/>
        </p:nvSpPr>
        <p:spPr>
          <a:xfrm>
            <a:off x="701478" y="9550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Security Application:</a:t>
            </a:r>
          </a:p>
        </p:txBody>
      </p:sp>
    </p:spTree>
    <p:extLst>
      <p:ext uri="{BB962C8B-B14F-4D97-AF65-F5344CB8AC3E}">
        <p14:creationId xmlns:p14="http://schemas.microsoft.com/office/powerpoint/2010/main" val="427419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Containers Compromised</vt:lpstr>
      <vt:lpstr>What is docker?</vt:lpstr>
      <vt:lpstr>Attack Scenario 1 :</vt:lpstr>
      <vt:lpstr>Attack Scenario 2 :</vt:lpstr>
      <vt:lpstr>Security Application:</vt:lpstr>
      <vt:lpstr>Member's Contributions:</vt:lpstr>
      <vt:lpstr>Member's Contributions:</vt:lpstr>
      <vt:lpstr>Member's Contributions: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</cp:revision>
  <dcterms:created xsi:type="dcterms:W3CDTF">2022-04-12T13:14:06Z</dcterms:created>
  <dcterms:modified xsi:type="dcterms:W3CDTF">2022-04-13T23:09:51Z</dcterms:modified>
</cp:coreProperties>
</file>