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33.png"/><Relationship Id="rId4" Type="http://schemas.openxmlformats.org/officeDocument/2006/relationships/image" Target="../media/image4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aussianprocess.org/gpml/" TargetMode="External"/><Relationship Id="rId3" Type="http://schemas.openxmlformats.org/officeDocument/2006/relationships/hyperlink" Target="http://www.thetalkingmachines.com/blog/2016/1/28/openai-and-gaussian-processes" TargetMode="External"/><Relationship Id="rId4" Type="http://schemas.openxmlformats.org/officeDocument/2006/relationships/hyperlink" Target="https://www.youtube.com/watch?v=4vGiHC35j9s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Gaussian Process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Gaussian Processes</a:t>
            </a:r>
          </a:p>
        </p:txBody>
      </p:sp>
      <p:sp>
        <p:nvSpPr>
          <p:cNvPr id="120" name="Smartstart Student Retreat…"/>
          <p:cNvSpPr txBox="1"/>
          <p:nvPr>
            <p:ph type="subTitle" sz="quarter" idx="1"/>
          </p:nvPr>
        </p:nvSpPr>
        <p:spPr>
          <a:xfrm>
            <a:off x="1270000" y="62865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84886">
              <a:defRPr sz="3071"/>
            </a:pPr>
            <a:r>
              <a:t>Smartstart Student Retreat </a:t>
            </a:r>
          </a:p>
          <a:p>
            <a:pPr defTabSz="484886">
              <a:spcBef>
                <a:spcPts val="1600"/>
              </a:spcBef>
              <a:defRPr sz="2324"/>
            </a:pPr>
            <a:r>
              <a:t>July 2,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ke predictions             for new data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Make predictions             for new data    </a:t>
            </a:r>
            <a:br/>
            <a:br/>
            <a:br/>
            <a:br/>
            <a:br/>
            <a:br/>
          </a:p>
          <a:p>
            <a:pPr/>
            <a:r>
              <a:t>The crucial Bayesian step: average over all possible parameters</a:t>
            </a:r>
          </a:p>
        </p:txBody>
      </p:sp>
      <p:sp>
        <p:nvSpPr>
          <p:cNvPr id="173" name="Bayesian 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Bayesian linear regression</a:t>
            </a:r>
          </a:p>
        </p:txBody>
      </p:sp>
      <p:pic>
        <p:nvPicPr>
          <p:cNvPr id="174" name="x_star.pdf" descr="x_sta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8482" y="2808954"/>
            <a:ext cx="444501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x_star_prediction.pdf" descr="x_star_predic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5169" y="2656554"/>
            <a:ext cx="10541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bayes_equ.pdf" descr="bayes_equ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89535" y="4861311"/>
            <a:ext cx="5048909" cy="980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Gruppieren"/>
          <p:cNvGrpSpPr/>
          <p:nvPr/>
        </p:nvGrpSpPr>
        <p:grpSpPr>
          <a:xfrm>
            <a:off x="4168478" y="3480729"/>
            <a:ext cx="3220093" cy="1313999"/>
            <a:chOff x="0" y="0"/>
            <a:chExt cx="3220092" cy="1313998"/>
          </a:xfrm>
        </p:grpSpPr>
        <p:pic>
          <p:nvPicPr>
            <p:cNvPr id="177" name="bayes_likelihood.pdf" descr="bayes_likelihood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220093" cy="312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Linie"/>
            <p:cNvSpPr/>
            <p:nvPr/>
          </p:nvSpPr>
          <p:spPr>
            <a:xfrm flipH="1" flipV="1">
              <a:off x="1576138" y="342829"/>
              <a:ext cx="971170" cy="9711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82" name="Gruppieren"/>
          <p:cNvGrpSpPr/>
          <p:nvPr/>
        </p:nvGrpSpPr>
        <p:grpSpPr>
          <a:xfrm>
            <a:off x="8256476" y="3475006"/>
            <a:ext cx="2946840" cy="1342884"/>
            <a:chOff x="0" y="0"/>
            <a:chExt cx="2946838" cy="1342882"/>
          </a:xfrm>
        </p:grpSpPr>
        <p:pic>
          <p:nvPicPr>
            <p:cNvPr id="180" name="bayes_prior.pdf" descr="bayes_prior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29762" y="0"/>
              <a:ext cx="2017077" cy="312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Linie"/>
            <p:cNvSpPr/>
            <p:nvPr/>
          </p:nvSpPr>
          <p:spPr>
            <a:xfrm flipV="1">
              <a:off x="-1" y="325389"/>
              <a:ext cx="1017494" cy="10174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83" name="bayes_predictive_distr.pdf" descr="bayes_predictive_distr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1700" y="7793119"/>
            <a:ext cx="8661400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  <p:bldP build="whole" bldLvl="1" animBg="1" rev="0" advAuto="0" spid="179" grpId="2"/>
      <p:bldP build="p" bldLvl="5" animBg="1" rev="0" advAuto="0" spid="172" grpId="3"/>
      <p:bldP build="whole" bldLvl="1" animBg="1" rev="0" advAuto="0" spid="183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aussian process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Gaussian process regression</a:t>
            </a:r>
          </a:p>
        </p:txBody>
      </p:sp>
      <p:sp>
        <p:nvSpPr>
          <p:cNvPr id="186" name="Define the linear model as a Gaussian process, noise free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Define the linear model as a Gaussian process, noise free</a:t>
            </a:r>
            <a:br/>
            <a:br/>
            <a:br/>
            <a:br/>
            <a:br/>
          </a:p>
          <a:p>
            <a:pPr/>
            <a:r>
              <a:t>The mean is zero: </a:t>
            </a:r>
            <a:br/>
          </a:p>
          <a:p>
            <a:pPr/>
            <a:r>
              <a:t>Define a covariance function: </a:t>
            </a:r>
            <a:br/>
          </a:p>
        </p:txBody>
      </p:sp>
      <p:pic>
        <p:nvPicPr>
          <p:cNvPr id="187" name="linear_feature_model.pdf" descr="linear_feature_model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2122" y="3580558"/>
            <a:ext cx="3048001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bayes_prior.pdf" descr="bayes_prio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5121" y="3599608"/>
            <a:ext cx="31115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GP_regression_mean.pdf" descr="GP_regression_mea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0384" y="6106805"/>
            <a:ext cx="4436079" cy="460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cov_exp_with_l.pdf" descr="cov_exp_with_l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74542" y="7395406"/>
            <a:ext cx="4918897" cy="823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gauss_fun.pdf" descr="gauss_fun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05250" y="4846856"/>
            <a:ext cx="5194300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  <p:bldP build="whole" bldLvl="1" animBg="1" rev="0" advAuto="0" spid="189" grpId="2"/>
      <p:bldP build="whole" bldLvl="1" animBg="1" rev="0" advAuto="0" spid="190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is gives a Gaussian process prior:…"/>
          <p:cNvSpPr txBox="1"/>
          <p:nvPr>
            <p:ph type="body" idx="1"/>
          </p:nvPr>
        </p:nvSpPr>
        <p:spPr>
          <a:xfrm>
            <a:off x="952500" y="876300"/>
            <a:ext cx="11099800" cy="8608991"/>
          </a:xfrm>
          <a:prstGeom prst="rect">
            <a:avLst/>
          </a:prstGeom>
        </p:spPr>
        <p:txBody>
          <a:bodyPr anchor="t"/>
          <a:lstStyle/>
          <a:p>
            <a:pPr/>
            <a:r>
              <a:t>This gives a Gaussian process prior: </a:t>
            </a:r>
            <a:br/>
            <a:br/>
            <a:br/>
            <a:br/>
            <a:br/>
            <a:br/>
            <a:br/>
            <a:br/>
            <a:br/>
            <a:br/>
          </a:p>
          <a:p>
            <a:pPr/>
            <a:r>
              <a:t>But we want a posterior with incorporated training data</a:t>
            </a:r>
            <a:br/>
          </a:p>
        </p:txBody>
      </p:sp>
      <p:pic>
        <p:nvPicPr>
          <p:cNvPr id="194" name="GP_prior.pdf" descr="GP_prio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5082" y="2031439"/>
            <a:ext cx="38227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GP_prior_book.png" descr="GP_prior_boo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7052" y="2842286"/>
            <a:ext cx="4720549" cy="37313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uppieren"/>
          <p:cNvGrpSpPr/>
          <p:nvPr/>
        </p:nvGrpSpPr>
        <p:grpSpPr>
          <a:xfrm>
            <a:off x="2140522" y="7680341"/>
            <a:ext cx="8851075" cy="572822"/>
            <a:chOff x="0" y="0"/>
            <a:chExt cx="8851073" cy="572820"/>
          </a:xfrm>
        </p:grpSpPr>
        <p:sp>
          <p:nvSpPr>
            <p:cNvPr id="196" name="Pfeil"/>
            <p:cNvSpPr/>
            <p:nvPr/>
          </p:nvSpPr>
          <p:spPr>
            <a:xfrm>
              <a:off x="0" y="83210"/>
              <a:ext cx="1401096" cy="482601"/>
            </a:xfrm>
            <a:prstGeom prst="rightArrow">
              <a:avLst>
                <a:gd name="adj1" fmla="val 32000"/>
                <a:gd name="adj2" fmla="val 168421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" name="condition the prior on the training data"/>
            <p:cNvSpPr txBox="1"/>
            <p:nvPr/>
          </p:nvSpPr>
          <p:spPr>
            <a:xfrm>
              <a:off x="1668258" y="0"/>
              <a:ext cx="7182816" cy="572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b="0" sz="3200"/>
              </a:lvl1pPr>
            </a:lstStyle>
            <a:p>
              <a:pPr/>
              <a:r>
                <a:t>condition the prior on the training data </a:t>
              </a:r>
            </a:p>
          </p:txBody>
        </p:sp>
      </p:grpSp>
      <p:grpSp>
        <p:nvGrpSpPr>
          <p:cNvPr id="201" name="Gruppieren"/>
          <p:cNvGrpSpPr/>
          <p:nvPr/>
        </p:nvGrpSpPr>
        <p:grpSpPr>
          <a:xfrm>
            <a:off x="6658164" y="2037789"/>
            <a:ext cx="4720549" cy="4530972"/>
            <a:chOff x="0" y="0"/>
            <a:chExt cx="4720548" cy="4530970"/>
          </a:xfrm>
        </p:grpSpPr>
        <p:pic>
          <p:nvPicPr>
            <p:cNvPr id="199" name="GP_posterior_book.png" descr="GP_posterior_book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809340"/>
              <a:ext cx="4720549" cy="3721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GP_posterior_eqn.pdf" descr="GP_posterior_eqn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99824" y="0"/>
              <a:ext cx="2120901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4" name="Gruppieren"/>
          <p:cNvGrpSpPr/>
          <p:nvPr/>
        </p:nvGrpSpPr>
        <p:grpSpPr>
          <a:xfrm>
            <a:off x="2142277" y="8656022"/>
            <a:ext cx="9235936" cy="572822"/>
            <a:chOff x="0" y="0"/>
            <a:chExt cx="9235934" cy="572820"/>
          </a:xfrm>
        </p:grpSpPr>
        <p:sp>
          <p:nvSpPr>
            <p:cNvPr id="202" name="Pfeil"/>
            <p:cNvSpPr/>
            <p:nvPr/>
          </p:nvSpPr>
          <p:spPr>
            <a:xfrm>
              <a:off x="0" y="83210"/>
              <a:ext cx="1401096" cy="482601"/>
            </a:xfrm>
            <a:prstGeom prst="rightArrow">
              <a:avLst>
                <a:gd name="adj1" fmla="val 32000"/>
                <a:gd name="adj2" fmla="val 168421"/>
              </a:avLst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3" name="make predictions by evaluating the mean"/>
            <p:cNvSpPr txBox="1"/>
            <p:nvPr/>
          </p:nvSpPr>
          <p:spPr>
            <a:xfrm>
              <a:off x="1668258" y="0"/>
              <a:ext cx="7567677" cy="572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b="0" sz="3200"/>
              </a:lvl1pPr>
            </a:lstStyle>
            <a:p>
              <a:pPr/>
              <a:r>
                <a:t>make predictions by evaluating the mean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  <p:bldP build="whole" bldLvl="1" animBg="1" rev="0" advAuto="0" spid="204" grpId="4"/>
      <p:bldP build="whole" bldLvl="1" animBg="1" rev="0" advAuto="0" spid="201" grpId="2"/>
      <p:bldP build="whole" bldLvl="1" animBg="1" rev="0" advAuto="0" spid="198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ding"/>
          <p:cNvSpPr txBox="1"/>
          <p:nvPr>
            <p:ph type="title"/>
          </p:nvPr>
        </p:nvSpPr>
        <p:spPr>
          <a:xfrm>
            <a:off x="1270000" y="567429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Coding</a:t>
            </a:r>
          </a:p>
        </p:txBody>
      </p:sp>
      <p:pic>
        <p:nvPicPr>
          <p:cNvPr id="207" name="GP_regression_teaser.pdf" descr="GP_regression_tease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545534"/>
            <a:ext cx="13004801" cy="4334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Introduction to Gaussian processes…"/>
          <p:cNvSpPr txBox="1"/>
          <p:nvPr>
            <p:ph type="body" idx="1"/>
          </p:nvPr>
        </p:nvSpPr>
        <p:spPr>
          <a:xfrm>
            <a:off x="522454" y="696098"/>
            <a:ext cx="11529846" cy="8361404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Introduction to Gaussian processes</a:t>
            </a:r>
          </a:p>
          <a:p>
            <a:pPr marL="0" indent="0" algn="ctr">
              <a:buSzTx/>
              <a:buNone/>
            </a:pPr>
            <a:r>
              <a:rPr b="1"/>
              <a:t>Coding</a:t>
            </a:r>
            <a:r>
              <a:t>: </a:t>
            </a:r>
            <a:r>
              <a:rPr i="1"/>
              <a:t>Sampling from a Gaussian process</a:t>
            </a:r>
            <a:endParaRPr i="1"/>
          </a:p>
          <a:p>
            <a:pPr marL="0" indent="0" algn="ctr">
              <a:buSzTx/>
              <a:buNone/>
              <a:defRPr sz="1200"/>
            </a:pPr>
          </a:p>
          <a:p>
            <a:pPr marL="0" indent="0" algn="ctr">
              <a:buSzTx/>
              <a:buNone/>
            </a:pPr>
            <a:r>
              <a:t>Gaussian process regression</a:t>
            </a:r>
          </a:p>
          <a:p>
            <a:pPr marL="0" indent="0" algn="ctr">
              <a:buSzTx/>
              <a:buNone/>
            </a:pPr>
            <a:r>
              <a:rPr b="1"/>
              <a:t>Coding</a:t>
            </a:r>
            <a:r>
              <a:t>: </a:t>
            </a:r>
            <a:r>
              <a:rPr i="1"/>
              <a:t>Curve fitting with a Gaussian process </a:t>
            </a:r>
            <a:endParaRPr i="1"/>
          </a:p>
          <a:p>
            <a:pPr marL="0" indent="0" algn="ctr">
              <a:buSzTx/>
              <a:buNone/>
              <a:defRPr sz="1200"/>
            </a:pPr>
          </a:p>
          <a:p>
            <a:pPr marL="0" indent="0" algn="ctr">
              <a:buSzTx/>
              <a:buNone/>
            </a:pPr>
            <a:r>
              <a:t>Bayesian Optimization</a:t>
            </a:r>
          </a:p>
          <a:p>
            <a:pPr marL="0" indent="0" algn="ctr">
              <a:buSzTx/>
              <a:buNone/>
              <a:defRPr b="1"/>
            </a:pPr>
            <a:r>
              <a:t>Coding: </a:t>
            </a:r>
            <a:r>
              <a:rPr b="0" i="1"/>
              <a:t>Gaussian processes for global optimization</a:t>
            </a:r>
          </a:p>
        </p:txBody>
      </p:sp>
      <p:sp>
        <p:nvSpPr>
          <p:cNvPr id="210" name="Rechteck"/>
          <p:cNvSpPr/>
          <p:nvPr/>
        </p:nvSpPr>
        <p:spPr>
          <a:xfrm>
            <a:off x="1403045" y="6555382"/>
            <a:ext cx="9768665" cy="2197076"/>
          </a:xfrm>
          <a:prstGeom prst="rect">
            <a:avLst/>
          </a:prstGeom>
          <a:ln w="25400">
            <a:solidFill>
              <a:schemeClr val="accent6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Bayesian Optim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Bayesian Optimization</a:t>
            </a:r>
          </a:p>
        </p:txBody>
      </p:sp>
      <p:sp>
        <p:nvSpPr>
          <p:cNvPr id="213" name="Global optimization: find extrema of an objective function…"/>
          <p:cNvSpPr txBox="1"/>
          <p:nvPr>
            <p:ph type="body" idx="1"/>
          </p:nvPr>
        </p:nvSpPr>
        <p:spPr>
          <a:xfrm>
            <a:off x="1079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Global optimization: find extrema of an objective function </a:t>
            </a:r>
            <a:br/>
            <a:br/>
            <a:br/>
            <a:br/>
            <a:br/>
            <a:br/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What if it is costly to evaluate or non-convex or unknown? 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minimize evaluations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build a model of the function to evaluate effectively 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combine prior knowledge with current evidence</a:t>
            </a:r>
          </a:p>
        </p:txBody>
      </p:sp>
      <p:pic>
        <p:nvPicPr>
          <p:cNvPr id="214" name="GO_illustration.gif" descr="GO_illustration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4724" y="2888697"/>
            <a:ext cx="3785002" cy="3061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stimate          given accumulated observations     and prior information         to calculate the posterior o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Estimate          given accumulated observations</a:t>
            </a:r>
            <a:br/>
            <a:br/>
            <a:r>
              <a:t> </a:t>
            </a:r>
            <a:br/>
            <a:br/>
            <a:r>
              <a:t>and prior information       </a:t>
            </a:r>
            <a:br/>
            <a:br/>
            <a:r>
              <a:t>to calculate the posterior over         </a:t>
            </a:r>
            <a:br/>
            <a:br/>
          </a:p>
          <a:p>
            <a:pPr/>
            <a:r>
              <a:t>Use this </a:t>
            </a:r>
            <a:r>
              <a:rPr b="1"/>
              <a:t>model</a:t>
            </a:r>
            <a:r>
              <a:t> of the objective function to find the next sampling location</a:t>
            </a:r>
          </a:p>
          <a:p>
            <a:pPr/>
            <a:r>
              <a:t>What kind of model…?</a:t>
            </a:r>
          </a:p>
        </p:txBody>
      </p:sp>
      <p:pic>
        <p:nvPicPr>
          <p:cNvPr id="217" name="function_bayes.pdf" descr="function_baye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500" y="5290842"/>
            <a:ext cx="5003800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function_prior.pdf" descr="function_prio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1827" y="3279744"/>
            <a:ext cx="8382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fx.pdf" descr="fx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0579" y="4242945"/>
            <a:ext cx="8255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dataset_upto.pdf" descr="dataset_upto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67250" y="2295969"/>
            <a:ext cx="3670300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fx.pdf" descr="fx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50806" y="1349637"/>
            <a:ext cx="8255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Gaussian Process"/>
          <p:cNvSpPr txBox="1"/>
          <p:nvPr/>
        </p:nvSpPr>
        <p:spPr>
          <a:xfrm>
            <a:off x="6866532" y="7656669"/>
            <a:ext cx="3598774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>
                <a:solidFill>
                  <a:srgbClr val="C82506"/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C82506"/>
                </a:solidFill>
              </a:rPr>
              <a:t>Gaussian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  <p:bldP build="whole" bldLvl="1" animBg="1" rev="0" advAuto="0" spid="22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P for Bayesian optim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GP for Bayesian optimization</a:t>
            </a:r>
          </a:p>
        </p:txBody>
      </p:sp>
      <p:sp>
        <p:nvSpPr>
          <p:cNvPr id="225" name="Define a GP with prior information in the covariance fun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Define a GP with prior information in the covariance fun</a:t>
            </a:r>
            <a:br/>
            <a:br/>
          </a:p>
          <a:p>
            <a:pPr/>
            <a:r>
              <a:t>Define an acquisition function to decide where to sample: </a:t>
            </a:r>
            <a:br/>
            <a:br/>
          </a:p>
        </p:txBody>
      </p:sp>
      <p:pic>
        <p:nvPicPr>
          <p:cNvPr id="226" name="acquisition_fun.pdf" descr="acquisition_fu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4500" y="5453090"/>
            <a:ext cx="4495800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P_prior.pdf" descr="GP_prio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1050" y="3691744"/>
            <a:ext cx="3822700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BO_algorithm.png" descr="BO_algorith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5029" y="6403778"/>
            <a:ext cx="11194742" cy="2409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2"/>
      <p:bldP build="p" bldLvl="5" animBg="1" rev="0" advAuto="0" spid="225" grpId="1"/>
      <p:bldP build="whole" bldLvl="1" animBg="1" rev="0" advAuto="0" spid="22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oding"/>
          <p:cNvSpPr txBox="1"/>
          <p:nvPr>
            <p:ph type="title"/>
          </p:nvPr>
        </p:nvSpPr>
        <p:spPr>
          <a:xfrm>
            <a:off x="1270000" y="629832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Coding</a:t>
            </a:r>
          </a:p>
        </p:txBody>
      </p:sp>
      <p:pic>
        <p:nvPicPr>
          <p:cNvPr id="231" name="BO_coding_teaser.png" descr="BO_coding_tea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188" y="3584354"/>
            <a:ext cx="9056424" cy="4019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Thank you!</a:t>
            </a:r>
          </a:p>
        </p:txBody>
      </p:sp>
      <p:sp>
        <p:nvSpPr>
          <p:cNvPr id="234" name="Referen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457200">
              <a:lnSpc>
                <a:spcPts val="4500"/>
              </a:lnSpc>
              <a:spcBef>
                <a:spcPts val="1200"/>
              </a:spcBef>
              <a:buSzTx/>
              <a:buNone/>
              <a:defRPr b="1" sz="2400"/>
            </a:pPr>
          </a:p>
          <a:p>
            <a:pPr marL="0" indent="0" algn="ctr" defTabSz="457200">
              <a:lnSpc>
                <a:spcPts val="4500"/>
              </a:lnSpc>
              <a:spcBef>
                <a:spcPts val="1200"/>
              </a:spcBef>
              <a:buSzTx/>
              <a:buNone/>
              <a:defRPr b="1" sz="2400"/>
            </a:pPr>
            <a:r>
              <a:t>References: </a:t>
            </a:r>
          </a:p>
          <a:p>
            <a:pPr marL="0" indent="0" algn="ctr" defTabSz="457200">
              <a:lnSpc>
                <a:spcPts val="4500"/>
              </a:lnSpc>
              <a:spcBef>
                <a:spcPts val="1200"/>
              </a:spcBef>
              <a:buSzTx/>
              <a:buNone/>
              <a:defRPr sz="2400"/>
            </a:pPr>
            <a:r>
              <a:t>Rasmussen and Williams. </a:t>
            </a:r>
            <a:r>
              <a:rPr i="1"/>
              <a:t>Gaussian Processes for Machine Learning (Adaptive </a:t>
            </a:r>
            <a:endParaRPr i="1"/>
          </a:p>
          <a:p>
            <a:pPr lvl="5" marL="0" indent="1143000" algn="ctr" defTabSz="457200">
              <a:lnSpc>
                <a:spcPts val="4500"/>
              </a:lnSpc>
              <a:spcBef>
                <a:spcPts val="1200"/>
              </a:spcBef>
              <a:buSzTx/>
              <a:buNone/>
              <a:defRPr sz="2400"/>
            </a:pPr>
            <a:r>
              <a:rPr i="1"/>
              <a:t>Computation and Machine Learning).</a:t>
            </a:r>
            <a:r>
              <a:t> The MIT Press, 2005. </a:t>
            </a:r>
          </a:p>
          <a:p>
            <a:pPr marL="0" indent="0" algn="ctr" defTabSz="457200">
              <a:lnSpc>
                <a:spcPts val="4500"/>
              </a:lnSpc>
              <a:spcBef>
                <a:spcPts val="1200"/>
              </a:spcBef>
              <a:buSzTx/>
              <a:buNone/>
              <a:defRPr sz="2400"/>
            </a:pPr>
          </a:p>
          <a:p>
            <a:pPr marL="0" indent="0" algn="ctr" defTabSz="457200">
              <a:lnSpc>
                <a:spcPts val="4500"/>
              </a:lnSpc>
              <a:spcBef>
                <a:spcPts val="1200"/>
              </a:spcBef>
              <a:buSzTx/>
              <a:buNone/>
              <a:defRPr sz="2400"/>
            </a:pPr>
          </a:p>
          <a:p>
            <a:pPr marL="0" indent="0" algn="ctr" defTabSz="457200">
              <a:lnSpc>
                <a:spcPts val="4500"/>
              </a:lnSpc>
              <a:spcBef>
                <a:spcPts val="1200"/>
              </a:spcBef>
              <a:buSzTx/>
              <a:buNone/>
              <a:defRPr b="1" sz="2400"/>
            </a:pPr>
            <a:r>
              <a:t>Resources: </a:t>
            </a:r>
          </a:p>
          <a:p>
            <a:pPr marL="0" indent="0" algn="ctr" defTabSz="457200">
              <a:lnSpc>
                <a:spcPts val="4500"/>
              </a:lnSpc>
              <a:spcBef>
                <a:spcPts val="1200"/>
              </a:spcBef>
              <a:buSzTx/>
              <a:buNone/>
              <a:defRPr sz="2400"/>
            </a:pPr>
            <a:r>
              <a:t>Book link: </a:t>
            </a:r>
            <a:r>
              <a:rPr u="sng">
                <a:hlinkClick r:id="rId2" invalidUrl="" action="" tgtFrame="" tooltip="" history="1" highlightClick="0" endSnd="0"/>
              </a:rPr>
              <a:t>http://www.gaussianprocess.org/gpml/</a:t>
            </a:r>
          </a:p>
          <a:p>
            <a:pPr marL="0" indent="0" algn="ctr" defTabSz="457200">
              <a:lnSpc>
                <a:spcPts val="4500"/>
              </a:lnSpc>
              <a:spcBef>
                <a:spcPts val="1200"/>
              </a:spcBef>
              <a:buSzTx/>
              <a:buNone/>
              <a:defRPr sz="2400"/>
            </a:pPr>
            <a:r>
              <a:t>Podcast: </a:t>
            </a:r>
            <a:r>
              <a:rPr sz="1800" u="sng">
                <a:hlinkClick r:id="rId3" invalidUrl="" action="" tgtFrame="" tooltip="" history="1" highlightClick="0" endSnd="0"/>
              </a:rPr>
              <a:t>http://www.thetalkingmachines.com/blog/2016/1/28/openai-and-gaussian-processes</a:t>
            </a:r>
          </a:p>
          <a:p>
            <a:pPr marL="0" indent="0" algn="ctr" defTabSz="457200">
              <a:lnSpc>
                <a:spcPts val="4500"/>
              </a:lnSpc>
              <a:spcBef>
                <a:spcPts val="1200"/>
              </a:spcBef>
              <a:buSzTx/>
              <a:buNone/>
              <a:defRPr sz="2400"/>
            </a:pPr>
            <a:r>
              <a:t>Lecture: </a:t>
            </a:r>
            <a:r>
              <a:rPr u="sng">
                <a:hlinkClick r:id="rId4" invalidUrl="" action="" tgtFrame="" tooltip="" history="1" highlightClick="0" endSnd="0"/>
              </a:rPr>
              <a:t>https://www.youtube.com/watch?v=4vGiHC35j9s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 to Gaussian Processes…"/>
          <p:cNvSpPr txBox="1"/>
          <p:nvPr>
            <p:ph type="body" idx="1"/>
          </p:nvPr>
        </p:nvSpPr>
        <p:spPr>
          <a:xfrm>
            <a:off x="522454" y="696098"/>
            <a:ext cx="11529846" cy="8361404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Introduction to Gaussian Processes</a:t>
            </a:r>
          </a:p>
          <a:p>
            <a:pPr marL="0" indent="0" algn="ctr">
              <a:buSzTx/>
              <a:buNone/>
            </a:pPr>
            <a:r>
              <a:rPr b="1"/>
              <a:t>Coding</a:t>
            </a:r>
            <a:r>
              <a:t>: </a:t>
            </a:r>
            <a:r>
              <a:rPr i="1"/>
              <a:t>Sampling from a Gaussian Process</a:t>
            </a:r>
            <a:endParaRPr i="1"/>
          </a:p>
          <a:p>
            <a:pPr marL="0" indent="0" algn="ctr">
              <a:buSzTx/>
              <a:buNone/>
              <a:defRPr sz="1200"/>
            </a:pPr>
          </a:p>
          <a:p>
            <a:pPr marL="0" indent="0" algn="ctr">
              <a:buSzTx/>
              <a:buNone/>
            </a:pPr>
            <a:r>
              <a:t>Gaussian Process Regression</a:t>
            </a:r>
          </a:p>
          <a:p>
            <a:pPr marL="0" indent="0" algn="ctr">
              <a:buSzTx/>
              <a:buNone/>
            </a:pPr>
            <a:r>
              <a:rPr b="1"/>
              <a:t>Coding</a:t>
            </a:r>
            <a:r>
              <a:t>: </a:t>
            </a:r>
            <a:r>
              <a:rPr i="1"/>
              <a:t>Curve fitting with a Gaussian Process </a:t>
            </a:r>
            <a:endParaRPr i="1"/>
          </a:p>
          <a:p>
            <a:pPr marL="0" indent="0" algn="ctr">
              <a:buSzTx/>
              <a:buNone/>
              <a:defRPr sz="1200"/>
            </a:pPr>
          </a:p>
          <a:p>
            <a:pPr marL="0" indent="0" algn="ctr">
              <a:buSzTx/>
              <a:buNone/>
            </a:pPr>
            <a:r>
              <a:t>Bayesian Optimization</a:t>
            </a:r>
          </a:p>
          <a:p>
            <a:pPr marL="0" indent="0" algn="ctr">
              <a:buSzTx/>
              <a:buNone/>
              <a:defRPr b="1"/>
            </a:pPr>
            <a:r>
              <a:t>Coding: </a:t>
            </a:r>
            <a:r>
              <a:rPr b="0" i="1"/>
              <a:t>Gaussian Processes for Global Optimization</a:t>
            </a:r>
          </a:p>
        </p:txBody>
      </p:sp>
      <p:sp>
        <p:nvSpPr>
          <p:cNvPr id="123" name="Rechteck"/>
          <p:cNvSpPr/>
          <p:nvPr/>
        </p:nvSpPr>
        <p:spPr>
          <a:xfrm>
            <a:off x="1403045" y="1026469"/>
            <a:ext cx="9768665" cy="2197077"/>
          </a:xfrm>
          <a:prstGeom prst="rect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upervised_learning1.pdf" descr="supervised_learning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9315" y="4705350"/>
            <a:ext cx="6231285" cy="4154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upervised_learning2.pdf" descr="supervised_learning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9315" y="4705350"/>
            <a:ext cx="6231285" cy="415419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Input-output mappings from empirical data…"/>
          <p:cNvSpPr txBox="1"/>
          <p:nvPr>
            <p:ph type="body" idx="1"/>
          </p:nvPr>
        </p:nvSpPr>
        <p:spPr>
          <a:xfrm>
            <a:off x="685800" y="26543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Input-output mappings from empirical data</a:t>
            </a:r>
          </a:p>
          <a:p>
            <a:pPr lvl="1"/>
            <a:r>
              <a:t>robotic control, digit classification, spike sorting</a:t>
            </a:r>
          </a:p>
          <a:p>
            <a:pPr/>
            <a:r>
              <a:t>Input vector </a:t>
            </a:r>
            <a:r>
              <a:rPr b="1"/>
              <a:t>x</a:t>
            </a:r>
            <a:r>
              <a:t>, output </a:t>
            </a:r>
            <a:r>
              <a:rPr i="1"/>
              <a:t>y </a:t>
            </a:r>
            <a:br>
              <a:rPr i="1"/>
            </a:br>
            <a:br>
              <a:rPr i="1"/>
            </a:br>
            <a:r>
              <a:t>mapping</a:t>
            </a:r>
            <a:br/>
            <a:br/>
            <a:r>
              <a:t>data set </a:t>
            </a:r>
          </a:p>
        </p:txBody>
      </p:sp>
      <p:sp>
        <p:nvSpPr>
          <p:cNvPr id="128" name="Supervi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Supervised learning</a:t>
            </a:r>
          </a:p>
        </p:txBody>
      </p:sp>
      <p:pic>
        <p:nvPicPr>
          <p:cNvPr id="129" name="dataset_equ.pdf" descr="dataset_equ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7679" y="7581086"/>
            <a:ext cx="4888946" cy="444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regression_equ.pdf" descr="regression_equ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58358" y="5742159"/>
            <a:ext cx="2476501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5"/>
      <p:bldP build="whole" bldLvl="1" animBg="1" rev="0" advAuto="0" spid="125" grpId="4"/>
      <p:bldP build="whole" bldLvl="1" animBg="1" rev="0" advAuto="0" spid="130" grpId="2"/>
      <p:bldP build="p" bldLvl="5" animBg="1" rev="0" advAuto="0" spid="127" grpId="1"/>
      <p:bldP build="whole" bldLvl="1" animBg="1" rev="0" advAuto="0" spid="12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wo common approach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Two common approaches</a:t>
            </a:r>
          </a:p>
        </p:txBody>
      </p:sp>
      <p:sp>
        <p:nvSpPr>
          <p:cNvPr id="133" name="Restrict the class of functions we consider:  linear - or quadratic functions, sum of basis functions  Problem: How to decide for the correct clas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35000" indent="-635000">
              <a:buSzPct val="100000"/>
              <a:buAutoNum type="arabicPeriod" startAt="1"/>
            </a:pPr>
            <a:r>
              <a:t>Restrict the class of functions we consider:</a:t>
            </a:r>
            <a:br/>
            <a:br/>
            <a:r>
              <a:t>linear - or quadratic functions, sum of basis functions</a:t>
            </a:r>
            <a:br/>
            <a:br/>
            <a:r>
              <a:t>Problem: How to decide for the correct class? </a:t>
            </a:r>
          </a:p>
          <a:p>
            <a:pPr marL="635000" indent="-635000">
              <a:buSzPct val="100000"/>
              <a:buAutoNum type="arabicPeriod" startAt="1"/>
            </a:pPr>
            <a:r>
              <a:t>Give a prior probability to </a:t>
            </a:r>
            <a:r>
              <a:rPr b="1"/>
              <a:t>any possible function</a:t>
            </a:r>
            <a:br>
              <a:rPr b="1"/>
            </a:br>
            <a:br>
              <a:rPr b="1"/>
            </a:br>
            <a:r>
              <a:t>Problem: How to evaluate infinitely many functions?</a:t>
            </a:r>
          </a:p>
          <a:p>
            <a:pPr lvl="1" marL="0" indent="228600" algn="ctr">
              <a:buSzTx/>
              <a:buNone/>
              <a:defRPr sz="3700"/>
            </a:pPr>
            <a:r>
              <a:t>Solution: </a:t>
            </a:r>
            <a:r>
              <a:rPr b="1">
                <a:solidFill>
                  <a:srgbClr val="C82506"/>
                </a:solidFill>
              </a:rPr>
              <a:t>Gaussian Processes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he Gaussian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Gaussian Process</a:t>
            </a:r>
          </a:p>
        </p:txBody>
      </p:sp>
      <p:sp>
        <p:nvSpPr>
          <p:cNvPr id="136" name="generalization of the Gaussian distribution: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generalization of the Gaussian distribution:</a:t>
            </a:r>
            <a:br/>
            <a:br/>
            <a:br/>
            <a:br/>
          </a:p>
          <a:p>
            <a:pPr/>
            <a:r>
              <a:t>not over a scalar variable:  </a:t>
            </a:r>
          </a:p>
          <a:p>
            <a:pPr lvl="2" marL="0" indent="457200">
              <a:buSzTx/>
              <a:buNone/>
            </a:pPr>
            <a:r>
              <a:t>or a vector, </a:t>
            </a:r>
          </a:p>
          <a:p>
            <a:pPr lvl="2" marL="0" indent="457200">
              <a:buSzTx/>
              <a:buNone/>
            </a:pPr>
            <a:r>
              <a:rPr b="1"/>
              <a:t>but over functions</a:t>
            </a:r>
          </a:p>
        </p:txBody>
      </p:sp>
      <p:pic>
        <p:nvPicPr>
          <p:cNvPr id="137" name="gaussian_equ.pdf" descr="gaussian_equ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7532" y="3627763"/>
            <a:ext cx="5268623" cy="955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lara_gauss.pdf" descr="sclara_gauss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8955" y="5618852"/>
            <a:ext cx="23749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vector_gauss.pdf" descr="vector_gauss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61805" y="6671870"/>
            <a:ext cx="24892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auss_fun.pdf" descr="gauss_fu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09255" y="7724888"/>
            <a:ext cx="5194301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2"/>
      <p:bldP build="whole" bldLvl="1" animBg="1" rev="0" advAuto="0" spid="140" grpId="4"/>
      <p:bldP build="p" bldLvl="5" animBg="1" rev="0" advAuto="0" spid="136" grpId="1"/>
      <p:bldP build="whole" bldLvl="1" animBg="1" rev="0" advAuto="0" spid="139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efinition:  A Gaussian process is a collection of random variables, any finite number of which have a joint Gaussian distribution"/>
          <p:cNvSpPr txBox="1"/>
          <p:nvPr>
            <p:ph type="body" idx="1"/>
          </p:nvPr>
        </p:nvSpPr>
        <p:spPr>
          <a:xfrm>
            <a:off x="952500" y="359327"/>
            <a:ext cx="11099800" cy="9142422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</a:pPr>
            <a:r>
              <a:rPr b="1"/>
              <a:t>Definition</a:t>
            </a:r>
            <a:r>
              <a:t>: </a:t>
            </a:r>
            <a:br/>
            <a:r>
              <a:t>A Gaussian process is a collection of random variables, any finite number of which have a joint Gaussian distribution</a:t>
            </a:r>
          </a:p>
        </p:txBody>
      </p:sp>
      <p:pic>
        <p:nvPicPr>
          <p:cNvPr id="143" name="gp_illustration_n1.pdf" descr="gp_illustration_n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847" y="5361616"/>
            <a:ext cx="12366506" cy="4122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p_illustration_n5.pdf" descr="gp_illustration_n5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146" y="5361616"/>
            <a:ext cx="12366508" cy="4122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p_illustration_n30.pdf" descr="gp_illustration_n30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1846" y="5361616"/>
            <a:ext cx="12366508" cy="4122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p_illustration_n30_mean.pdf" descr="gp_illustration_n30_mea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1847" y="5361616"/>
            <a:ext cx="12366506" cy="4122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auss_fun.pdf" descr="gauss_fun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05250" y="2503537"/>
            <a:ext cx="5194300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mean_eqn.pdf" descr="mean_eqn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03800" y="3464697"/>
            <a:ext cx="3022600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cov_eqn.pdf" descr="cov_eqn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28850" y="4400456"/>
            <a:ext cx="8547100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p_illustration_n30_m50.pdf" descr="gp_illustration_n30_m50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31847" y="5361616"/>
            <a:ext cx="12366506" cy="4122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p_illustration_n30_m100.pdf" descr="gp_illustration_n30_m100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19147" y="5361616"/>
            <a:ext cx="12366506" cy="4122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gp_illustration_n30_m101.pdf" descr="gp_illustration_n30_m101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31847" y="5361616"/>
            <a:ext cx="12366506" cy="4122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p_illustration_GP_samples.pdf" descr="gp_illustration_GP_samples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31847" y="5361616"/>
            <a:ext cx="12366506" cy="4122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cov_exp.pdf" descr="cov_exp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84600" y="4178206"/>
            <a:ext cx="5435600" cy="93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  <p:bldP build="whole" bldLvl="1" animBg="1" rev="0" advAuto="0" spid="152" grpId="8"/>
      <p:bldP build="whole" bldLvl="1" animBg="1" rev="0" advAuto="0" spid="154" grpId="12"/>
      <p:bldP build="whole" bldLvl="1" animBg="1" rev="0" advAuto="0" spid="153" grpId="10"/>
      <p:bldP build="whole" bldLvl="1" animBg="1" rev="0" advAuto="0" spid="150" grpId="6"/>
      <p:bldP build="whole" bldLvl="1" animBg="1" rev="0" advAuto="0" spid="144" grpId="2"/>
      <p:bldP build="whole" bldLvl="1" animBg="1" rev="0" advAuto="0" spid="149" grpId="9"/>
      <p:bldP build="whole" bldLvl="1" animBg="1" rev="0" advAuto="0" spid="148" grpId="5"/>
      <p:bldP build="whole" bldLvl="1" animBg="1" rev="0" advAuto="0" spid="149" grpId="11"/>
      <p:bldP build="whole" bldLvl="1" animBg="1" rev="0" advAuto="0" spid="151" grpId="7"/>
      <p:bldP build="whole" bldLvl="1" animBg="1" rev="0" advAuto="0" spid="146" grpId="4"/>
      <p:bldP build="whole" bldLvl="1" animBg="1" rev="0" advAuto="0" spid="145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ding"/>
          <p:cNvSpPr txBox="1"/>
          <p:nvPr>
            <p:ph type="title"/>
          </p:nvPr>
        </p:nvSpPr>
        <p:spPr>
          <a:xfrm>
            <a:off x="1332403" y="941847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Coding</a:t>
            </a:r>
          </a:p>
        </p:txBody>
      </p:sp>
      <p:pic>
        <p:nvPicPr>
          <p:cNvPr id="157" name="gp_illu.pdf" descr="gp_illu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374" y="4454699"/>
            <a:ext cx="10046711" cy="2511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roduction to Gaussian processes…"/>
          <p:cNvSpPr txBox="1"/>
          <p:nvPr>
            <p:ph type="body" idx="1"/>
          </p:nvPr>
        </p:nvSpPr>
        <p:spPr>
          <a:xfrm>
            <a:off x="522454" y="696098"/>
            <a:ext cx="11529846" cy="8361404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Introduction to Gaussian processes</a:t>
            </a:r>
          </a:p>
          <a:p>
            <a:pPr marL="0" indent="0" algn="ctr">
              <a:buSzTx/>
              <a:buNone/>
            </a:pPr>
            <a:r>
              <a:rPr b="1"/>
              <a:t>Coding</a:t>
            </a:r>
            <a:r>
              <a:t>: </a:t>
            </a:r>
            <a:r>
              <a:rPr i="1"/>
              <a:t>Sampling from a Gaussian process</a:t>
            </a:r>
            <a:endParaRPr i="1"/>
          </a:p>
          <a:p>
            <a:pPr marL="0" indent="0" algn="ctr">
              <a:buSzTx/>
              <a:buNone/>
              <a:defRPr sz="1200"/>
            </a:pPr>
          </a:p>
          <a:p>
            <a:pPr marL="0" indent="0" algn="ctr">
              <a:buSzTx/>
              <a:buNone/>
            </a:pPr>
            <a:r>
              <a:t>Gaussian process regression</a:t>
            </a:r>
          </a:p>
          <a:p>
            <a:pPr marL="0" indent="0" algn="ctr">
              <a:buSzTx/>
              <a:buNone/>
            </a:pPr>
            <a:r>
              <a:rPr b="1"/>
              <a:t>Coding</a:t>
            </a:r>
            <a:r>
              <a:t>: </a:t>
            </a:r>
            <a:r>
              <a:rPr i="1"/>
              <a:t>Curve fitting with a Gaussian process </a:t>
            </a:r>
            <a:endParaRPr i="1"/>
          </a:p>
          <a:p>
            <a:pPr marL="0" indent="0" algn="ctr">
              <a:buSzTx/>
              <a:buNone/>
              <a:defRPr sz="1200"/>
            </a:pPr>
          </a:p>
          <a:p>
            <a:pPr marL="0" indent="0" algn="ctr">
              <a:buSzTx/>
              <a:buNone/>
            </a:pPr>
            <a:r>
              <a:t>Bayesian Optimization</a:t>
            </a:r>
          </a:p>
          <a:p>
            <a:pPr marL="0" indent="0" algn="ctr">
              <a:buSzTx/>
              <a:buNone/>
              <a:defRPr b="1"/>
            </a:pPr>
            <a:r>
              <a:t>Coding: </a:t>
            </a:r>
            <a:r>
              <a:rPr b="0" i="1"/>
              <a:t>Gaussian processes for global optimization</a:t>
            </a:r>
          </a:p>
        </p:txBody>
      </p:sp>
      <p:sp>
        <p:nvSpPr>
          <p:cNvPr id="160" name="Rechteck"/>
          <p:cNvSpPr/>
          <p:nvPr/>
        </p:nvSpPr>
        <p:spPr>
          <a:xfrm>
            <a:off x="1403045" y="3778262"/>
            <a:ext cx="9768665" cy="2197076"/>
          </a:xfrm>
          <a:prstGeom prst="rect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ayesian 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/>
            </a:lvl1pPr>
          </a:lstStyle>
          <a:p>
            <a:pPr/>
            <a:r>
              <a:t>Bayesian linear regression</a:t>
            </a:r>
          </a:p>
        </p:txBody>
      </p:sp>
      <p:sp>
        <p:nvSpPr>
          <p:cNvPr id="163" name="Data 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Data set</a:t>
            </a:r>
            <a:br/>
            <a:br/>
          </a:p>
          <a:p>
            <a:pPr/>
            <a:r>
              <a:t>Standard linear model: </a:t>
            </a:r>
            <a:br/>
            <a:br/>
          </a:p>
          <a:p>
            <a:pPr/>
            <a:r>
              <a:t>Bayesian approach: </a:t>
            </a:r>
          </a:p>
        </p:txBody>
      </p:sp>
      <p:pic>
        <p:nvPicPr>
          <p:cNvPr id="164" name="dataset_equ.pdf" descr="dataset_equ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7950" y="3526073"/>
            <a:ext cx="5168900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inear_model.pdf" descr="linear_model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1349" y="5473700"/>
            <a:ext cx="2438401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linear_feature_model.pdf" descr="linear_feature_model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3408" y="5473700"/>
            <a:ext cx="3048001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regression_equ.pdf" descr="regression_equ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70745" y="5499100"/>
            <a:ext cx="2476501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gaussian_noise.pdf" descr="gaussian_nois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65368" y="5422900"/>
            <a:ext cx="2451101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bayes_text.pdf" descr="bayes_text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2954" y="7784721"/>
            <a:ext cx="5048909" cy="78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bayes_equ.pdf" descr="bayes_equ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105815" y="7685833"/>
            <a:ext cx="5048909" cy="980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  <p:bldP build="whole" bldLvl="1" animBg="1" rev="0" advAuto="0" spid="170" grpId="5"/>
      <p:bldP build="p" bldLvl="5" animBg="1" rev="0" advAuto="0" spid="163" grpId="3"/>
      <p:bldP build="whole" bldLvl="1" animBg="1" rev="0" advAuto="0" spid="169" grpId="4"/>
      <p:bldP build="whole" bldLvl="1" animBg="1" rev="0" advAuto="0" spid="166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