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9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A993-9D29-4A8E-9DFB-6DA5BDC7FE4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59BC-D0E7-4DEE-BF14-B8CF3147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19.png"/><Relationship Id="rId4" Type="http://schemas.openxmlformats.org/officeDocument/2006/relationships/video" Target="../media/media2.mp4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6036" y="897774"/>
            <a:ext cx="4277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МІНІСТЕРСТВО ОСВІТИ ТА НАУКИ УКРАЇНИ</a:t>
            </a:r>
            <a:endParaRPr lang="en-US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ЗАПОРІЗЬКИЙ ІНСТИТУТ ЕКОНОМІКИ</a:t>
            </a:r>
          </a:p>
          <a:p>
            <a:pPr algn="ctr"/>
            <a:r>
              <a:rPr lang="ru-RU" dirty="0" smtClean="0"/>
              <a:t>ТА </a:t>
            </a:r>
            <a:r>
              <a:rPr lang="ru-RU" dirty="0" smtClean="0"/>
              <a:t>ІНФОРМАЦІЙНИХ </a:t>
            </a:r>
            <a:r>
              <a:rPr lang="ru-RU" dirty="0" smtClean="0"/>
              <a:t>ТЕХНОЛОГІЙ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06955" y="45938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РОЗРОБКА ГРИ «</a:t>
            </a:r>
            <a:r>
              <a:rPr lang="ru-RU" dirty="0" err="1" smtClean="0"/>
              <a:t>Черв’як</a:t>
            </a:r>
            <a:r>
              <a:rPr lang="ru-RU" dirty="0" smtClean="0"/>
              <a:t>» НА МОВІ ПРОГРАМУВАННЯ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6211" y="5682333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ДОПОВІДАЧ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6211" y="6051665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СТУДЕНТ ГРУПИ ІПЗ-119К9 </a:t>
            </a:r>
            <a:r>
              <a:rPr lang="ru-RU" dirty="0" err="1" smtClean="0"/>
              <a:t>Ларіоненко</a:t>
            </a:r>
            <a:r>
              <a:rPr lang="ru-RU" dirty="0" smtClean="0"/>
              <a:t> О.І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77993" y="568233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КЕРІВНИК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77993" y="6051665"/>
            <a:ext cx="255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ДОЧЕНТ </a:t>
            </a:r>
            <a:r>
              <a:rPr lang="ru-RU" dirty="0" smtClean="0"/>
              <a:t>ЖЕРЕБЦОВ </a:t>
            </a:r>
            <a:r>
              <a:rPr lang="ru-RU" dirty="0" smtClean="0"/>
              <a:t>О.А.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pPr algn="r"/>
            <a:r>
              <a:rPr lang="uk-UA" dirty="0" smtClean="0"/>
              <a:t>Реалізація швидкості</a:t>
            </a:r>
            <a:endParaRPr lang="en-US" dirty="0"/>
          </a:p>
        </p:txBody>
      </p:sp>
      <p:pic>
        <p:nvPicPr>
          <p:cNvPr id="4" name="speed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11379" y="590204"/>
            <a:ext cx="5293783" cy="2478332"/>
          </a:xfrm>
          <a:prstGeom prst="rect">
            <a:avLst/>
          </a:prstGeom>
        </p:spPr>
      </p:pic>
      <p:pic>
        <p:nvPicPr>
          <p:cNvPr id="6" name="speed2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11378" y="3658740"/>
            <a:ext cx="5293783" cy="2451115"/>
          </a:xfrm>
          <a:prstGeom prst="rect">
            <a:avLst/>
          </a:prstGeom>
        </p:spPr>
      </p:pic>
      <p:pic>
        <p:nvPicPr>
          <p:cNvPr id="8" name="кчау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370042" y="2104259"/>
            <a:ext cx="5492220" cy="31089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126" y="306853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Пов</a:t>
            </a:r>
            <a:r>
              <a:rPr lang="uk-UA" dirty="0" err="1" smtClean="0"/>
              <a:t>ільна</a:t>
            </a:r>
            <a:r>
              <a:rPr lang="uk-UA" dirty="0" smtClean="0"/>
              <a:t> швидкість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00126" y="610985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Стандартна швидкість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60698" y="5273041"/>
            <a:ext cx="191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Висока швидкість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3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10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605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Для реалізації проекту було обрано мову програмування  </a:t>
            </a:r>
            <a:r>
              <a:rPr lang="en-US" dirty="0" smtClean="0"/>
              <a:t>JavaScript ,</a:t>
            </a:r>
            <a:r>
              <a:rPr lang="uk-UA" dirty="0" smtClean="0"/>
              <a:t>візуальну складову реалізовано на </a:t>
            </a:r>
            <a:r>
              <a:rPr lang="en-US" dirty="0" smtClean="0"/>
              <a:t>CSS</a:t>
            </a:r>
            <a:r>
              <a:rPr lang="uk-UA" dirty="0" smtClean="0"/>
              <a:t> та середовище реалізації </a:t>
            </a:r>
            <a:r>
              <a:rPr lang="en-US" dirty="0" smtClean="0"/>
              <a:t>Visual Studio Code.</a:t>
            </a:r>
          </a:p>
          <a:p>
            <a:r>
              <a:rPr lang="uk-UA" dirty="0" smtClean="0"/>
              <a:t>Реалізовано гру  </a:t>
            </a:r>
            <a:r>
              <a:rPr lang="uk-UA" dirty="0"/>
              <a:t>«Черв</a:t>
            </a:r>
            <a:r>
              <a:rPr lang="en-US" dirty="0"/>
              <a:t>’</a:t>
            </a:r>
            <a:r>
              <a:rPr lang="uk-UA" dirty="0"/>
              <a:t>як</a:t>
            </a:r>
            <a:r>
              <a:rPr lang="uk-UA" dirty="0" smtClean="0"/>
              <a:t>».</a:t>
            </a:r>
          </a:p>
          <a:p>
            <a:r>
              <a:rPr lang="uk-UA" dirty="0" smtClean="0"/>
              <a:t>Реалізовано меню взаємодії з користувачем.</a:t>
            </a:r>
          </a:p>
          <a:p>
            <a:r>
              <a:rPr lang="uk-UA" dirty="0" smtClean="0"/>
              <a:t>Реалізована </a:t>
            </a:r>
            <a:r>
              <a:rPr lang="uk-UA" dirty="0" err="1" smtClean="0"/>
              <a:t>кастомізація</a:t>
            </a:r>
            <a:r>
              <a:rPr lang="uk-UA" dirty="0" smtClean="0"/>
              <a:t> та зміна швидкості черв’яка.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cuments\ShareX\Screenshots\2021-06\chrome_fHevVW8U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563" y="356812"/>
            <a:ext cx="10515600" cy="1325563"/>
          </a:xfrm>
        </p:spPr>
        <p:txBody>
          <a:bodyPr/>
          <a:lstStyle/>
          <a:p>
            <a:r>
              <a:rPr lang="uk-UA" b="1" i="1" dirty="0" smtClean="0">
                <a:solidFill>
                  <a:schemeClr val="bg1"/>
                </a:solidFill>
                <a:latin typeface="+mn-lt"/>
              </a:rPr>
              <a:t>Дякую за увагу</a:t>
            </a:r>
            <a:endParaRPr lang="en-US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3399" y="704093"/>
            <a:ext cx="3521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chemeClr val="bg1"/>
                </a:solidFill>
              </a:rPr>
              <a:t>Студент Групи</a:t>
            </a:r>
            <a:r>
              <a:rPr lang="en-US" sz="2400" b="1" i="1" dirty="0" smtClean="0">
                <a:solidFill>
                  <a:schemeClr val="bg1"/>
                </a:solidFill>
              </a:rPr>
              <a:t>:</a:t>
            </a:r>
            <a:endParaRPr lang="uk-UA" sz="2400" b="1" i="1" dirty="0" smtClean="0">
              <a:solidFill>
                <a:schemeClr val="bg1"/>
              </a:solidFill>
            </a:endParaRPr>
          </a:p>
          <a:p>
            <a:r>
              <a:rPr lang="uk-UA" sz="2400" b="1" i="1" dirty="0" smtClean="0">
                <a:solidFill>
                  <a:schemeClr val="bg1"/>
                </a:solidFill>
              </a:rPr>
              <a:t>ІПЗ119К9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uk-UA" sz="2400" b="1" i="1" dirty="0" err="1" smtClean="0">
                <a:solidFill>
                  <a:schemeClr val="bg1"/>
                </a:solidFill>
              </a:rPr>
              <a:t>Ларіоненко</a:t>
            </a:r>
            <a:r>
              <a:rPr lang="uk-UA" sz="2400" b="1" i="1" dirty="0" smtClean="0">
                <a:solidFill>
                  <a:schemeClr val="bg1"/>
                </a:solidFill>
              </a:rPr>
              <a:t> О.І 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" y="1213658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Мета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69622" y="121365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Розробка</a:t>
            </a:r>
            <a:r>
              <a:rPr lang="ru-RU" dirty="0" smtClean="0"/>
              <a:t> </a:t>
            </a:r>
            <a:r>
              <a:rPr lang="ru-RU" dirty="0" err="1" smtClean="0"/>
              <a:t>гри</a:t>
            </a:r>
            <a:r>
              <a:rPr lang="ru-RU" dirty="0" smtClean="0"/>
              <a:t> у </a:t>
            </a:r>
            <a:r>
              <a:rPr lang="ru-RU" dirty="0" err="1" smtClean="0"/>
              <a:t>середовищі</a:t>
            </a:r>
            <a:r>
              <a:rPr lang="ru-RU" dirty="0"/>
              <a:t> </a:t>
            </a:r>
            <a:r>
              <a:rPr lang="en-US" dirty="0" err="1" smtClean="0"/>
              <a:t>VisualStudio</a:t>
            </a:r>
            <a:r>
              <a:rPr lang="en-US" dirty="0" smtClean="0"/>
              <a:t> Code </a:t>
            </a:r>
            <a:r>
              <a:rPr lang="ru-RU" dirty="0" err="1" smtClean="0"/>
              <a:t>мовою</a:t>
            </a:r>
            <a:r>
              <a:rPr lang="ru-RU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застосуванням</a:t>
            </a:r>
            <a:r>
              <a:rPr lang="ru-RU" dirty="0" smtClean="0"/>
              <a:t> </a:t>
            </a:r>
            <a:r>
              <a:rPr lang="ru-RU" dirty="0" err="1" smtClean="0"/>
              <a:t>технології</a:t>
            </a:r>
            <a:r>
              <a:rPr lang="ru-RU" dirty="0" smtClean="0"/>
              <a:t> </a:t>
            </a:r>
            <a:r>
              <a:rPr lang="en-US" dirty="0" smtClean="0"/>
              <a:t>CSS</a:t>
            </a:r>
            <a:r>
              <a:rPr lang="ru-RU" dirty="0" smtClean="0"/>
              <a:t> та</a:t>
            </a:r>
            <a:r>
              <a:rPr lang="en-US" dirty="0" smtClean="0"/>
              <a:t> HTML.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2560321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Зада</a:t>
            </a:r>
            <a:r>
              <a:rPr lang="uk-UA" sz="3200" dirty="0"/>
              <a:t>ч</a:t>
            </a:r>
            <a:r>
              <a:rPr lang="ru-RU" sz="3200" dirty="0" smtClean="0"/>
              <a:t>і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169622" y="2560321"/>
            <a:ext cx="73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Вибір</a:t>
            </a:r>
            <a:r>
              <a:rPr lang="ru-RU" dirty="0" smtClean="0"/>
              <a:t> </a:t>
            </a:r>
            <a:r>
              <a:rPr lang="ru-RU" dirty="0" smtClean="0"/>
              <a:t>та </a:t>
            </a:r>
            <a:r>
              <a:rPr lang="ru-RU" dirty="0" err="1" smtClean="0"/>
              <a:t>обґрунтування</a:t>
            </a:r>
            <a:r>
              <a:rPr lang="ru-RU" dirty="0" smtClean="0"/>
              <a:t> </a:t>
            </a:r>
            <a:r>
              <a:rPr lang="ru-RU" dirty="0" err="1" smtClean="0"/>
              <a:t>програмних</a:t>
            </a:r>
            <a:r>
              <a:rPr lang="ru-RU" dirty="0" smtClean="0"/>
              <a:t> </a:t>
            </a:r>
            <a:r>
              <a:rPr lang="ru-RU" dirty="0" err="1" smtClean="0"/>
              <a:t>засобів</a:t>
            </a:r>
            <a:r>
              <a:rPr lang="ru-RU" dirty="0" smtClean="0"/>
              <a:t> та </a:t>
            </a:r>
            <a:r>
              <a:rPr lang="ru-RU" dirty="0" err="1" smtClean="0"/>
              <a:t>технологій</a:t>
            </a:r>
            <a:r>
              <a:rPr lang="ru-RU" dirty="0" smtClean="0"/>
              <a:t> для </a:t>
            </a:r>
            <a:r>
              <a:rPr lang="ru-RU" dirty="0" err="1" smtClean="0"/>
              <a:t>реалізації</a:t>
            </a:r>
            <a:r>
              <a:rPr lang="ru-RU" dirty="0" smtClean="0"/>
              <a:t> проекту.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Реалізація</a:t>
            </a:r>
            <a:r>
              <a:rPr lang="ru-RU" dirty="0" smtClean="0"/>
              <a:t> проекту з </a:t>
            </a:r>
            <a:r>
              <a:rPr lang="ru-RU" dirty="0" err="1" smtClean="0"/>
              <a:t>використанням</a:t>
            </a:r>
            <a:r>
              <a:rPr lang="ru-RU" dirty="0" smtClean="0"/>
              <a:t> </a:t>
            </a:r>
            <a:r>
              <a:rPr lang="ru-RU" dirty="0" err="1" smtClean="0"/>
              <a:t>описаних</a:t>
            </a:r>
            <a:r>
              <a:rPr lang="ru-RU" dirty="0" smtClean="0"/>
              <a:t> методик та </a:t>
            </a:r>
            <a:r>
              <a:rPr lang="ru-RU" dirty="0" err="1" smtClean="0"/>
              <a:t>організація</a:t>
            </a:r>
            <a:r>
              <a:rPr lang="ru-RU" dirty="0" smtClean="0"/>
              <a:t> на</a:t>
            </a:r>
            <a:r>
              <a:rPr lang="en-US" dirty="0" smtClean="0"/>
              <a:t> web</a:t>
            </a:r>
            <a:r>
              <a:rPr lang="uk-UA" dirty="0" smtClean="0"/>
              <a:t>-сторінці.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Налаштування</a:t>
            </a:r>
            <a:r>
              <a:rPr lang="ru-RU" dirty="0" smtClean="0"/>
              <a:t> та </a:t>
            </a:r>
            <a:r>
              <a:rPr lang="ru-RU" dirty="0" err="1" smtClean="0"/>
              <a:t>тестування</a:t>
            </a:r>
            <a:r>
              <a:rPr lang="ru-RU" dirty="0" smtClean="0"/>
              <a:t> </a:t>
            </a:r>
            <a:r>
              <a:rPr lang="ru-RU" dirty="0" err="1" smtClean="0"/>
              <a:t>гри</a:t>
            </a:r>
            <a:r>
              <a:rPr lang="ru-RU" dirty="0" smtClean="0"/>
              <a:t> з </a:t>
            </a:r>
            <a:r>
              <a:rPr lang="ru-RU" dirty="0" err="1" smtClean="0"/>
              <a:t>виявленням</a:t>
            </a:r>
            <a:r>
              <a:rPr lang="ru-RU" dirty="0" smtClean="0"/>
              <a:t>  </a:t>
            </a:r>
            <a:r>
              <a:rPr lang="ru-RU" dirty="0" err="1" smtClean="0"/>
              <a:t>критичних</a:t>
            </a:r>
            <a:r>
              <a:rPr lang="ru-RU" dirty="0" smtClean="0"/>
              <a:t> </a:t>
            </a:r>
            <a:r>
              <a:rPr lang="ru-RU" dirty="0" err="1" smtClean="0"/>
              <a:t>помилок</a:t>
            </a:r>
            <a:r>
              <a:rPr lang="ru-RU" dirty="0" smtClean="0"/>
              <a:t> з </a:t>
            </a:r>
            <a:r>
              <a:rPr lang="ru-RU" dirty="0" err="1" smtClean="0"/>
              <a:t>подальшим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усуненням</a:t>
            </a:r>
            <a:r>
              <a:rPr lang="ru-RU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-10166"/>
            <a:ext cx="10515600" cy="1325563"/>
          </a:xfrm>
        </p:spPr>
        <p:txBody>
          <a:bodyPr/>
          <a:lstStyle/>
          <a:p>
            <a:pPr algn="r"/>
            <a:r>
              <a:rPr lang="ru-RU" dirty="0" err="1" smtClean="0"/>
              <a:t>Вибір</a:t>
            </a:r>
            <a:r>
              <a:rPr lang="ru-RU" dirty="0" smtClean="0"/>
              <a:t> </a:t>
            </a:r>
            <a:r>
              <a:rPr lang="ru-RU" dirty="0" err="1" smtClean="0"/>
              <a:t>програмних</a:t>
            </a:r>
            <a:r>
              <a:rPr lang="ru-RU" dirty="0" smtClean="0"/>
              <a:t> </a:t>
            </a:r>
            <a:r>
              <a:rPr lang="ru-RU" dirty="0" err="1" smtClean="0"/>
              <a:t>засобів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118" y="1325563"/>
            <a:ext cx="234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Мова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1303" y="1325563"/>
            <a:ext cx="77169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JavaScript (JS) </a:t>
            </a:r>
            <a:r>
              <a:rPr lang="ru-RU" sz="1600" dirty="0" smtClean="0"/>
              <a:t>- </a:t>
            </a:r>
            <a:r>
              <a:rPr lang="ru-RU" sz="1600" dirty="0" err="1" smtClean="0"/>
              <a:t>динамічна</a:t>
            </a:r>
            <a:r>
              <a:rPr lang="ru-RU" sz="1600" dirty="0" smtClean="0"/>
              <a:t>, </a:t>
            </a:r>
            <a:r>
              <a:rPr lang="ru-RU" sz="1600" dirty="0" err="1" smtClean="0"/>
              <a:t>об'єктно-орієнтована</a:t>
            </a:r>
            <a:r>
              <a:rPr lang="ru-RU" sz="1600" dirty="0" smtClean="0"/>
              <a:t> </a:t>
            </a:r>
            <a:r>
              <a:rPr lang="ru-RU" sz="1600" dirty="0" err="1" smtClean="0"/>
              <a:t>прототипна</a:t>
            </a:r>
            <a:r>
              <a:rPr lang="ru-RU" sz="1600" dirty="0" smtClean="0"/>
              <a:t> </a:t>
            </a:r>
            <a:r>
              <a:rPr lang="ru-RU" sz="1600" dirty="0" err="1" smtClean="0"/>
              <a:t>мова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програмування</a:t>
            </a:r>
            <a:r>
              <a:rPr lang="ru-RU" sz="1600" dirty="0" smtClean="0"/>
              <a:t>. </a:t>
            </a:r>
            <a:r>
              <a:rPr lang="ru-RU" sz="1600" dirty="0" err="1" smtClean="0"/>
              <a:t>Реалізація</a:t>
            </a:r>
            <a:r>
              <a:rPr lang="ru-RU" sz="1600" dirty="0" smtClean="0"/>
              <a:t> стандарту </a:t>
            </a:r>
            <a:r>
              <a:rPr lang="en-US" sz="1600" dirty="0" smtClean="0"/>
              <a:t>ECMAScript. </a:t>
            </a:r>
            <a:r>
              <a:rPr lang="ru-RU" sz="1600" dirty="0" err="1" smtClean="0"/>
              <a:t>Найчастіше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використовується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створення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сценаріїв</a:t>
            </a:r>
            <a:r>
              <a:rPr lang="ru-RU" sz="1600" dirty="0" smtClean="0"/>
              <a:t> веб-</a:t>
            </a:r>
            <a:r>
              <a:rPr lang="ru-RU" sz="1600" dirty="0" err="1" smtClean="0"/>
              <a:t>сторінок</a:t>
            </a:r>
            <a:r>
              <a:rPr lang="ru-RU" sz="1600" dirty="0" smtClean="0"/>
              <a:t>, </a:t>
            </a:r>
            <a:r>
              <a:rPr lang="ru-RU" sz="1600" dirty="0" err="1" smtClean="0"/>
              <a:t>що</a:t>
            </a:r>
            <a:r>
              <a:rPr lang="ru-RU" sz="1600" dirty="0" smtClean="0"/>
              <a:t> </a:t>
            </a:r>
            <a:r>
              <a:rPr lang="ru-RU" sz="1600" dirty="0" err="1" smtClean="0"/>
              <a:t>надає</a:t>
            </a:r>
            <a:r>
              <a:rPr lang="ru-RU" sz="1600" dirty="0" smtClean="0"/>
              <a:t> </a:t>
            </a:r>
            <a:r>
              <a:rPr lang="ru-RU" sz="1600" dirty="0" err="1" smtClean="0"/>
              <a:t>можливість</a:t>
            </a:r>
            <a:r>
              <a:rPr lang="ru-RU" sz="1600" dirty="0" smtClean="0"/>
              <a:t> </a:t>
            </a:r>
            <a:r>
              <a:rPr lang="ru-RU" sz="1600" dirty="0" err="1" smtClean="0"/>
              <a:t>взаємодіяти</a:t>
            </a:r>
            <a:r>
              <a:rPr lang="ru-RU" sz="1600" dirty="0" smtClean="0"/>
              <a:t> з </a:t>
            </a:r>
            <a:r>
              <a:rPr lang="ru-RU" sz="1600" dirty="0" err="1" smtClean="0"/>
              <a:t>користувачем</a:t>
            </a:r>
            <a:r>
              <a:rPr lang="ru-RU" sz="1600" dirty="0" smtClean="0"/>
              <a:t>, </a:t>
            </a:r>
            <a:r>
              <a:rPr lang="ru-RU" sz="1600" dirty="0" err="1" smtClean="0"/>
              <a:t>керувати</a:t>
            </a:r>
            <a:r>
              <a:rPr lang="ru-RU" sz="1600" dirty="0" smtClean="0"/>
              <a:t> браузером, асинхронно </a:t>
            </a:r>
            <a:r>
              <a:rPr lang="ru-RU" sz="1600" dirty="0" err="1" smtClean="0"/>
              <a:t>обмінюватися</a:t>
            </a:r>
            <a:r>
              <a:rPr lang="ru-RU" sz="1600" dirty="0" smtClean="0"/>
              <a:t> </a:t>
            </a:r>
            <a:r>
              <a:rPr lang="ru-RU" sz="1600" dirty="0" err="1" smtClean="0"/>
              <a:t>даними</a:t>
            </a:r>
            <a:r>
              <a:rPr lang="ru-RU" sz="1600" dirty="0" smtClean="0"/>
              <a:t> з сервером, </a:t>
            </a:r>
            <a:r>
              <a:rPr lang="ru-RU" sz="1600" dirty="0" err="1" smtClean="0"/>
              <a:t>змінювати</a:t>
            </a:r>
            <a:r>
              <a:rPr lang="ru-RU" sz="1600" dirty="0" smtClean="0"/>
              <a:t> структуру та </a:t>
            </a:r>
            <a:r>
              <a:rPr lang="ru-RU" sz="1600" dirty="0" err="1" smtClean="0"/>
              <a:t>зовнішній</a:t>
            </a:r>
            <a:r>
              <a:rPr lang="ru-RU" sz="1600" dirty="0" smtClean="0"/>
              <a:t> </a:t>
            </a:r>
            <a:r>
              <a:rPr lang="ru-RU" sz="1600" dirty="0" err="1" smtClean="0"/>
              <a:t>вигляд</a:t>
            </a:r>
            <a:r>
              <a:rPr lang="ru-RU" sz="1600" dirty="0" smtClean="0"/>
              <a:t> веб-</a:t>
            </a:r>
            <a:r>
              <a:rPr lang="ru-RU" sz="1600" dirty="0" err="1" smtClean="0"/>
              <a:t>сторінки</a:t>
            </a:r>
            <a:r>
              <a:rPr lang="ru-RU" sz="1600" dirty="0" smtClean="0"/>
              <a:t>. </a:t>
            </a:r>
          </a:p>
          <a:p>
            <a:endParaRPr lang="ru-RU" sz="1600" dirty="0"/>
          </a:p>
          <a:p>
            <a:r>
              <a:rPr lang="en-US" sz="1600" dirty="0" smtClean="0"/>
              <a:t>JavaScript </a:t>
            </a:r>
            <a:r>
              <a:rPr lang="ru-RU" sz="1600" dirty="0" err="1" smtClean="0"/>
              <a:t>класифікують</a:t>
            </a:r>
            <a:r>
              <a:rPr lang="ru-RU" sz="1600" dirty="0" smtClean="0"/>
              <a:t> як </a:t>
            </a:r>
            <a:r>
              <a:rPr lang="ru-RU" sz="1600" dirty="0" err="1" smtClean="0"/>
              <a:t>прототипну</a:t>
            </a:r>
            <a:r>
              <a:rPr lang="ru-RU" sz="1600" dirty="0" smtClean="0"/>
              <a:t> (</a:t>
            </a:r>
            <a:r>
              <a:rPr lang="ru-RU" sz="1600" dirty="0" err="1" smtClean="0"/>
              <a:t>підмножина</a:t>
            </a:r>
            <a:r>
              <a:rPr lang="ru-RU" sz="1600" dirty="0" smtClean="0"/>
              <a:t> </a:t>
            </a:r>
            <a:r>
              <a:rPr lang="ru-RU" sz="1600" dirty="0" err="1" smtClean="0"/>
              <a:t>об'єктно-орієнтованої</a:t>
            </a:r>
            <a:r>
              <a:rPr lang="ru-RU" sz="1600" dirty="0" smtClean="0"/>
              <a:t>), </a:t>
            </a:r>
            <a:r>
              <a:rPr lang="ru-RU" sz="1600" dirty="0" err="1" smtClean="0"/>
              <a:t>скриптову</a:t>
            </a:r>
            <a:r>
              <a:rPr lang="ru-RU" sz="1600" dirty="0" smtClean="0"/>
              <a:t> </a:t>
            </a:r>
            <a:r>
              <a:rPr lang="ru-RU" sz="1600" dirty="0" err="1" smtClean="0"/>
              <a:t>мову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програмування</a:t>
            </a:r>
            <a:r>
              <a:rPr lang="ru-RU" sz="1600" dirty="0" smtClean="0"/>
              <a:t> з </a:t>
            </a:r>
            <a:r>
              <a:rPr lang="ru-RU" sz="1600" dirty="0" err="1" smtClean="0"/>
              <a:t>динамічною</a:t>
            </a:r>
            <a:r>
              <a:rPr lang="ru-RU" sz="1600" dirty="0" smtClean="0"/>
              <a:t> </a:t>
            </a:r>
            <a:r>
              <a:rPr lang="ru-RU" sz="1600" dirty="0" err="1" smtClean="0"/>
              <a:t>типізацією</a:t>
            </a:r>
            <a:r>
              <a:rPr lang="ru-RU" sz="1600" dirty="0" smtClean="0"/>
              <a:t>. </a:t>
            </a:r>
            <a:r>
              <a:rPr lang="ru-RU" sz="1600" dirty="0" err="1" smtClean="0"/>
              <a:t>Окрім</a:t>
            </a:r>
            <a:r>
              <a:rPr lang="ru-RU" sz="1600" dirty="0" smtClean="0"/>
              <a:t> </a:t>
            </a:r>
            <a:r>
              <a:rPr lang="ru-RU" sz="1600" dirty="0" err="1" smtClean="0"/>
              <a:t>прототипної</a:t>
            </a:r>
            <a:r>
              <a:rPr lang="ru-RU" sz="1600" dirty="0" smtClean="0"/>
              <a:t>, </a:t>
            </a:r>
            <a:r>
              <a:rPr lang="en-US" sz="1600" dirty="0" smtClean="0"/>
              <a:t>JavaScript </a:t>
            </a:r>
            <a:r>
              <a:rPr lang="ru-RU" sz="1600" dirty="0" err="1" smtClean="0"/>
              <a:t>також</a:t>
            </a:r>
            <a:r>
              <a:rPr lang="ru-RU" sz="1600" dirty="0" smtClean="0"/>
              <a:t> </a:t>
            </a:r>
            <a:r>
              <a:rPr lang="ru-RU" sz="1600" dirty="0" err="1"/>
              <a:t>ч</a:t>
            </a:r>
            <a:r>
              <a:rPr lang="ru-RU" sz="1600" dirty="0" err="1" smtClean="0"/>
              <a:t>астково</a:t>
            </a:r>
            <a:r>
              <a:rPr lang="ru-RU" sz="1600" dirty="0" smtClean="0"/>
              <a:t> </a:t>
            </a:r>
            <a:r>
              <a:rPr lang="ru-RU" sz="1600" dirty="0" err="1" smtClean="0"/>
              <a:t>підтримує</a:t>
            </a:r>
            <a:r>
              <a:rPr lang="ru-RU" sz="1600" dirty="0" smtClean="0"/>
              <a:t> </a:t>
            </a:r>
            <a:r>
              <a:rPr lang="ru-RU" sz="1600" dirty="0" err="1" smtClean="0"/>
              <a:t>інші</a:t>
            </a:r>
            <a:r>
              <a:rPr lang="ru-RU" sz="1600" dirty="0" smtClean="0"/>
              <a:t> </a:t>
            </a:r>
            <a:r>
              <a:rPr lang="ru-RU" sz="1600" dirty="0" err="1" smtClean="0"/>
              <a:t>парадигми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програмування</a:t>
            </a:r>
            <a:r>
              <a:rPr lang="ru-RU" sz="1600" dirty="0" smtClean="0"/>
              <a:t> - </a:t>
            </a:r>
            <a:r>
              <a:rPr lang="ru-RU" sz="1600" dirty="0" err="1" smtClean="0"/>
              <a:t>імперативну</a:t>
            </a:r>
            <a:r>
              <a:rPr lang="ru-RU" sz="1600" dirty="0" smtClean="0"/>
              <a:t> та </a:t>
            </a:r>
            <a:r>
              <a:rPr lang="ru-RU" sz="1600" dirty="0" err="1"/>
              <a:t>ч</a:t>
            </a:r>
            <a:r>
              <a:rPr lang="ru-RU" sz="1600" dirty="0" err="1" smtClean="0"/>
              <a:t>астково</a:t>
            </a:r>
            <a:r>
              <a:rPr lang="ru-RU" sz="1600" dirty="0" smtClean="0"/>
              <a:t> </a:t>
            </a:r>
            <a:r>
              <a:rPr lang="ru-RU" sz="1600" dirty="0" err="1" smtClean="0"/>
              <a:t>функціональну</a:t>
            </a:r>
            <a:r>
              <a:rPr lang="ru-RU" sz="1600" dirty="0" smtClean="0"/>
              <a:t>.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5118" y="4056611"/>
            <a:ext cx="24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Середовище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1303" y="4056611"/>
            <a:ext cx="8046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Visual Studio Code - </a:t>
            </a:r>
            <a:r>
              <a:rPr lang="ru-RU" sz="1600" dirty="0" err="1" smtClean="0"/>
              <a:t>це</a:t>
            </a:r>
            <a:r>
              <a:rPr lang="ru-RU" sz="1600" dirty="0" smtClean="0"/>
              <a:t> редактор </a:t>
            </a:r>
            <a:r>
              <a:rPr lang="ru-RU" sz="1600" dirty="0" err="1" smtClean="0"/>
              <a:t>вихідного</a:t>
            </a:r>
            <a:r>
              <a:rPr lang="ru-RU" sz="1600" dirty="0" smtClean="0"/>
              <a:t> коду. </a:t>
            </a:r>
            <a:r>
              <a:rPr lang="ru-RU" sz="1600" dirty="0" err="1" smtClean="0"/>
              <a:t>Він</a:t>
            </a:r>
            <a:r>
              <a:rPr lang="ru-RU" sz="1600" dirty="0" smtClean="0"/>
              <a:t> </a:t>
            </a:r>
            <a:r>
              <a:rPr lang="ru-RU" sz="1600" dirty="0" err="1" smtClean="0"/>
              <a:t>підтримує</a:t>
            </a:r>
            <a:r>
              <a:rPr lang="ru-RU" sz="1600" dirty="0" smtClean="0"/>
              <a:t> ряд </a:t>
            </a:r>
            <a:r>
              <a:rPr lang="ru-RU" sz="1600" dirty="0" err="1" smtClean="0"/>
              <a:t>мов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програмування</a:t>
            </a:r>
            <a:r>
              <a:rPr lang="ru-RU" sz="1600" dirty="0" smtClean="0"/>
              <a:t>, </a:t>
            </a:r>
            <a:r>
              <a:rPr lang="ru-RU" sz="1600" dirty="0" err="1" smtClean="0"/>
              <a:t>підсвічування</a:t>
            </a:r>
            <a:r>
              <a:rPr lang="ru-RU" sz="1600" dirty="0" smtClean="0"/>
              <a:t> синтаксису, </a:t>
            </a:r>
            <a:r>
              <a:rPr lang="en-US" sz="1600" dirty="0" smtClean="0"/>
              <a:t>IntelliSense, </a:t>
            </a:r>
            <a:r>
              <a:rPr lang="ru-RU" sz="1600" dirty="0" err="1" smtClean="0"/>
              <a:t>рефакторинг</a:t>
            </a:r>
            <a:r>
              <a:rPr lang="ru-RU" sz="1600" dirty="0" smtClean="0"/>
              <a:t>, </a:t>
            </a:r>
            <a:r>
              <a:rPr lang="ru-RU" sz="1600" dirty="0" err="1" smtClean="0"/>
              <a:t>налагодження</a:t>
            </a:r>
            <a:r>
              <a:rPr lang="ru-RU" sz="1600" dirty="0" smtClean="0"/>
              <a:t>, </a:t>
            </a:r>
            <a:r>
              <a:rPr lang="ru-RU" sz="1600" dirty="0" err="1" smtClean="0"/>
              <a:t>навігацію</a:t>
            </a:r>
            <a:r>
              <a:rPr lang="ru-RU" sz="1600" dirty="0" smtClean="0"/>
              <a:t> по коду, </a:t>
            </a:r>
            <a:r>
              <a:rPr lang="ru-RU" sz="1600" dirty="0" err="1" smtClean="0"/>
              <a:t>підтримку</a:t>
            </a:r>
            <a:r>
              <a:rPr lang="ru-RU" sz="1600" dirty="0" smtClean="0"/>
              <a:t>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ru-RU" sz="1600" dirty="0" smtClean="0"/>
              <a:t>та </a:t>
            </a:r>
            <a:r>
              <a:rPr lang="ru-RU" sz="1600" dirty="0" err="1" smtClean="0"/>
              <a:t>інші</a:t>
            </a:r>
            <a:r>
              <a:rPr lang="ru-RU" sz="1600" dirty="0" smtClean="0"/>
              <a:t> </a:t>
            </a:r>
            <a:r>
              <a:rPr lang="ru-RU" sz="1600" dirty="0" err="1" smtClean="0"/>
              <a:t>можливості</a:t>
            </a:r>
            <a:r>
              <a:rPr lang="ru-RU" sz="1600" dirty="0" smtClean="0"/>
              <a:t>. </a:t>
            </a:r>
            <a:r>
              <a:rPr lang="ru-RU" sz="1600" dirty="0" err="1" smtClean="0"/>
              <a:t>Багато</a:t>
            </a:r>
            <a:r>
              <a:rPr lang="ru-RU" sz="1600" dirty="0" smtClean="0"/>
              <a:t> </a:t>
            </a:r>
            <a:r>
              <a:rPr lang="ru-RU" sz="1600" dirty="0" err="1" smtClean="0"/>
              <a:t>можливості</a:t>
            </a:r>
            <a:r>
              <a:rPr lang="ru-RU" sz="1600" dirty="0" smtClean="0"/>
              <a:t> </a:t>
            </a:r>
            <a:r>
              <a:rPr lang="en-US" sz="1600" dirty="0" smtClean="0"/>
              <a:t>Visual Studio Code </a:t>
            </a:r>
            <a:r>
              <a:rPr lang="ru-RU" sz="1600" dirty="0" err="1" smtClean="0"/>
              <a:t>недоступні</a:t>
            </a:r>
            <a:r>
              <a:rPr lang="ru-RU" sz="1600" dirty="0" smtClean="0"/>
              <a:t> через </a:t>
            </a:r>
            <a:r>
              <a:rPr lang="ru-RU" sz="1600" dirty="0" err="1" smtClean="0"/>
              <a:t>графічний</a:t>
            </a:r>
            <a:r>
              <a:rPr lang="ru-RU" sz="1600" dirty="0" smtClean="0"/>
              <a:t> </a:t>
            </a:r>
            <a:r>
              <a:rPr lang="ru-RU" sz="1600" dirty="0" err="1" smtClean="0"/>
              <a:t>інтерфейс</a:t>
            </a:r>
            <a:r>
              <a:rPr lang="ru-RU" sz="1600" dirty="0" smtClean="0"/>
              <a:t>, </a:t>
            </a:r>
            <a:r>
              <a:rPr lang="ru-RU" sz="1600" dirty="0" err="1" smtClean="0"/>
              <a:t>найчастіше</a:t>
            </a:r>
            <a:r>
              <a:rPr lang="ru-RU" sz="1600" dirty="0" smtClean="0"/>
              <a:t> вони </a:t>
            </a:r>
            <a:r>
              <a:rPr lang="ru-RU" sz="1600" dirty="0" err="1" smtClean="0"/>
              <a:t>використовуються</a:t>
            </a:r>
            <a:r>
              <a:rPr lang="ru-RU" sz="1600" dirty="0" smtClean="0"/>
              <a:t> через </a:t>
            </a:r>
            <a:r>
              <a:rPr lang="ru-RU" sz="1600" dirty="0" err="1" smtClean="0"/>
              <a:t>палітру</a:t>
            </a:r>
            <a:r>
              <a:rPr lang="ru-RU" sz="1600" dirty="0" smtClean="0"/>
              <a:t> команд </a:t>
            </a:r>
            <a:r>
              <a:rPr lang="ru-RU" sz="1600" dirty="0" err="1" smtClean="0"/>
              <a:t>або</a:t>
            </a:r>
            <a:r>
              <a:rPr lang="ru-RU" sz="1600" dirty="0" smtClean="0"/>
              <a:t> </a:t>
            </a:r>
            <a:r>
              <a:rPr lang="en-US" sz="1600" dirty="0" smtClean="0"/>
              <a:t>JSON-</a:t>
            </a:r>
            <a:r>
              <a:rPr lang="ru-RU" sz="1600" dirty="0" err="1" smtClean="0"/>
              <a:t>файли</a:t>
            </a:r>
            <a:r>
              <a:rPr lang="ru-RU" sz="1600" dirty="0" smtClean="0"/>
              <a:t> (</a:t>
            </a:r>
            <a:r>
              <a:rPr lang="ru-RU" sz="1600" dirty="0" err="1" smtClean="0"/>
              <a:t>наприклад</a:t>
            </a:r>
            <a:r>
              <a:rPr lang="ru-RU" sz="1600" dirty="0" smtClean="0"/>
              <a:t>, </a:t>
            </a:r>
            <a:r>
              <a:rPr lang="ru-RU" sz="1600" dirty="0" err="1" smtClean="0"/>
              <a:t>призначені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користувача</a:t>
            </a:r>
            <a:r>
              <a:rPr lang="ru-RU" sz="1600" dirty="0" smtClean="0"/>
              <a:t> </a:t>
            </a:r>
            <a:r>
              <a:rPr lang="ru-RU" sz="1600" dirty="0" err="1" smtClean="0"/>
              <a:t>налаштування</a:t>
            </a:r>
            <a:r>
              <a:rPr lang="ru-RU" sz="1600" dirty="0" smtClean="0"/>
              <a:t>). </a:t>
            </a:r>
            <a:r>
              <a:rPr lang="ru-RU" sz="1600" dirty="0" err="1" smtClean="0"/>
              <a:t>Палітра</a:t>
            </a:r>
            <a:r>
              <a:rPr lang="ru-RU" sz="1600" dirty="0" smtClean="0"/>
              <a:t> команд </a:t>
            </a:r>
            <a:r>
              <a:rPr lang="ru-RU" sz="1600" dirty="0" err="1" smtClean="0"/>
              <a:t>представляє</a:t>
            </a:r>
            <a:r>
              <a:rPr lang="ru-RU" sz="1600" dirty="0" smtClean="0"/>
              <a:t> собою </a:t>
            </a:r>
            <a:r>
              <a:rPr lang="ru-RU" sz="1600" dirty="0" err="1" smtClean="0"/>
              <a:t>подобу</a:t>
            </a:r>
            <a:r>
              <a:rPr lang="ru-RU" sz="1600" dirty="0" smtClean="0"/>
              <a:t> командного рядка, яка </a:t>
            </a:r>
            <a:r>
              <a:rPr lang="ru-RU" sz="1600" dirty="0" err="1" smtClean="0"/>
              <a:t>викликається</a:t>
            </a:r>
            <a:r>
              <a:rPr lang="ru-RU" sz="1600" dirty="0" smtClean="0"/>
              <a:t> </a:t>
            </a:r>
            <a:r>
              <a:rPr lang="ru-RU" sz="1600" dirty="0" err="1" smtClean="0"/>
              <a:t>поєднанням</a:t>
            </a:r>
            <a:r>
              <a:rPr lang="ru-RU" sz="1600" dirty="0" smtClean="0"/>
              <a:t> </a:t>
            </a:r>
            <a:r>
              <a:rPr lang="ru-RU" sz="1600" dirty="0" err="1" smtClean="0"/>
              <a:t>клавіш</a:t>
            </a:r>
            <a:r>
              <a:rPr lang="ru-RU" sz="1600" dirty="0" smtClean="0"/>
              <a:t>. </a:t>
            </a:r>
          </a:p>
          <a:p>
            <a:endParaRPr lang="ru-RU" sz="1600" dirty="0"/>
          </a:p>
          <a:p>
            <a:r>
              <a:rPr lang="en-US" sz="1600" dirty="0" smtClean="0"/>
              <a:t>Visual Studio </a:t>
            </a:r>
            <a:r>
              <a:rPr lang="ru-RU" sz="1600" dirty="0" err="1" smtClean="0"/>
              <a:t>також</a:t>
            </a:r>
            <a:r>
              <a:rPr lang="ru-RU" sz="1600" dirty="0" smtClean="0"/>
              <a:t> </a:t>
            </a:r>
            <a:r>
              <a:rPr lang="ru-RU" sz="1600" dirty="0" err="1" smtClean="0"/>
              <a:t>дозволяє</a:t>
            </a:r>
            <a:r>
              <a:rPr lang="ru-RU" sz="1600" dirty="0" smtClean="0"/>
              <a:t> </a:t>
            </a:r>
            <a:r>
              <a:rPr lang="ru-RU" sz="1600" dirty="0" err="1" smtClean="0"/>
              <a:t>замінювати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кодову</a:t>
            </a:r>
            <a:r>
              <a:rPr lang="ru-RU" sz="1600" dirty="0" smtClean="0"/>
              <a:t> </a:t>
            </a:r>
            <a:r>
              <a:rPr lang="ru-RU" sz="1600" dirty="0" err="1" smtClean="0"/>
              <a:t>сторінку</a:t>
            </a:r>
            <a:r>
              <a:rPr lang="ru-RU" sz="1600" dirty="0" smtClean="0"/>
              <a:t> при </a:t>
            </a:r>
            <a:r>
              <a:rPr lang="ru-RU" sz="1600" dirty="0" err="1" smtClean="0"/>
              <a:t>збереженні</a:t>
            </a:r>
            <a:r>
              <a:rPr lang="ru-RU" sz="1600" dirty="0" smtClean="0"/>
              <a:t> документа, </a:t>
            </a:r>
            <a:r>
              <a:rPr lang="ru-RU" sz="1600" dirty="0" err="1" smtClean="0"/>
              <a:t>символи</a:t>
            </a:r>
            <a:r>
              <a:rPr lang="ru-RU" sz="1600" dirty="0" smtClean="0"/>
              <a:t> перекладу рядка і </a:t>
            </a:r>
            <a:r>
              <a:rPr lang="ru-RU" sz="1600" dirty="0" err="1" smtClean="0"/>
              <a:t>мову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програмування</a:t>
            </a:r>
            <a:r>
              <a:rPr lang="ru-RU" sz="1600" dirty="0" smtClean="0"/>
              <a:t> поточного документа.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45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Kash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43" y="1451190"/>
            <a:ext cx="5784272" cy="17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err="1" smtClean="0"/>
              <a:t>Вибір</a:t>
            </a:r>
            <a:r>
              <a:rPr lang="ru-RU" dirty="0" smtClean="0"/>
              <a:t> </a:t>
            </a:r>
            <a:r>
              <a:rPr lang="ru-RU" dirty="0" err="1" smtClean="0"/>
              <a:t>технологій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5147" y="1541059"/>
            <a:ext cx="5723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Cascading Style Sheets (CSS) - </a:t>
            </a:r>
            <a:r>
              <a:rPr lang="ru-RU" sz="1600" dirty="0" err="1" smtClean="0"/>
              <a:t>це</a:t>
            </a:r>
            <a:r>
              <a:rPr lang="ru-RU" sz="1600" dirty="0" smtClean="0"/>
              <a:t> </a:t>
            </a:r>
            <a:r>
              <a:rPr lang="ru-RU" sz="1600" dirty="0" err="1" smtClean="0"/>
              <a:t>мова</a:t>
            </a:r>
            <a:r>
              <a:rPr lang="ru-RU" sz="1600" dirty="0" smtClean="0"/>
              <a:t> </a:t>
            </a:r>
            <a:r>
              <a:rPr lang="ru-RU" sz="1600" dirty="0" err="1" smtClean="0"/>
              <a:t>ієрархічних</a:t>
            </a:r>
            <a:r>
              <a:rPr lang="ru-RU" sz="1600" dirty="0" smtClean="0"/>
              <a:t> правил (</a:t>
            </a:r>
            <a:r>
              <a:rPr lang="ru-RU" sz="1600" dirty="0" err="1" smtClean="0"/>
              <a:t>таблиць</a:t>
            </a:r>
            <a:r>
              <a:rPr lang="ru-RU" sz="1600" dirty="0" smtClean="0"/>
              <a:t> </a:t>
            </a:r>
            <a:r>
              <a:rPr lang="ru-RU" sz="1600" dirty="0" err="1" smtClean="0"/>
              <a:t>стилів</a:t>
            </a:r>
            <a:r>
              <a:rPr lang="en-US" sz="1600" dirty="0" smtClean="0"/>
              <a:t>), </a:t>
            </a:r>
            <a:r>
              <a:rPr lang="ru-RU" sz="1600" dirty="0" smtClean="0"/>
              <a:t>як</a:t>
            </a:r>
            <a:r>
              <a:rPr lang="uk-UA" sz="1600" dirty="0" smtClean="0"/>
              <a:t>а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використовується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представлення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зовнішнього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вигляду</a:t>
            </a:r>
            <a:r>
              <a:rPr lang="ru-RU" sz="1600" dirty="0" smtClean="0"/>
              <a:t> документа, </a:t>
            </a:r>
            <a:r>
              <a:rPr lang="ru-RU" sz="1600" dirty="0" err="1" smtClean="0"/>
              <a:t>написаного</a:t>
            </a:r>
            <a:r>
              <a:rPr lang="ru-RU" sz="1600" dirty="0" smtClean="0"/>
              <a:t> на </a:t>
            </a:r>
            <a:r>
              <a:rPr lang="en-US" sz="1600" dirty="0" smtClean="0"/>
              <a:t>HTML </a:t>
            </a:r>
            <a:r>
              <a:rPr lang="ru-RU" sz="1600" dirty="0" err="1" smtClean="0"/>
              <a:t>або</a:t>
            </a:r>
            <a:r>
              <a:rPr lang="ru-RU" sz="1600" dirty="0" smtClean="0"/>
              <a:t> </a:t>
            </a:r>
            <a:r>
              <a:rPr lang="en-US" sz="1600" dirty="0" smtClean="0"/>
              <a:t>XML</a:t>
            </a:r>
            <a:r>
              <a:rPr lang="uk-UA" sz="1600" dirty="0" smtClean="0"/>
              <a:t>.</a:t>
            </a:r>
            <a:r>
              <a:rPr lang="ru-RU" sz="1600" dirty="0" smtClean="0"/>
              <a:t> CSS </a:t>
            </a:r>
            <a:r>
              <a:rPr lang="ru-RU" sz="1600" dirty="0" err="1" smtClean="0"/>
              <a:t>описує</a:t>
            </a:r>
            <a:r>
              <a:rPr lang="ru-RU" sz="1600" dirty="0" smtClean="0"/>
              <a:t>, </a:t>
            </a:r>
            <a:r>
              <a:rPr lang="ru-RU" sz="1600" dirty="0" err="1" smtClean="0"/>
              <a:t>яким</a:t>
            </a:r>
            <a:r>
              <a:rPr lang="ru-RU" sz="1600" dirty="0" smtClean="0"/>
              <a:t> чином </a:t>
            </a:r>
            <a:r>
              <a:rPr lang="ru-RU" sz="1600" dirty="0" err="1" smtClean="0"/>
              <a:t>елемент</a:t>
            </a:r>
            <a:r>
              <a:rPr lang="ru-RU" sz="1600" dirty="0" smtClean="0"/>
              <a:t> повинен </a:t>
            </a:r>
            <a:r>
              <a:rPr lang="ru-RU" sz="1600" dirty="0" err="1" smtClean="0"/>
              <a:t>відображатися</a:t>
            </a:r>
            <a:r>
              <a:rPr lang="ru-RU" sz="1600" dirty="0" smtClean="0"/>
              <a:t> на </a:t>
            </a:r>
            <a:r>
              <a:rPr lang="ru-RU" sz="1600" dirty="0" err="1" smtClean="0"/>
              <a:t>екрані</a:t>
            </a:r>
            <a:r>
              <a:rPr lang="ru-RU" sz="1600" dirty="0" smtClean="0"/>
              <a:t>, на </a:t>
            </a:r>
            <a:r>
              <a:rPr lang="ru-RU" sz="1600" dirty="0" err="1" smtClean="0"/>
              <a:t>папері</a:t>
            </a:r>
            <a:r>
              <a:rPr lang="ru-RU" sz="1600" dirty="0" smtClean="0"/>
              <a:t>, голосом </a:t>
            </a:r>
            <a:r>
              <a:rPr lang="ru-RU" sz="1600" dirty="0" err="1" smtClean="0"/>
              <a:t>або</a:t>
            </a:r>
            <a:r>
              <a:rPr lang="ru-RU" sz="1600" dirty="0" smtClean="0"/>
              <a:t> з </a:t>
            </a:r>
            <a:r>
              <a:rPr lang="ru-RU" sz="1600" dirty="0" err="1" smtClean="0"/>
              <a:t>використанням</a:t>
            </a:r>
            <a:r>
              <a:rPr lang="ru-RU" sz="1600" dirty="0" smtClean="0"/>
              <a:t> </a:t>
            </a:r>
            <a:r>
              <a:rPr lang="ru-RU" sz="1600" dirty="0" err="1" smtClean="0"/>
              <a:t>інших</a:t>
            </a:r>
            <a:r>
              <a:rPr lang="ru-RU" sz="1600" dirty="0" smtClean="0"/>
              <a:t> </a:t>
            </a:r>
            <a:r>
              <a:rPr lang="ru-RU" sz="1600" dirty="0" err="1" smtClean="0"/>
              <a:t>медіа</a:t>
            </a:r>
            <a:r>
              <a:rPr lang="ru-RU" sz="1600" dirty="0" smtClean="0"/>
              <a:t> </a:t>
            </a:r>
            <a:r>
              <a:rPr lang="ru-RU" sz="1600" dirty="0" err="1" smtClean="0"/>
              <a:t>засобів</a:t>
            </a:r>
            <a:r>
              <a:rPr lang="ru-RU" sz="1600" dirty="0" smtClean="0"/>
              <a:t>.</a:t>
            </a:r>
            <a:endParaRPr lang="en-US" sz="1600" dirty="0"/>
          </a:p>
        </p:txBody>
      </p:sp>
      <p:pic>
        <p:nvPicPr>
          <p:cNvPr id="2055" name="Picture 7" descr="16 генераторов CSS-кода для веб-разработчик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38" y="3965171"/>
            <a:ext cx="6831676" cy="250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xn--80aahvkuapc1be.xn--p1ai/800/600/https/avatars.mds.yandex.net/get-zen_doc/1711766/pub_5e4b79c911638a2a18c0ef04_5e4b7a1a69980506e84446e4/scale_1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2" y="1027906"/>
            <a:ext cx="4319746" cy="246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Как работает CSS - Изучение веб-разработки | MD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30" y="3656518"/>
            <a:ext cx="7041091" cy="31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9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pPr algn="r"/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endParaRPr lang="en-US" dirty="0"/>
          </a:p>
        </p:txBody>
      </p:sp>
      <p:pic>
        <p:nvPicPr>
          <p:cNvPr id="5" name="Picture 5" descr="Kash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43" y="1451190"/>
            <a:ext cx="5784272" cy="17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05147" y="1541059"/>
            <a:ext cx="5723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HTML (</a:t>
            </a:r>
            <a:r>
              <a:rPr lang="ru-RU" sz="1600" dirty="0" err="1"/>
              <a:t>HyperText</a:t>
            </a:r>
            <a:r>
              <a:rPr lang="ru-RU" sz="1600" dirty="0"/>
              <a:t> </a:t>
            </a:r>
            <a:r>
              <a:rPr lang="ru-RU" sz="1600" dirty="0" err="1"/>
              <a:t>Markup</a:t>
            </a:r>
            <a:r>
              <a:rPr lang="ru-RU" sz="1600" dirty="0"/>
              <a:t> </a:t>
            </a:r>
            <a:r>
              <a:rPr lang="ru-RU" sz="1600" dirty="0" err="1"/>
              <a:t>Language</a:t>
            </a:r>
            <a:r>
              <a:rPr lang="ru-RU" sz="1600" dirty="0"/>
              <a:t> — «язык гипертекстовой разметки») — самый базовый строительный блок Веба. Он определяет содержание и структуру веб-контента. Другие технологии, помимо HTML, обычно используются для описания внешнего вида/представления (CSS) или функциональности/поведения (</a:t>
            </a:r>
            <a:r>
              <a:rPr lang="ru-RU" sz="1600" dirty="0" err="1"/>
              <a:t>JavaScript</a:t>
            </a:r>
            <a:r>
              <a:rPr lang="ru-RU" sz="1600" dirty="0"/>
              <a:t>) веб-страницы.</a:t>
            </a:r>
            <a:endParaRPr lang="en-US" sz="1600" dirty="0"/>
          </a:p>
        </p:txBody>
      </p:sp>
      <p:pic>
        <p:nvPicPr>
          <p:cNvPr id="1028" name="Picture 4" descr="Язык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4060199"/>
            <a:ext cx="38481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388" y="239520"/>
            <a:ext cx="4906722" cy="490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3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pPr algn="r"/>
            <a:r>
              <a:rPr lang="uk-UA" dirty="0" smtClean="0"/>
              <a:t>Проектування інтерфейсу</a:t>
            </a:r>
            <a:endParaRPr lang="en-US" dirty="0"/>
          </a:p>
        </p:txBody>
      </p:sp>
      <p:pic>
        <p:nvPicPr>
          <p:cNvPr id="3074" name="Picture 2" descr="https://i.imgur.com/f2VQbD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" y="1227667"/>
            <a:ext cx="2663826" cy="47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898" y="6070600"/>
            <a:ext cx="26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Як це виглядає всередині</a:t>
            </a:r>
            <a:endParaRPr lang="en-US" dirty="0"/>
          </a:p>
        </p:txBody>
      </p:sp>
      <p:pic>
        <p:nvPicPr>
          <p:cNvPr id="3076" name="Picture 4" descr="https://i.imgur.com/0IbPcN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80" y="1227667"/>
            <a:ext cx="2732088" cy="47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97322" y="6070600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Як це виглядає ззовні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9197" y="1227667"/>
            <a:ext cx="5741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Під час проектування простого інтерфейсу для взаємодії</a:t>
            </a:r>
          </a:p>
          <a:p>
            <a:r>
              <a:rPr lang="uk-UA" dirty="0" smtClean="0"/>
              <a:t>з кодом </a:t>
            </a:r>
            <a:r>
              <a:rPr lang="uk-UA" dirty="0" err="1" smtClean="0"/>
              <a:t>программи</a:t>
            </a:r>
            <a:r>
              <a:rPr lang="uk-UA" dirty="0" smtClean="0"/>
              <a:t> через </a:t>
            </a:r>
            <a:r>
              <a:rPr lang="en-US" dirty="0" smtClean="0"/>
              <a:t>html </a:t>
            </a:r>
            <a:r>
              <a:rPr lang="uk-UA" dirty="0" smtClean="0"/>
              <a:t>для мене потрібна була </a:t>
            </a:r>
          </a:p>
          <a:p>
            <a:r>
              <a:rPr lang="uk-UA" dirty="0"/>
              <a:t>п</a:t>
            </a:r>
            <a:r>
              <a:rPr lang="uk-UA" dirty="0" smtClean="0"/>
              <a:t>ростота та ясність</a:t>
            </a:r>
            <a:r>
              <a:rPr lang="en-US" dirty="0" smtClean="0"/>
              <a:t> </a:t>
            </a:r>
            <a:r>
              <a:rPr lang="uk-UA" dirty="0" smtClean="0"/>
              <a:t>для користувача.</a:t>
            </a:r>
          </a:p>
          <a:p>
            <a:endParaRPr lang="uk-UA" dirty="0"/>
          </a:p>
          <a:p>
            <a:r>
              <a:rPr lang="uk-UA" dirty="0" smtClean="0"/>
              <a:t>Користувач має три вкладки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Зміна фону та інше.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Налаштування.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-315884"/>
            <a:ext cx="10515600" cy="1325563"/>
          </a:xfrm>
        </p:spPr>
        <p:txBody>
          <a:bodyPr/>
          <a:lstStyle/>
          <a:p>
            <a:pPr algn="r"/>
            <a:r>
              <a:rPr lang="uk-UA" dirty="0" smtClean="0"/>
              <a:t>Проектування інтерфейсу</a:t>
            </a:r>
            <a:endParaRPr lang="en-US" dirty="0"/>
          </a:p>
        </p:txBody>
      </p:sp>
      <p:pic>
        <p:nvPicPr>
          <p:cNvPr id="4098" name="Picture 2" descr="https://i.imgur.com/fXk4wf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9" y="679231"/>
            <a:ext cx="2485303" cy="53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4" y="6059477"/>
            <a:ext cx="305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Частина </a:t>
            </a:r>
            <a:r>
              <a:rPr lang="en-US" dirty="0" smtClean="0"/>
              <a:t>CSS </a:t>
            </a:r>
            <a:r>
              <a:rPr lang="uk-UA" dirty="0" smtClean="0"/>
              <a:t>коду вкладки «зміни оформлення і </a:t>
            </a:r>
            <a:r>
              <a:rPr lang="uk-UA" dirty="0" err="1" smtClean="0"/>
              <a:t>тд</a:t>
            </a:r>
            <a:r>
              <a:rPr lang="uk-UA" dirty="0" smtClean="0"/>
              <a:t>».</a:t>
            </a:r>
            <a:endParaRPr lang="en-US" dirty="0"/>
          </a:p>
        </p:txBody>
      </p:sp>
      <p:pic>
        <p:nvPicPr>
          <p:cNvPr id="4100" name="Picture 4" descr="https://i.imgur.com/52R4U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82" y="679231"/>
            <a:ext cx="4463933" cy="247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13562" y="3150524"/>
            <a:ext cx="305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Візуальний вигляд вкладки</a:t>
            </a:r>
          </a:p>
          <a:p>
            <a:pPr algn="ctr"/>
            <a:r>
              <a:rPr lang="uk-UA" dirty="0" smtClean="0"/>
              <a:t>«зміни оформлення і </a:t>
            </a:r>
            <a:r>
              <a:rPr lang="uk-UA" dirty="0" err="1" smtClean="0"/>
              <a:t>тд</a:t>
            </a:r>
            <a:r>
              <a:rPr lang="uk-UA" dirty="0" smtClean="0"/>
              <a:t>».</a:t>
            </a:r>
            <a:endParaRPr lang="en-US" dirty="0"/>
          </a:p>
        </p:txBody>
      </p:sp>
      <p:pic>
        <p:nvPicPr>
          <p:cNvPr id="4102" name="Picture 6" descr="https://i.imgur.com/tCUAB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666" y="679231"/>
            <a:ext cx="2441345" cy="53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236119" y="6059477"/>
            <a:ext cx="2744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smtClean="0"/>
              <a:t>Частина </a:t>
            </a:r>
            <a:r>
              <a:rPr lang="en-US" dirty="0" smtClean="0"/>
              <a:t>CSS </a:t>
            </a:r>
            <a:r>
              <a:rPr lang="uk-UA" dirty="0" smtClean="0"/>
              <a:t>коду вкладки «Налаштування».</a:t>
            </a:r>
            <a:endParaRPr lang="en-US" dirty="0"/>
          </a:p>
        </p:txBody>
      </p:sp>
      <p:pic>
        <p:nvPicPr>
          <p:cNvPr id="4104" name="Picture 8" descr="https://i.imgur.com/49BKI2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81" y="3796855"/>
            <a:ext cx="4463933" cy="24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13561" y="6211669"/>
            <a:ext cx="305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Візуальний вигляд вкладки</a:t>
            </a:r>
          </a:p>
          <a:p>
            <a:pPr algn="ctr"/>
            <a:r>
              <a:rPr lang="uk-UA" dirty="0" smtClean="0"/>
              <a:t>«Налаштування».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pPr algn="r"/>
            <a:r>
              <a:rPr lang="uk-UA" dirty="0" smtClean="0"/>
              <a:t>Структура файлів курсової роботи</a:t>
            </a:r>
            <a:endParaRPr lang="en-US" dirty="0"/>
          </a:p>
        </p:txBody>
      </p:sp>
      <p:pic>
        <p:nvPicPr>
          <p:cNvPr id="1026" name="Picture 2" descr="https://i.imgur.com/7dF1b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3" y="1245783"/>
            <a:ext cx="2238491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5149" y="5960659"/>
            <a:ext cx="197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Структура файлів курсової роботи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2873" y="1140897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worm.html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0757" y="1964250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worm1.3.js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641146" y="1964250"/>
            <a:ext cx="122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about.html</a:t>
            </a:r>
            <a:endParaRPr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0366599" y="1002900"/>
            <a:ext cx="140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settings.html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775860" y="1589774"/>
            <a:ext cx="11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skins.html</a:t>
            </a:r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188641" y="3245512"/>
            <a:ext cx="1143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food1.png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129939" y="3805574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apple.png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059793" y="2661322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earth.png</a:t>
            </a:r>
            <a:endParaRPr lang="en-US" dirty="0"/>
          </a:p>
        </p:txBody>
      </p:sp>
      <p:cxnSp>
        <p:nvCxnSpPr>
          <p:cNvPr id="23" name="Прямая со стрелкой 22"/>
          <p:cNvCxnSpPr>
            <a:stCxn id="22" idx="3"/>
            <a:endCxn id="8" idx="2"/>
          </p:cNvCxnSpPr>
          <p:nvPr/>
        </p:nvCxnSpPr>
        <p:spPr>
          <a:xfrm flipV="1">
            <a:off x="6159774" y="2333582"/>
            <a:ext cx="1544837" cy="51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6" idx="0"/>
            <a:endCxn id="4" idx="1"/>
          </p:cNvCxnSpPr>
          <p:nvPr/>
        </p:nvCxnSpPr>
        <p:spPr>
          <a:xfrm flipV="1">
            <a:off x="6255802" y="1325563"/>
            <a:ext cx="837071" cy="63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9" idx="0"/>
            <a:endCxn id="4" idx="1"/>
          </p:cNvCxnSpPr>
          <p:nvPr/>
        </p:nvCxnSpPr>
        <p:spPr>
          <a:xfrm flipV="1">
            <a:off x="5343227" y="1325563"/>
            <a:ext cx="1749646" cy="26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0"/>
            <a:endCxn id="4" idx="2"/>
          </p:cNvCxnSpPr>
          <p:nvPr/>
        </p:nvCxnSpPr>
        <p:spPr>
          <a:xfrm flipV="1">
            <a:off x="7704611" y="1510229"/>
            <a:ext cx="1058" cy="45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8" idx="1"/>
            <a:endCxn id="4" idx="3"/>
          </p:cNvCxnSpPr>
          <p:nvPr/>
        </p:nvCxnSpPr>
        <p:spPr>
          <a:xfrm flipH="1">
            <a:off x="8318465" y="1187566"/>
            <a:ext cx="2048134" cy="13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Прямая со стрелкой 1024"/>
          <p:cNvCxnSpPr>
            <a:stCxn id="21" idx="0"/>
            <a:endCxn id="19" idx="2"/>
          </p:cNvCxnSpPr>
          <p:nvPr/>
        </p:nvCxnSpPr>
        <p:spPr>
          <a:xfrm flipV="1">
            <a:off x="4688746" y="1959106"/>
            <a:ext cx="654481" cy="184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/>
          <p:cNvCxnSpPr>
            <a:stCxn id="20" idx="0"/>
            <a:endCxn id="8" idx="3"/>
          </p:cNvCxnSpPr>
          <p:nvPr/>
        </p:nvCxnSpPr>
        <p:spPr>
          <a:xfrm flipH="1" flipV="1">
            <a:off x="8318465" y="2148916"/>
            <a:ext cx="441775" cy="109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3664326" y="270350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pg3.png</a:t>
            </a:r>
            <a:endParaRPr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198912" y="212682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pg4.png</a:t>
            </a:r>
            <a:endParaRPr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832973" y="3343909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pg6.png</a:t>
            </a:r>
            <a:endParaRPr lang="en-US" dirty="0"/>
          </a:p>
        </p:txBody>
      </p:sp>
      <p:cxnSp>
        <p:nvCxnSpPr>
          <p:cNvPr id="1032" name="Прямая со стрелкой 1031"/>
          <p:cNvCxnSpPr>
            <a:stCxn id="39" idx="0"/>
            <a:endCxn id="19" idx="2"/>
          </p:cNvCxnSpPr>
          <p:nvPr/>
        </p:nvCxnSpPr>
        <p:spPr>
          <a:xfrm flipV="1">
            <a:off x="4135770" y="1959106"/>
            <a:ext cx="1207457" cy="74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/>
          <p:cNvCxnSpPr>
            <a:stCxn id="40" idx="0"/>
            <a:endCxn id="19" idx="2"/>
          </p:cNvCxnSpPr>
          <p:nvPr/>
        </p:nvCxnSpPr>
        <p:spPr>
          <a:xfrm flipV="1">
            <a:off x="3670356" y="1959106"/>
            <a:ext cx="1672871" cy="16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Прямая со стрелкой 1036"/>
          <p:cNvCxnSpPr>
            <a:stCxn id="41" idx="0"/>
            <a:endCxn id="19" idx="2"/>
          </p:cNvCxnSpPr>
          <p:nvPr/>
        </p:nvCxnSpPr>
        <p:spPr>
          <a:xfrm flipV="1">
            <a:off x="4304417" y="1959106"/>
            <a:ext cx="1038810" cy="138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/>
          <p:cNvSpPr/>
          <p:nvPr/>
        </p:nvSpPr>
        <p:spPr>
          <a:xfrm>
            <a:off x="7347782" y="307283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cxnSp>
        <p:nvCxnSpPr>
          <p:cNvPr id="1040" name="Прямая со стрелкой 1039"/>
          <p:cNvCxnSpPr>
            <a:stCxn id="1038" idx="0"/>
            <a:endCxn id="8" idx="2"/>
          </p:cNvCxnSpPr>
          <p:nvPr/>
        </p:nvCxnSpPr>
        <p:spPr>
          <a:xfrm flipV="1">
            <a:off x="7704611" y="2333582"/>
            <a:ext cx="0" cy="73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916478" y="3854754"/>
            <a:ext cx="9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eat.mp3</a:t>
            </a:r>
            <a:endParaRPr lang="en-US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537075" y="4141155"/>
            <a:ext cx="98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lose.wav</a:t>
            </a:r>
            <a:endParaRPr lang="en-US" dirty="0"/>
          </a:p>
        </p:txBody>
      </p:sp>
      <p:cxnSp>
        <p:nvCxnSpPr>
          <p:cNvPr id="1043" name="Прямая со стрелкой 1042"/>
          <p:cNvCxnSpPr>
            <a:stCxn id="53" idx="0"/>
            <a:endCxn id="1038" idx="2"/>
          </p:cNvCxnSpPr>
          <p:nvPr/>
        </p:nvCxnSpPr>
        <p:spPr>
          <a:xfrm flipV="1">
            <a:off x="7399687" y="3442170"/>
            <a:ext cx="304924" cy="4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Прямая со стрелкой 1044"/>
          <p:cNvCxnSpPr>
            <a:stCxn id="54" idx="0"/>
            <a:endCxn id="1038" idx="2"/>
          </p:cNvCxnSpPr>
          <p:nvPr/>
        </p:nvCxnSpPr>
        <p:spPr>
          <a:xfrm flipH="1" flipV="1">
            <a:off x="7704611" y="3442170"/>
            <a:ext cx="326510" cy="69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6442968" y="331262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pics</a:t>
            </a:r>
            <a:endParaRPr lang="en-US" dirty="0"/>
          </a:p>
        </p:txBody>
      </p:sp>
      <p:cxnSp>
        <p:nvCxnSpPr>
          <p:cNvPr id="47" name="Прямая со стрелкой 46"/>
          <p:cNvCxnSpPr>
            <a:stCxn id="74" idx="0"/>
            <a:endCxn id="8" idx="2"/>
          </p:cNvCxnSpPr>
          <p:nvPr/>
        </p:nvCxnSpPr>
        <p:spPr>
          <a:xfrm flipV="1">
            <a:off x="6716441" y="2333582"/>
            <a:ext cx="988170" cy="97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5331321" y="3727727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lose.png</a:t>
            </a:r>
            <a:endParaRPr lang="en-US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5650926" y="4298519"/>
            <a:ext cx="103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retry.png</a:t>
            </a:r>
            <a:endParaRPr lang="en-US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6503459" y="463667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pg</a:t>
            </a:r>
            <a:r>
              <a:rPr lang="uk-UA" dirty="0" smtClean="0"/>
              <a:t>2</a:t>
            </a:r>
            <a:r>
              <a:rPr lang="en-US" dirty="0" smtClean="0"/>
              <a:t>.</a:t>
            </a:r>
            <a:r>
              <a:rPr lang="en-US" dirty="0" err="1" smtClean="0"/>
              <a:t>png</a:t>
            </a:r>
            <a:endParaRPr lang="en-US" dirty="0"/>
          </a:p>
        </p:txBody>
      </p:sp>
      <p:cxnSp>
        <p:nvCxnSpPr>
          <p:cNvPr id="49" name="Прямая со стрелкой 48"/>
          <p:cNvCxnSpPr>
            <a:stCxn id="83" idx="0"/>
            <a:endCxn id="74" idx="1"/>
          </p:cNvCxnSpPr>
          <p:nvPr/>
        </p:nvCxnSpPr>
        <p:spPr>
          <a:xfrm flipV="1">
            <a:off x="5818795" y="3497295"/>
            <a:ext cx="624173" cy="23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84" idx="0"/>
            <a:endCxn id="74" idx="2"/>
          </p:cNvCxnSpPr>
          <p:nvPr/>
        </p:nvCxnSpPr>
        <p:spPr>
          <a:xfrm flipV="1">
            <a:off x="6167734" y="3681961"/>
            <a:ext cx="548707" cy="61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85" idx="0"/>
            <a:endCxn id="74" idx="2"/>
          </p:cNvCxnSpPr>
          <p:nvPr/>
        </p:nvCxnSpPr>
        <p:spPr>
          <a:xfrm flipH="1" flipV="1">
            <a:off x="6716441" y="3681961"/>
            <a:ext cx="258462" cy="9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 103"/>
          <p:cNvSpPr/>
          <p:nvPr/>
        </p:nvSpPr>
        <p:spPr>
          <a:xfrm>
            <a:off x="8794956" y="1545491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46229" y="1421659"/>
            <a:ext cx="1403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fastmenu.css</a:t>
            </a:r>
            <a:endParaRPr lang="en-US" dirty="0"/>
          </a:p>
        </p:txBody>
      </p:sp>
      <p:cxnSp>
        <p:nvCxnSpPr>
          <p:cNvPr id="69" name="Прямая со стрелкой 68"/>
          <p:cNvCxnSpPr>
            <a:stCxn id="104" idx="1"/>
            <a:endCxn id="4" idx="3"/>
          </p:cNvCxnSpPr>
          <p:nvPr/>
        </p:nvCxnSpPr>
        <p:spPr>
          <a:xfrm flipH="1" flipV="1">
            <a:off x="8318465" y="1325563"/>
            <a:ext cx="476491" cy="40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05" idx="1"/>
            <a:endCxn id="104" idx="3"/>
          </p:cNvCxnSpPr>
          <p:nvPr/>
        </p:nvCxnSpPr>
        <p:spPr>
          <a:xfrm flipH="1">
            <a:off x="9256942" y="1606325"/>
            <a:ext cx="1089287" cy="12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10432375" y="1822055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style.css</a:t>
            </a:r>
            <a:endParaRPr lang="en-US" dirty="0"/>
          </a:p>
        </p:txBody>
      </p:sp>
      <p:cxnSp>
        <p:nvCxnSpPr>
          <p:cNvPr id="73" name="Прямая со стрелкой 72"/>
          <p:cNvCxnSpPr>
            <a:stCxn id="110" idx="1"/>
            <a:endCxn id="104" idx="3"/>
          </p:cNvCxnSpPr>
          <p:nvPr/>
        </p:nvCxnSpPr>
        <p:spPr>
          <a:xfrm flipH="1" flipV="1">
            <a:off x="9256942" y="1730157"/>
            <a:ext cx="1175433" cy="27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59774" y="5579396"/>
            <a:ext cx="4232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Схема відношення файлів один к </a:t>
            </a:r>
            <a:r>
              <a:rPr lang="uk-UA" dirty="0" smtClean="0"/>
              <a:t>одному</a:t>
            </a:r>
          </a:p>
          <a:p>
            <a:r>
              <a:rPr lang="uk-UA" dirty="0" smtClean="0"/>
              <a:t>14 файлів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uk-UA" dirty="0" smtClean="0"/>
              <a:t>Варіації реалізованої візуальної складової</a:t>
            </a:r>
            <a:endParaRPr lang="en-US" dirty="0"/>
          </a:p>
        </p:txBody>
      </p:sp>
      <p:pic>
        <p:nvPicPr>
          <p:cNvPr id="2050" name="Picture 2" descr="https://i.imgur.com/NunopJ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6" y="1325563"/>
            <a:ext cx="3792970" cy="52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imgur.com/bjmEc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71" y="1308937"/>
            <a:ext cx="3792970" cy="52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imgur.com/v2kRO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666" y="1308938"/>
            <a:ext cx="3692320" cy="52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2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550</Words>
  <Application>Microsoft Office PowerPoint</Application>
  <PresentationFormat>Широкоэкранный</PresentationFormat>
  <Paragraphs>84</Paragraphs>
  <Slides>12</Slides>
  <Notes>0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Вибір програмних засобів</vt:lpstr>
      <vt:lpstr>Вибір технологій</vt:lpstr>
      <vt:lpstr>Вибір технологій</vt:lpstr>
      <vt:lpstr>Проектування інтерфейсу</vt:lpstr>
      <vt:lpstr>Проектування інтерфейсу</vt:lpstr>
      <vt:lpstr>Структура файлів курсової роботи</vt:lpstr>
      <vt:lpstr>Варіації реалізованої візуальної складової</vt:lpstr>
      <vt:lpstr>Реалізація швидкості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37</cp:revision>
  <dcterms:created xsi:type="dcterms:W3CDTF">2021-06-21T09:52:36Z</dcterms:created>
  <dcterms:modified xsi:type="dcterms:W3CDTF">2021-06-21T21:07:40Z</dcterms:modified>
</cp:coreProperties>
</file>