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7" r:id="rId9"/>
    <p:sldId id="260" r:id="rId10"/>
    <p:sldId id="275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0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fld id="{B5440E12-385A-44A7-A82D-A885E1104245}" type="datetime1">
              <a:rPr lang="en-US"/>
              <a:pPr>
                <a:defRPr/>
              </a:pPr>
              <a:t>6/23/2011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fld id="{BD58B5BA-4A89-4498-A01D-8AD90A229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fld id="{F4197A8F-ECAA-4D13-867D-8B03C71AB1BD}" type="datetime1">
              <a:rPr lang="en-US"/>
              <a:pPr>
                <a:defRPr/>
              </a:pPr>
              <a:t>6/23/2011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ヒラギノ角ゴ Pro W3"/>
              </a:defRPr>
            </a:lvl1pPr>
          </a:lstStyle>
          <a:p>
            <a:pPr>
              <a:defRPr/>
            </a:pPr>
            <a:fld id="{1EB96704-1FA3-42F7-B071-56D09BAE0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gro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5AABA31F-1AE6-48DB-B384-AA3F3CC7C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C2C73FC3-BD9A-49E2-A4F1-082CBB69CFF1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n grafie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 userDrawn="1"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/>
          </p:nvPr>
        </p:nvSpPr>
        <p:spPr>
          <a:xfrm>
            <a:off x="4978400" y="950913"/>
            <a:ext cx="4165600" cy="49625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650199D6-6BAB-434D-B042-70AEC20ED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97F0F971-A979-4E51-8805-588F2610779F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 en 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pic>
        <p:nvPicPr>
          <p:cNvPr id="8" name="Picture 4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520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calaSans"/>
                <a:cs typeface="Scala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5282"/>
            <a:ext cx="4040188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ScalaSans"/>
                <a:cs typeface="ScalaSans"/>
              </a:defRPr>
            </a:lvl1pPr>
            <a:lvl2pPr>
              <a:spcAft>
                <a:spcPts val="600"/>
              </a:spcAft>
              <a:defRPr sz="2000">
                <a:latin typeface="ScalaSans"/>
                <a:cs typeface="ScalaSans"/>
              </a:defRPr>
            </a:lvl2pPr>
            <a:lvl3pPr>
              <a:spcAft>
                <a:spcPts val="600"/>
              </a:spcAft>
              <a:defRPr sz="2000">
                <a:latin typeface="ScalaSans"/>
                <a:cs typeface="ScalaSans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5520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calaSans"/>
                <a:cs typeface="Scala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75282"/>
            <a:ext cx="4041775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ScalaSans"/>
                <a:cs typeface="ScalaSans"/>
              </a:defRPr>
            </a:lvl1pPr>
            <a:lvl2pPr>
              <a:spcAft>
                <a:spcPts val="600"/>
              </a:spcAft>
              <a:defRPr sz="2000">
                <a:latin typeface="ScalaSans"/>
                <a:cs typeface="ScalaSans"/>
              </a:defRPr>
            </a:lvl2pPr>
            <a:lvl3pPr>
              <a:spcAft>
                <a:spcPts val="600"/>
              </a:spcAft>
              <a:defRPr sz="2000">
                <a:latin typeface="ScalaSans"/>
                <a:cs typeface="ScalaSans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96D5DDC0-7E8D-41A4-884F-A9F144D84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5A2A74CC-D685-434C-8118-B6A9FA86CCF7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10DB8D70-7857-420A-83D3-0947E60EC87A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C02EABBB-0B9F-469D-97B2-4611FB325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6CFEB6F-1F4A-4A71-A57B-BF6F30F0EDC7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CCEF8750-7C71-4DBF-AC58-F1EA67542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448D0323-D69C-44F1-9DDE-7C5374F12632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B52BF763-C3C8-4476-B06E-2217D0B30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4094E89A-4A57-4DBF-8AFB-097F8E04535C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E214BBB4-72C6-494D-BFF6-42CEF679C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7B59DC48-D3D6-4CCE-A6E7-8A2F2AF40693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9713B14-D45F-4ABD-980E-E6AFA9DA5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9CEE877E-6811-4478-97D1-E973D8134F94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12F47C4-496D-4816-B302-83A3FD7A4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to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4A56916-2CBB-41CC-A5BD-5F6501FBAD4E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3C8D6225-7E11-4A68-B790-92FA6F938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br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36DC64EB-FC76-459B-B0C6-1B82CACD2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FE40D50-4441-45DA-9B3E-288094C1BAB1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blau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C4ED7BA0-CD16-48F5-B5DE-6A3C082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8B810F41-0B58-4A02-9AE6-7D0CF67B1D41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bei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1099660-A837-4468-BC8B-087957BF1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FBDC06A8-8192-40F5-BAE0-6D4F1763A1A0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lichtblau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B48F4752-6EEB-477F-8E22-66E4C1C8B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E6412A61-3ACC-4767-80FF-D666C1C9282F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lichtbron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9A671A45-3A10-42C6-8246-2B18A15E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C1398576-DB4F-4E80-8BD3-BBEA15977198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lichtgro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2D77872A-CE76-410B-9CE0-0364CD49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E119037E-4483-44DC-A8D6-FEE9AA5E3B04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676E09E5-F28B-4E80-864D-29BBF2779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0F538D02-E57C-4C81-882C-4EBEBC1B3FDC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blauw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latin typeface="Calibri" pitchFamily="34" charset="0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sp>
        <p:nvSpPr>
          <p:cNvPr id="5" name="Freeform 3"/>
          <p:cNvSpPr>
            <a:spLocks/>
          </p:cNvSpPr>
          <p:nvPr userDrawn="1"/>
        </p:nvSpPr>
        <p:spPr bwMode="auto">
          <a:xfrm>
            <a:off x="0" y="0"/>
            <a:ext cx="6097588" cy="635000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</a:path>
            </a:pathLst>
          </a:custGeom>
          <a:noFill/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pic>
        <p:nvPicPr>
          <p:cNvPr id="6" name="Picture 5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20"/>
            <a:ext cx="8229600" cy="467791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2"/>
                </a:solidFill>
                <a:latin typeface="ScalaSans"/>
                <a:cs typeface="ScalaSans"/>
              </a:defRPr>
            </a:lvl1pPr>
            <a:lvl2pPr>
              <a:spcAft>
                <a:spcPts val="600"/>
              </a:spcAft>
              <a:buFont typeface="Arial"/>
              <a:buChar char="•"/>
              <a:defRPr sz="2000">
                <a:solidFill>
                  <a:schemeClr val="tx2"/>
                </a:solidFill>
                <a:latin typeface="ScalaSans"/>
                <a:cs typeface="ScalaSans"/>
              </a:defRPr>
            </a:lvl2pPr>
            <a:lvl3pPr>
              <a:spcAft>
                <a:spcPts val="600"/>
              </a:spcAft>
              <a:defRPr sz="2000">
                <a:solidFill>
                  <a:schemeClr val="tx2"/>
                </a:solidFill>
                <a:latin typeface="ScalaSans"/>
                <a:cs typeface="ScalaSa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12354D04-F40B-4065-B994-E14B5806B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670FCBF1-94C8-4DA4-A3FA-0FE27DCBBF09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n afbeel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 userDrawn="1"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>
              <a:cs typeface="Arial" pitchFamily="34" charset="0"/>
            </a:endParaRPr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4986868" y="950913"/>
            <a:ext cx="4157132" cy="49625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pPr>
              <a:defRPr/>
            </a:pPr>
            <a:r>
              <a:rPr lang="en-US"/>
              <a:t>Titel presentatie in Footer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3D4DDEBD-DC80-4359-8CE0-32C25F4B6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pPr>
              <a:defRPr/>
            </a:pPr>
            <a:fld id="{8460DAFC-A372-4568-A3D5-C74CCAD5BAD5}" type="datetime1">
              <a:rPr lang="nl-NL"/>
              <a:pPr>
                <a:defRPr/>
              </a:pPr>
              <a:t>23-6-2011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  <p:sldLayoutId id="2147484004" r:id="rId18"/>
    <p:sldLayoutId id="2147484005" r:id="rId19"/>
    <p:sldLayoutId id="2147484006" r:id="rId20"/>
    <p:sldLayoutId id="2147484007" r:id="rId21"/>
    <p:sldLayoutId id="2147484008" r:id="rId22"/>
    <p:sldLayoutId id="2147484009" r:id="rId23"/>
    <p:sldLayoutId id="2147484010" r:id="rId24"/>
    <p:sldLayoutId id="2147484011" r:id="rId25"/>
    <p:sldLayoutId id="2147484012" r:id="rId26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calaSans"/>
          <a:ea typeface="ヒラギノ角ゴ Pro W3" pitchFamily="-109" charset="-128"/>
          <a:cs typeface="ScalaSan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03763" y="1476375"/>
            <a:ext cx="42799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nl-NL" dirty="0" smtClean="0"/>
              <a:t>Deel I: Regressieanalyse en SPSS </a:t>
            </a:r>
            <a:r>
              <a:rPr lang="nl-NL" dirty="0" err="1" smtClean="0"/>
              <a:t>syntax</a:t>
            </a:r>
            <a:endParaRPr lang="nl-NL" dirty="0"/>
          </a:p>
        </p:txBody>
      </p:sp>
      <p:sp>
        <p:nvSpPr>
          <p:cNvPr id="2867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64088" y="2832100"/>
            <a:ext cx="4403725" cy="458788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Erik van Ingen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Het voorbeeld uitgebreid…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marL="457200" indent="-457200" eaLnBrk="1" hangingPunct="1">
              <a:buFont typeface="Calibri" pitchFamily="34" charset="0"/>
              <a:buAutoNum type="arabicPeriod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Neemt tevredenheid af met het ouder worden? </a:t>
            </a:r>
          </a:p>
          <a:p>
            <a:pPr marL="457200" indent="-457200" eaLnBrk="1" hangingPunct="1">
              <a:buFont typeface="Arial" pitchFamily="34" charset="0"/>
              <a:buNone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	</a:t>
            </a: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NEE !!</a:t>
            </a:r>
          </a:p>
          <a:p>
            <a:pPr marL="457200" indent="-457200" eaLnBrk="1" hangingPunct="1">
              <a:buFont typeface="Calibri" pitchFamily="34" charset="0"/>
              <a:buAutoNum type="arabicPeriod" startAt="2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Geeft het hebben van een relatie een gevoel van tevredenheid?</a:t>
            </a:r>
          </a:p>
          <a:p>
            <a:pPr marL="457200" indent="-457200" eaLnBrk="1" hangingPunct="1">
              <a:buFont typeface="Arial" pitchFamily="34" charset="0"/>
              <a:buNone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  <a:sym typeface="Wingdings" pitchFamily="2" charset="2"/>
              </a:rPr>
              <a:t>	 Ja, echter…</a:t>
            </a:r>
          </a:p>
          <a:p>
            <a:pPr marL="857250" lvl="1" indent="-457200" eaLnBrk="1" hangingPunct="1">
              <a:buFont typeface="Arial" pitchFamily="34" charset="0"/>
              <a:buNone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  <a:sym typeface="Wingdings" pitchFamily="2" charset="2"/>
              </a:rPr>
              <a:t>	- Getrouwden zijn vooral tevredener dan gescheiden mensen 	en weduwes / weduwnaren</a:t>
            </a:r>
          </a:p>
          <a:p>
            <a:pPr marL="857250" lvl="1" indent="-457200" eaLnBrk="1" hangingPunct="1">
              <a:buFont typeface="Arial" pitchFamily="34" charset="0"/>
              <a:buNone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  <a:sym typeface="Wingdings" pitchFamily="2" charset="2"/>
              </a:rPr>
              <a:t>	- Singles zijn niet minder tevreden met hun leven</a:t>
            </a:r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8987DC-9B41-486C-8EF8-F26DF9E1EDF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Kortom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Denk eerst conceptueel / theoretisch goed na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Bekijk of variabelen geschikt zijn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Denk goed na over onderscheid continu / categorisch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Interpreteer altijd significantie, richting en grootte van het effect</a:t>
            </a: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AD9648-9EE2-4240-A286-B8E50374FD1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8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7"/>
          <p:cNvSpPr>
            <a:spLocks noGrp="1"/>
          </p:cNvSpPr>
          <p:nvPr>
            <p:ph type="ctrTitle"/>
          </p:nvPr>
        </p:nvSpPr>
        <p:spPr>
          <a:xfrm>
            <a:off x="4703763" y="1476375"/>
            <a:ext cx="4279900" cy="1470025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Deel II: Intermediatie- en schijnverbanden</a:t>
            </a:r>
          </a:p>
        </p:txBody>
      </p:sp>
      <p:sp>
        <p:nvSpPr>
          <p:cNvPr id="3993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64088" y="2832100"/>
            <a:ext cx="4403725" cy="458788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Erik van Ingen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WAAROM?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Schijnverband</a:t>
            </a:r>
          </a:p>
          <a:p>
            <a:pPr lvl="1" eaLnBrk="1" hangingPunct="1">
              <a:buFontTx/>
              <a:buChar char="–"/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We willen dat wat we vinden echt is en niet het gevolg van een achterwege gelaten variabele</a:t>
            </a:r>
          </a:p>
          <a:p>
            <a:pPr eaLnBrk="1" hangingPunct="1">
              <a:defRPr/>
            </a:pPr>
            <a:r>
              <a:rPr lang="nl-NL" dirty="0" err="1" smtClean="0">
                <a:latin typeface="ScalaSans" pitchFamily="34" charset="0"/>
                <a:ea typeface="ヒラギノ角ゴ Pro W3"/>
                <a:cs typeface="ScalaSans" pitchFamily="34" charset="0"/>
              </a:rPr>
              <a:t>Intermediatieverband</a:t>
            </a:r>
            <a:endParaRPr lang="nl-NL" dirty="0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lvl="1" eaLnBrk="1" hangingPunct="1">
              <a:buFontTx/>
              <a:buChar char="–"/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We willen een relatie tussen twee variabelen </a:t>
            </a:r>
            <a:r>
              <a:rPr lang="nl-NL" i="1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verklaren</a:t>
            </a:r>
          </a:p>
          <a:p>
            <a:pPr lvl="1" eaLnBrk="1" hangingPunct="1">
              <a:buFontTx/>
              <a:buChar char="–"/>
              <a:defRPr/>
            </a:pPr>
            <a:endParaRPr lang="nl-NL" i="1" dirty="0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Overeenkomst = beide indirect verband tussen 3 variabelen</a:t>
            </a:r>
          </a:p>
          <a:p>
            <a:pPr eaLnBrk="1" hangingPunct="1"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Verschil?</a:t>
            </a:r>
          </a:p>
          <a:p>
            <a:pPr lvl="1" eaLnBrk="1" hangingPunct="1">
              <a:buFont typeface="Arial"/>
              <a:buNone/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  <a:sym typeface="Wingdings" pitchFamily="2" charset="2"/>
              </a:rPr>
              <a:t> </a:t>
            </a: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Causale volgorde!</a:t>
            </a:r>
          </a:p>
          <a:p>
            <a:pPr lvl="1" eaLnBrk="1" hangingPunct="1">
              <a:buFontTx/>
              <a:buChar char="-"/>
              <a:defRPr/>
            </a:pP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Schijnverband: variabele gaat vooraf aan onderzochte relatie</a:t>
            </a:r>
          </a:p>
          <a:p>
            <a:pPr lvl="1" eaLnBrk="1" hangingPunct="1">
              <a:buFontTx/>
              <a:buChar char="-"/>
              <a:defRPr/>
            </a:pPr>
            <a:r>
              <a:rPr lang="nl-NL" dirty="0" err="1" smtClean="0">
                <a:latin typeface="ScalaSans" pitchFamily="34" charset="0"/>
                <a:ea typeface="ヒラギノ角ゴ Pro W3"/>
                <a:cs typeface="ScalaSans" pitchFamily="34" charset="0"/>
              </a:rPr>
              <a:t>Intermediatie</a:t>
            </a:r>
            <a:r>
              <a:rPr lang="nl-NL" dirty="0" smtClean="0">
                <a:latin typeface="ScalaSans" pitchFamily="34" charset="0"/>
                <a:ea typeface="ヒラギノ角ゴ Pro W3"/>
                <a:cs typeface="ScalaSans" pitchFamily="34" charset="0"/>
              </a:rPr>
              <a:t>: variabele komt er tussen in</a:t>
            </a:r>
          </a:p>
          <a:p>
            <a:pPr eaLnBrk="1" hangingPunct="1">
              <a:buFont typeface="Arial" pitchFamily="34" charset="0"/>
              <a:buNone/>
              <a:defRPr/>
            </a:pPr>
            <a:endParaRPr lang="nl-NL" dirty="0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endParaRPr lang="nl-NL" i="1" dirty="0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>
              <a:defRPr/>
            </a:pPr>
            <a:endParaRPr lang="nl-NL" dirty="0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>
              <a:defRPr/>
            </a:pPr>
            <a:endParaRPr lang="nl-NL" dirty="0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nl-NL" u="sng" smtClean="0">
                <a:latin typeface="ScalaSans" pitchFamily="34" charset="0"/>
                <a:ea typeface="ヒラギノ角ゴ Pro W3"/>
                <a:cs typeface="ScalaSans" pitchFamily="34" charset="0"/>
              </a:rPr>
              <a:t>Overigens: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Voor theorie over regressieanalyse: zie MTO cursussen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Dit is een praktische uitleg: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Wat &amp; hoe SPSS syntax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Interpreteren van de uitkomsten</a:t>
            </a: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schijnverband…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Wordt het effect van het hebben van een relatie op tevredenheid verklaard door religiositeit?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4213" y="2695575"/>
            <a:ext cx="1984375" cy="80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Tevredenheid</a:t>
            </a:r>
          </a:p>
        </p:txBody>
      </p:sp>
      <p:sp>
        <p:nvSpPr>
          <p:cNvPr id="5" name="Rectangle 4"/>
          <p:cNvSpPr/>
          <p:nvPr/>
        </p:nvSpPr>
        <p:spPr>
          <a:xfrm>
            <a:off x="969963" y="2695575"/>
            <a:ext cx="1982787" cy="769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Relatie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4625" y="4246563"/>
            <a:ext cx="1982788" cy="776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Religiositeit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952750" y="3079750"/>
            <a:ext cx="1541463" cy="20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30638" y="3505200"/>
            <a:ext cx="1271587" cy="741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75038" y="3003550"/>
            <a:ext cx="40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+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94213" y="3724275"/>
            <a:ext cx="404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/>
              <a:t>+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08200" y="3505200"/>
            <a:ext cx="1482725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309813" y="3724275"/>
            <a:ext cx="404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schijnverband…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Aanpak: maak twee modellen 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Model I: alleen oorspronkelijke verband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Model II: oorspronkelijke verband + storende factor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Vergelijk ongecontroleerde en gecontroleerde effect</a:t>
            </a:r>
          </a:p>
          <a:p>
            <a:pPr eaLnBrk="1" hangingPunct="1">
              <a:buFont typeface="Arial" pitchFamily="34" charset="0"/>
              <a:buNone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Resultaat: zie OUTPUT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Als het resultaat relevant is voor je onderzoek, maak dan een tabel met twee modellen!</a:t>
            </a:r>
          </a:p>
          <a:p>
            <a:pPr lvl="1" eaLnBrk="1" hangingPunct="1">
              <a:buFontTx/>
              <a:buChar char="-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lvl="1" eaLnBrk="1" hangingPunct="1">
              <a:buFontTx/>
              <a:buChar char="-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Weergeven van het resultaat</a:t>
            </a:r>
          </a:p>
        </p:txBody>
      </p:sp>
      <p:sp>
        <p:nvSpPr>
          <p:cNvPr id="45059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5F531B-7487-4338-BE01-2642936AFE93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575" y="1106488"/>
            <a:ext cx="7524750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813425" y="3917950"/>
            <a:ext cx="1328738" cy="6826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schijnverband…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Wordt het effect van het hebben van een relatie op tevredenheid verklaard door religiositeit?      </a:t>
            </a:r>
          </a:p>
          <a:p>
            <a:pPr eaLnBrk="1" hangingPunct="1">
              <a:buFont typeface="Arial" pitchFamily="34" charset="0"/>
              <a:buNone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  <a:sym typeface="Wingdings" pitchFamily="2" charset="2"/>
              </a:rPr>
              <a:t>	 </a:t>
            </a: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NEE !!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4213" y="2695575"/>
            <a:ext cx="1984375" cy="80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Tevredenheid</a:t>
            </a:r>
          </a:p>
        </p:txBody>
      </p:sp>
      <p:sp>
        <p:nvSpPr>
          <p:cNvPr id="5" name="Rectangle 4"/>
          <p:cNvSpPr/>
          <p:nvPr/>
        </p:nvSpPr>
        <p:spPr>
          <a:xfrm>
            <a:off x="969963" y="2695575"/>
            <a:ext cx="1982787" cy="769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Relatie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4625" y="4246563"/>
            <a:ext cx="1982788" cy="776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Religiositeit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952750" y="3079750"/>
            <a:ext cx="1541463" cy="20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30638" y="3505200"/>
            <a:ext cx="1271587" cy="741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89" name="TextBox 8"/>
          <p:cNvSpPr txBox="1">
            <a:spLocks noChangeArrowheads="1"/>
          </p:cNvSpPr>
          <p:nvPr/>
        </p:nvSpPr>
        <p:spPr bwMode="auto">
          <a:xfrm>
            <a:off x="3475038" y="3003550"/>
            <a:ext cx="40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+</a:t>
            </a:r>
          </a:p>
        </p:txBody>
      </p: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4494213" y="3724275"/>
            <a:ext cx="404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/>
              <a:t>+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08200" y="3505200"/>
            <a:ext cx="1482725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2" name="TextBox 15"/>
          <p:cNvSpPr txBox="1">
            <a:spLocks noChangeArrowheads="1"/>
          </p:cNvSpPr>
          <p:nvPr/>
        </p:nvSpPr>
        <p:spPr bwMode="auto">
          <a:xfrm>
            <a:off x="2309813" y="3724275"/>
            <a:ext cx="404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/>
              <a:t>+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3971925" y="3413125"/>
            <a:ext cx="1449388" cy="14239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971925" y="3413125"/>
            <a:ext cx="1449388" cy="14239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intermediatie</a:t>
            </a:r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Wordt het effect van het hebben van een relatie op tevredenheid verklaard door verminderde eenzaamheidsgevoelens?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4213" y="2695575"/>
            <a:ext cx="1984375" cy="80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Tevredenheid</a:t>
            </a:r>
          </a:p>
        </p:txBody>
      </p:sp>
      <p:sp>
        <p:nvSpPr>
          <p:cNvPr id="5" name="Rectangle 4"/>
          <p:cNvSpPr/>
          <p:nvPr/>
        </p:nvSpPr>
        <p:spPr>
          <a:xfrm>
            <a:off x="969963" y="2695575"/>
            <a:ext cx="1982787" cy="769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Relatie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4625" y="4246563"/>
            <a:ext cx="1982788" cy="776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Eenzaamheid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952750" y="3079750"/>
            <a:ext cx="1541463" cy="20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30638" y="3505200"/>
            <a:ext cx="1271587" cy="741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75038" y="3003550"/>
            <a:ext cx="40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+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94213" y="3724275"/>
            <a:ext cx="404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-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70100" y="3505200"/>
            <a:ext cx="1520825" cy="741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309813" y="3724275"/>
            <a:ext cx="404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WAAROM?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We willen iets verklaren (gedrag, attitude, opvatting, etc.)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en nagaan of onze theorie daarover klopt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en daarbij zijn meerdere variabelen van belang, 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die onderling vaak samenhangen</a:t>
            </a: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nl-NL" u="sng" smtClean="0">
                <a:latin typeface="ScalaSans" pitchFamily="34" charset="0"/>
                <a:ea typeface="ヒラギノ角ゴ Pro W3"/>
                <a:cs typeface="ScalaSans" pitchFamily="34" charset="0"/>
              </a:rPr>
              <a:t>Overigens: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Voor theorie over regressieanalyse: zie MTO cursussen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Dit is een praktische uitleg: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Wat &amp; hoe SPSS syntax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Interpreteren van de uitkomsten</a:t>
            </a: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intermediatie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Aanpak: identiek aan schijnverband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Twee modellen / vergelijk ongecontroleerde en gecontroleerde effect</a:t>
            </a:r>
          </a:p>
          <a:p>
            <a:pPr eaLnBrk="1" hangingPunct="1">
              <a:buFont typeface="Arial" pitchFamily="34" charset="0"/>
              <a:buNone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Resultaat: zie OUTPUT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Als het resultaat relevant is voor je onderzoek, maak dan een tabel met twee modellen!</a:t>
            </a:r>
          </a:p>
          <a:p>
            <a:pPr lvl="1" eaLnBrk="1" hangingPunct="1">
              <a:buFontTx/>
              <a:buChar char="-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lvl="1" eaLnBrk="1" hangingPunct="1">
              <a:buFontTx/>
              <a:buChar char="-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intermediatie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7413" y="950913"/>
            <a:ext cx="7226300" cy="3556000"/>
          </a:xfrm>
          <a:noFill/>
        </p:spPr>
      </p:pic>
      <p:sp>
        <p:nvSpPr>
          <p:cNvPr id="7" name="Oval 6"/>
          <p:cNvSpPr/>
          <p:nvPr/>
        </p:nvSpPr>
        <p:spPr>
          <a:xfrm>
            <a:off x="3609975" y="2079625"/>
            <a:ext cx="914400" cy="2778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3609975" y="2974975"/>
            <a:ext cx="914400" cy="2778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intermediatie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Wordt het effect van het hebben van een relatie op tevredenheid verklaard door verminderde eenzaamheidsgevoelens?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Iets preciezer: hoeveel verklaard eenzaamheid van het verschil tussen getrouwde en gescheiden mensen?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Model I: b= -0,857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Model II: b= -0,526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M.a.w. verschil is -0,331 </a:t>
            </a:r>
          </a:p>
          <a:p>
            <a:pPr lvl="1" eaLnBrk="1" hangingPunct="1">
              <a:buFontTx/>
              <a:buChar char="-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Op een coëfficiënt van -0,857 is dat 39%!! (0,331 / 0,857)</a:t>
            </a:r>
          </a:p>
          <a:p>
            <a:pPr lvl="1" eaLnBrk="1" hangingPunct="1">
              <a:buFontTx/>
              <a:buChar char="-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Ja, eenzaamheid verklaart 39% van het verschil in levenstevredenheid tussen getrouwde en gescheiden mensen.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Kortom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Denk eerst conceptueel / theoretisch goed na</a:t>
            </a:r>
          </a:p>
          <a:p>
            <a:pPr lvl="1" eaLnBrk="1" hangingPunct="1">
              <a:buFontTx/>
              <a:buChar char="-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Wat zijn de relaties tussen je variabelen? Wat is de causale volgorde?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Maak twee modellen en kijk wat er met het oorspronkelijke effect gebeurt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Als er sprake is van een schijn- of intermediatie effect: reken uit hoe groot het is. </a:t>
            </a: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BF1D73-64EB-4C09-8A58-A32001E5AB3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6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Een voorbeeld…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marL="457200" indent="-457200" eaLnBrk="1" hangingPunct="1">
              <a:buFont typeface="Calibri" pitchFamily="34" charset="0"/>
              <a:buAutoNum type="arabicPeriod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Neemt tevredenheid af met het ouder worden? 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C9E5E8-A77F-4A27-80A4-C5B284D34AB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225925" y="2695575"/>
            <a:ext cx="1982788" cy="80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Tevredenheid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963" y="2695575"/>
            <a:ext cx="1982787" cy="769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Leeftijd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52750" y="3079750"/>
            <a:ext cx="1273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75038" y="2695575"/>
            <a:ext cx="403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Stappen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Bekijk </a:t>
            </a:r>
            <a:r>
              <a:rPr lang="nl-NL" i="1" smtClean="0">
                <a:latin typeface="ScalaSans" pitchFamily="34" charset="0"/>
                <a:ea typeface="ヒラギノ角ゴ Pro W3"/>
                <a:cs typeface="ScalaSans" pitchFamily="34" charset="0"/>
              </a:rPr>
              <a:t>afhankelijke</a:t>
            </a: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 variabele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Redelijkerwijs continu? 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Geen vreemde scores?</a:t>
            </a:r>
          </a:p>
          <a:p>
            <a:pPr lvl="1" eaLnBrk="1" hangingPunct="1">
              <a:buFontTx/>
              <a:buChar char="–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Bekijk </a:t>
            </a:r>
            <a:r>
              <a:rPr lang="nl-NL" i="1" smtClean="0">
                <a:latin typeface="ScalaSans" pitchFamily="34" charset="0"/>
                <a:ea typeface="ヒラギノ角ゴ Pro W3"/>
                <a:cs typeface="ScalaSans" pitchFamily="34" charset="0"/>
              </a:rPr>
              <a:t>onafhankelijke</a:t>
            </a: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 variabelen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Idem</a:t>
            </a:r>
          </a:p>
          <a:p>
            <a:pPr lvl="1" eaLnBrk="1" hangingPunct="1">
              <a:buFontTx/>
              <a:buChar char="–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Is variabele continu of categorisch?</a:t>
            </a:r>
          </a:p>
          <a:p>
            <a:pPr lvl="2" eaLnBrk="1" hangingPunct="1">
              <a:buFontTx/>
              <a:buChar char="→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 In het laatste geval: dummy variabelen maken</a:t>
            </a:r>
          </a:p>
          <a:p>
            <a:pPr lvl="2" eaLnBrk="1" hangingPunct="1">
              <a:buFontTx/>
              <a:buChar char="→"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 Continu: als meting dat toe staat en als verband lineair is </a:t>
            </a: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EEF648-76C0-4E59-89AF-D590FD0BD71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50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Uitkomsten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ZIE SYNTAX EN OUTPUT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Interpreteer altijd significantie, richting en grootte van het effect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Rapporteer ook de verklaarde variantie en steekproefgrootte</a:t>
            </a: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nl-NL" u="sng" smtClean="0">
                <a:latin typeface="ScalaSans" pitchFamily="34" charset="0"/>
                <a:ea typeface="ヒラギノ角ゴ Pro W3"/>
                <a:cs typeface="ScalaSans" pitchFamily="34" charset="0"/>
              </a:rPr>
              <a:t>Ter oefening</a:t>
            </a: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: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Wat is de geschatte regressievergelijking? 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Y= 7,926 – 0,004 * Age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Wat is de geschatte tevredenheid van iemand van 50?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Y= 7,926 – 0,004 * 50 = 7,726</a:t>
            </a:r>
          </a:p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Is verband lineair? </a:t>
            </a:r>
          </a:p>
          <a:p>
            <a:pPr lvl="1" eaLnBrk="1" hangingPunct="1">
              <a:buFontTx/>
              <a:buChar char="–"/>
            </a:pPr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nl-NL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C61D2C-AF42-4EE1-949E-79591D04B33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Het voorbeeld uitgebreid…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marL="457200" indent="-457200" eaLnBrk="1" hangingPunct="1">
              <a:buFont typeface="Calibri" pitchFamily="34" charset="0"/>
              <a:buAutoNum type="arabicPeriod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Neemt tevredenheid af met het ouder worden? </a:t>
            </a:r>
          </a:p>
          <a:p>
            <a:pPr marL="457200" indent="-457200" eaLnBrk="1" hangingPunct="1">
              <a:buFont typeface="Calibri" pitchFamily="34" charset="0"/>
              <a:buAutoNum type="arabicPeriod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Geeft het hebben van een relatie een gevoel van tevredenheid?</a:t>
            </a:r>
          </a:p>
          <a:p>
            <a:pPr marL="457200" indent="-457200" eaLnBrk="1" hangingPunct="1">
              <a:buFont typeface="Calibri" pitchFamily="34" charset="0"/>
              <a:buAutoNum type="arabicPeriod"/>
            </a:pPr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105C28-5608-45F5-B8F5-6523416BBBB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225925" y="3311525"/>
            <a:ext cx="1982788" cy="80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Tevredenheid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963" y="2695575"/>
            <a:ext cx="1982787" cy="769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Leeftijd</a:t>
            </a:r>
          </a:p>
        </p:txBody>
      </p:sp>
      <p:sp>
        <p:nvSpPr>
          <p:cNvPr id="7" name="Rectangle 6"/>
          <p:cNvSpPr/>
          <p:nvPr/>
        </p:nvSpPr>
        <p:spPr>
          <a:xfrm>
            <a:off x="969963" y="4141788"/>
            <a:ext cx="1982787" cy="776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Relatie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52750" y="3079750"/>
            <a:ext cx="1273175" cy="61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52750" y="3868738"/>
            <a:ext cx="1273175" cy="74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75038" y="2925763"/>
            <a:ext cx="403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400"/>
              <a:t>-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75038" y="4210050"/>
            <a:ext cx="40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/>
              <a:t>+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1553369" y="3788569"/>
            <a:ext cx="655637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85950" y="3668713"/>
            <a:ext cx="404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Uitbreiding van het model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678363"/>
          </a:xfrm>
        </p:spPr>
        <p:txBody>
          <a:bodyPr/>
          <a:lstStyle/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Relatie – variabele = burgerlijke status</a:t>
            </a:r>
          </a:p>
          <a:p>
            <a:pPr eaLnBrk="1" hangingPunct="1"/>
            <a:r>
              <a:rPr lang="en-US" u="sng" smtClean="0">
                <a:latin typeface="ScalaSans" pitchFamily="34" charset="0"/>
                <a:ea typeface="ヒラギノ角ゴ Pro W3"/>
                <a:cs typeface="ScalaSans" pitchFamily="34" charset="0"/>
              </a:rPr>
              <a:t>Categorische variabele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Dummy variabelen maken: zie SYNTAX</a:t>
            </a: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Voeg dummy variabelen </a:t>
            </a:r>
            <a:r>
              <a:rPr lang="en-US" b="1" smtClean="0">
                <a:latin typeface="ScalaSans" pitchFamily="34" charset="0"/>
                <a:ea typeface="ヒラギノ角ゴ Pro W3"/>
                <a:cs typeface="ScalaSans" pitchFamily="34" charset="0"/>
              </a:rPr>
              <a:t>– 1</a:t>
            </a: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 toe aan model!</a:t>
            </a:r>
          </a:p>
          <a:p>
            <a:pPr eaLnBrk="1" hangingPunct="1"/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Kies de referentie groep waar je in geïnteresseerd bent</a:t>
            </a:r>
          </a:p>
          <a:p>
            <a:pPr lvl="1" eaLnBrk="1" hangingPunct="1">
              <a:buFontTx/>
              <a:buChar char="–"/>
            </a:pP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In regressie geven de dummy variabelen </a:t>
            </a:r>
            <a:r>
              <a:rPr lang="en-US" i="1" smtClean="0">
                <a:latin typeface="ScalaSans" pitchFamily="34" charset="0"/>
                <a:ea typeface="ヒラギノ角ゴ Pro W3"/>
                <a:cs typeface="ScalaSans" pitchFamily="34" charset="0"/>
              </a:rPr>
              <a:t>het verschil met de referentiegroep</a:t>
            </a:r>
            <a:r>
              <a:rPr lang="en-US" smtClean="0">
                <a:latin typeface="ScalaSans" pitchFamily="34" charset="0"/>
                <a:ea typeface="ヒラギノ角ゴ Pro W3"/>
                <a:cs typeface="ScalaSans" pitchFamily="34" charset="0"/>
              </a:rPr>
              <a:t> aan!</a:t>
            </a: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  <a:p>
            <a:pPr eaLnBrk="1" hangingPunct="1"/>
            <a:endParaRPr lang="en-US" smtClean="0">
              <a:latin typeface="ScalaSans" pitchFamily="34" charset="0"/>
              <a:ea typeface="ヒラギノ角ゴ Pro W3"/>
              <a:cs typeface="Scala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606CF1-BD1F-4364-B41D-1789397C83F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77AE4E-204C-4482-B989-7A8DDD5D4DD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5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  <p:pic>
        <p:nvPicPr>
          <p:cNvPr id="358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1130300"/>
            <a:ext cx="7350125" cy="2497138"/>
          </a:xfrm>
          <a:noFill/>
        </p:spPr>
      </p:pic>
      <p:sp>
        <p:nvSpPr>
          <p:cNvPr id="35847" name="Content Placeholder 2"/>
          <p:cNvSpPr txBox="1">
            <a:spLocks/>
          </p:cNvSpPr>
          <p:nvPr/>
        </p:nvSpPr>
        <p:spPr bwMode="auto">
          <a:xfrm>
            <a:off x="457200" y="4022725"/>
            <a:ext cx="8229600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ScalaSans" pitchFamily="34" charset="0"/>
              </a:rPr>
              <a:t>Regressievergelijking: Y = 7,913 – 0,846 * gesch – 0,829 * wedu – 0,122 * sing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ScalaSans" pitchFamily="34" charset="0"/>
              </a:rPr>
              <a:t>Wat is de geschatte tevredenheid voor gescheiden mensen? En voor mensen met een relatie?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ScalaSans" pitchFamily="34" charset="0"/>
              </a:rPr>
              <a:t>Volledig model: zie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52501"/>
          </a:xfrm>
        </p:spPr>
        <p:txBody>
          <a:bodyPr/>
          <a:lstStyle/>
          <a:p>
            <a:pPr eaLnBrk="1" hangingPunct="1"/>
            <a:r>
              <a:rPr lang="nl-NL" smtClean="0">
                <a:latin typeface="ScalaSans" pitchFamily="34" charset="0"/>
                <a:ea typeface="ヒラギノ角ゴ Pro W3"/>
                <a:cs typeface="ScalaSans" pitchFamily="34" charset="0"/>
              </a:rPr>
              <a:t>Weergeven van het resultaat</a:t>
            </a:r>
          </a:p>
        </p:txBody>
      </p:sp>
      <p:sp>
        <p:nvSpPr>
          <p:cNvPr id="36867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8C77CF-ECA4-4252-8D91-5B9F87574FD6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1093788"/>
            <a:ext cx="8102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I_powerpoint_v2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753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ヒラギノ角ゴ Pro W3</vt:lpstr>
      <vt:lpstr>ScalaSans</vt:lpstr>
      <vt:lpstr>Calibri</vt:lpstr>
      <vt:lpstr>Wingdings</vt:lpstr>
      <vt:lpstr>UTI_powerpoint_v2</vt:lpstr>
      <vt:lpstr>Deel I: Regressieanalyse en SPSS syntax</vt:lpstr>
      <vt:lpstr>WAAROM?</vt:lpstr>
      <vt:lpstr>Een voorbeeld…</vt:lpstr>
      <vt:lpstr>Stappen</vt:lpstr>
      <vt:lpstr>Uitkomsten</vt:lpstr>
      <vt:lpstr>Het voorbeeld uitgebreid…</vt:lpstr>
      <vt:lpstr>Uitbreiding van het model</vt:lpstr>
      <vt:lpstr>Output</vt:lpstr>
      <vt:lpstr>Weergeven van het resultaat</vt:lpstr>
      <vt:lpstr>Het voorbeeld uitgebreid…</vt:lpstr>
      <vt:lpstr>Kortom</vt:lpstr>
      <vt:lpstr>Deel II: Intermediatie- en schijnverbanden</vt:lpstr>
      <vt:lpstr>WAAROM?</vt:lpstr>
      <vt:lpstr>Slide 14</vt:lpstr>
      <vt:lpstr>Een schijnverband…</vt:lpstr>
      <vt:lpstr>Een schijnverband…</vt:lpstr>
      <vt:lpstr>Weergeven van het resultaat</vt:lpstr>
      <vt:lpstr>Een schijnverband…</vt:lpstr>
      <vt:lpstr>Een intermediatie</vt:lpstr>
      <vt:lpstr>Een intermediatie</vt:lpstr>
      <vt:lpstr>Een intermediatie</vt:lpstr>
      <vt:lpstr>Een intermediatie</vt:lpstr>
      <vt:lpstr>Kortom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Rosloot</dc:creator>
  <cp:lastModifiedBy>Erik van Ingen</cp:lastModifiedBy>
  <cp:revision>72</cp:revision>
  <cp:lastPrinted>2011-01-21T13:30:28Z</cp:lastPrinted>
  <dcterms:created xsi:type="dcterms:W3CDTF">2011-01-28T13:31:31Z</dcterms:created>
  <dcterms:modified xsi:type="dcterms:W3CDTF">2011-06-23T08:18:25Z</dcterms:modified>
</cp:coreProperties>
</file>