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1434"/>
    <a:srgbClr val="660033"/>
    <a:srgbClr val="800000"/>
    <a:srgbClr val="993300"/>
    <a:srgbClr val="A50021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14758-21E5-4220-B042-3E9BB3730CA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B7C77-EC9E-49F7-A3DD-AFB35D94E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2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🎯 When to Use </a:t>
            </a:r>
            <a:r>
              <a:rPr lang="en-US" b="1" dirty="0" err="1"/>
              <a:t>LangChain</a:t>
            </a:r>
            <a:endParaRPr lang="en-US" b="1" dirty="0"/>
          </a:p>
          <a:p>
            <a:r>
              <a:rPr lang="en-US" b="1" dirty="0"/>
              <a:t>✅ Good Use Cases:</a:t>
            </a:r>
          </a:p>
          <a:p>
            <a:r>
              <a:rPr lang="en-US" b="0" dirty="0"/>
              <a:t>Prototyping &amp; MVP: Quick proof of concepts</a:t>
            </a:r>
          </a:p>
          <a:p>
            <a:r>
              <a:rPr lang="en-US" b="0" dirty="0"/>
              <a:t>Complex AI Workflows: Multi-step reasoning, agents</a:t>
            </a:r>
          </a:p>
          <a:p>
            <a:r>
              <a:rPr lang="en-US" b="0" dirty="0"/>
              <a:t>RAG Applications: Document retrieval and generation</a:t>
            </a:r>
          </a:p>
          <a:p>
            <a:r>
              <a:rPr lang="en-US" b="0" dirty="0"/>
              <a:t>Experimentation: Testing different models/approaches</a:t>
            </a:r>
          </a:p>
          <a:p>
            <a:r>
              <a:rPr lang="en-US" b="0" dirty="0"/>
              <a:t>Educational Projects: Learning AI application patterns</a:t>
            </a:r>
          </a:p>
          <a:p>
            <a:r>
              <a:rPr lang="en-US" b="1" dirty="0"/>
              <a:t>❌ Avoid </a:t>
            </a:r>
            <a:r>
              <a:rPr lang="en-US" b="1" dirty="0" err="1"/>
              <a:t>LangChain</a:t>
            </a:r>
            <a:r>
              <a:rPr lang="en-US" b="1" dirty="0"/>
              <a:t> When:</a:t>
            </a:r>
          </a:p>
          <a:p>
            <a:r>
              <a:rPr lang="en-US" b="0" dirty="0"/>
              <a:t>Simple API Calls: Direct OpenAI API is better</a:t>
            </a:r>
          </a:p>
          <a:p>
            <a:r>
              <a:rPr lang="en-US" b="0" dirty="0"/>
              <a:t>Production-Critical: High availability, low latency requirements</a:t>
            </a:r>
          </a:p>
          <a:p>
            <a:r>
              <a:rPr lang="en-US" b="0" dirty="0"/>
              <a:t>High Volume: Thousands of requests per second</a:t>
            </a:r>
          </a:p>
          <a:p>
            <a:r>
              <a:rPr lang="en-US" b="0" dirty="0"/>
              <a:t>Strict Performance: Microsecond response requirements</a:t>
            </a:r>
          </a:p>
          <a:p>
            <a:r>
              <a:rPr lang="en-US" b="0" dirty="0"/>
              <a:t>Simple Use Cases: Basic chatbots, single-step generation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BF2122-3FE3-4CCD-ACA3-12A47730630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58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7D75-79FF-A29B-D5C1-DD4507AEC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A347F-E029-4C55-EE01-3073909E0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F7068-AC62-5498-C388-5BAD51F4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BAAA-02BD-4343-823E-B0A0449FBC9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CF2D0-6C14-CA0C-5873-6D8F5D52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97D13-D61A-8547-2931-CF8E6CEF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E72E-8920-4865-A2B6-083D35D06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1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3F08-BC1F-69EC-AAB6-A77D0F55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A7656-FE68-0B0E-E4CF-B578E1BB3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1F715-290F-46EC-0C92-3060A075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BAAA-02BD-4343-823E-B0A0449FBC9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39657-7F3C-3C87-9630-2154C55D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B4987-FF72-8930-7F5D-0DFD0267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E72E-8920-4865-A2B6-083D35D06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1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09AAC-C1E1-831E-987C-EB6F845D5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AC2AF-CF26-7BF8-0E03-8DBD3F3E3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61BC7-5901-2952-CB9A-BB3D691E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BAAA-02BD-4343-823E-B0A0449FBC9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EAE3A-496F-A4C3-05C4-B3446C37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2B905-B325-39CF-9633-E117A046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E72E-8920-4865-A2B6-083D35D06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09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1F4A-B00F-2289-A375-D425D636D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062DA-198D-B99F-3F41-BFC67B29A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2CE07-F202-C04F-080B-A12E4AB9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D1AB-6F6C-45F2-B78A-9B0A62FA51D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4E461-8725-FB58-27DF-A89DB7AB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86FAF-AF62-4410-357D-31FB7602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9D0B-E82C-4FDD-8FEB-77947DBA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03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4B8A-ECF7-03D4-CC81-018640D9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5CDE1-A70E-0602-5835-92D10A9E5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2B5E2-2607-94B6-F35A-04D91424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D1AB-6F6C-45F2-B78A-9B0A62FA51D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9831C-7FC7-67DC-BC15-B76B498B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AA846-1CEB-A5D1-08A8-C480BEE7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9D0B-E82C-4FDD-8FEB-77947DBA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02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3725-766D-F69B-6923-F90B537C5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EBD3D-87C0-3C80-BD41-A70209CA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D3014-432F-99E5-3185-670F31B9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D1AB-6F6C-45F2-B78A-9B0A62FA51D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545E5-137D-5D05-251B-ED315B70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474AA-2C3D-8F1A-D047-F44FC573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9D0B-E82C-4FDD-8FEB-77947DBA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83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794D-EA0B-1C71-EFDF-CB336E26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DEC73-67A1-825D-9A39-60CE1D216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C8E0B-2502-B0CA-0681-1C0C31995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79094-2ECD-C975-33D6-8E29F09E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D1AB-6F6C-45F2-B78A-9B0A62FA51D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D29EB-8998-37BD-50F3-AB053446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7B141-E5FC-3E9B-EB27-30CB790E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9D0B-E82C-4FDD-8FEB-77947DBA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35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79DF-6090-B10F-F61E-532F8BCC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F0916-E388-DBAE-618A-46F8B2878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D6CB1-90CE-04DB-8DB7-B5E80A257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12383-1EEB-0566-19AA-A74FBA481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D7EAFC-6A42-66F6-EB4F-243D57D41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7B7E1-E000-7530-5277-29CA6810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D1AB-6F6C-45F2-B78A-9B0A62FA51D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03A32-969D-C63A-F39D-2E85B02F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796EA-E560-3EEA-2A9A-BC8151E1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9D0B-E82C-4FDD-8FEB-77947DBA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46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AE26-2D3D-5779-62C0-5EC6F16A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80294-6A29-4EF3-247A-481B33935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D1AB-6F6C-45F2-B78A-9B0A62FA51D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E6FD3-B990-6D29-8BC6-53CEBED7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5D337-63D4-44B9-47A1-9871CB76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9D0B-E82C-4FDD-8FEB-77947DBA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91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F2025-CCDA-CFBF-DC25-1E4FCAE8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D1AB-6F6C-45F2-B78A-9B0A62FA51D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DB177-B509-2BC1-CB2D-90356F68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B9D4B-99C8-4F9C-1437-77D4BF0F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9D0B-E82C-4FDD-8FEB-77947DBA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04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F67B-5647-CBB8-79BE-81AF8D14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7C042-0433-7A1E-6898-8D330ED5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81486-ADF1-7CA8-D79F-FF1C64737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C32BC-8E01-86D9-F049-51C34EEA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D1AB-6F6C-45F2-B78A-9B0A62FA51D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32103-6C26-5C29-09DB-B4C7C8F0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3ACC6-3543-CB23-9E3D-00AC670F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9D0B-E82C-4FDD-8FEB-77947DBA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8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DE10-59D2-68DF-C138-4F650759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FD051-2F96-8241-682D-66BAB656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BF0A3-6125-3882-248E-EE3972B8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BAAA-02BD-4343-823E-B0A0449FBC9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CA06A-DDB2-B0A5-7861-8503B889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B10C8-006D-1170-A964-2A277074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E72E-8920-4865-A2B6-083D35D06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389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1A5F-BB52-975C-CC97-C5672875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87EA5-12EC-EF28-37EF-7E2DE1C5F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ED09E-92CF-E8C0-F62E-746F5FF46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6BC5F-76BA-CC13-DBD7-90E0CE1B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D1AB-6F6C-45F2-B78A-9B0A62FA51D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E2908-821E-CBA3-5ED0-0BB14A0A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4679-BE30-6BBD-71AB-390DD075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9D0B-E82C-4FDD-8FEB-77947DBA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375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DB79-9D61-C10D-F3D9-9BC0ACE8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442E2-4FA3-5C2B-DC70-FEBFA0B4A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31E10-EFC2-20B9-D759-E0B7DDF1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D1AB-6F6C-45F2-B78A-9B0A62FA51D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51E58-7F17-8546-32C2-745BAFE4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4ED1-F655-822C-C54D-4DBA69DE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9D0B-E82C-4FDD-8FEB-77947DBA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70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B08F6-F650-C788-D43B-0746AB33D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B2342-5941-FAE4-5D44-D091089E2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6A5A3-0F8B-B10C-8D9B-32179D92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FD1AB-6F6C-45F2-B78A-9B0A62FA51D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96455-58A3-73C4-0D06-1E9969E3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F8A91-433F-4E0C-F7A5-241C44E3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9D0B-E82C-4FDD-8FEB-77947DBA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5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8F3A-14B8-6B36-0641-2AA888E1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C4D8A-9CFE-9C8E-88AF-1DA2D2FF5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51241-C155-CCE0-1919-A00B519B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BAAA-02BD-4343-823E-B0A0449FBC9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AFE1B-CB0E-BC38-AA49-DD66B0CC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3876C-61E4-8ABD-788B-74D32733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E72E-8920-4865-A2B6-083D35D06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9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964F-CCA7-5647-7996-84D2645D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BD2F9-BA47-FA20-38F5-DF4FB613A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01E13-9164-3553-9E4A-D35C528A3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2FB01-4EB1-06B1-A354-C1CD3BCE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BAAA-02BD-4343-823E-B0A0449FBC9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9EC20-9144-F8DD-072B-AA996AE4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491A2-891A-C0D8-691D-221B60F4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E72E-8920-4865-A2B6-083D35D06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4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5ECB1-EF6C-E727-F5DE-A3B476D0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79082-DC97-72E1-70EE-0D4E8CA2C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E4251-0492-DBDF-F8F2-DE501C43D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15764-EB4C-AC9F-6048-CD8EB06FB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D3F58-97E9-8172-B099-1116C392A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550649-41D1-96D6-06B9-0A084923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BAAA-02BD-4343-823E-B0A0449FBC9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D847E-4E01-657F-784B-1CE464EF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A906F-7664-8804-BE03-2A69E6C1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E72E-8920-4865-A2B6-083D35D06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5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7FB6-64B6-AA88-5D83-F878FA8D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6E9DB-48A0-E95A-4F50-805A8E88E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BAAA-02BD-4343-823E-B0A0449FBC9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C8ADD-44ED-EEEF-0DA4-4A983880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BA58A-80C1-0222-829A-94B8AAF0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E72E-8920-4865-A2B6-083D35D06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8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64020-4CEB-9FD0-BB87-EA14199B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BAAA-02BD-4343-823E-B0A0449FBC9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300E3-E881-70FA-6DBD-B7E321AC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ABB5F-8A69-585A-5111-B1F9B46F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E72E-8920-4865-A2B6-083D35D06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0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7856-54BD-C01D-E906-87278315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D34A0-2FFB-A80E-6685-629F0294E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46BF2-A9E3-8175-ADCD-23B734826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2BD2B-C3EB-A17F-198E-96F3B63D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BAAA-02BD-4343-823E-B0A0449FBC9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430AE-0358-A609-5DE3-6DB7763A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74980-7D8C-9E1E-98FA-57ADAFCA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E72E-8920-4865-A2B6-083D35D06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1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2529-5787-6374-34D2-2E908140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EAFAA-518C-1040-CFFF-D41172F53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EC96C-BAF4-ABCC-64F5-2D642E11D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5D342-A576-471D-E521-917926B0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BAAA-02BD-4343-823E-B0A0449FBC9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7BC58-FAE4-EC0F-554D-C89FA409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AE3F2-7DA8-96B9-367B-60720122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E72E-8920-4865-A2B6-083D35D06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7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118FC-0657-4C70-CE2C-EB84935EE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6803B-AE3F-02BD-F236-661F76D34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D7FF-F283-A8EE-0759-D7B6B8C7E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B0BAAA-02BD-4343-823E-B0A0449FBC9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253FD-5885-5630-B50F-4EDFC1E1D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132A0-0172-F445-D858-7C56FDC22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0DE72E-8920-4865-A2B6-083D35D06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1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C46B7-447A-A514-94D0-AF16F622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CB58B-7373-11FF-CE27-3F247BCD7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A670F-1939-2E4B-2A01-CF504CF15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FD1AB-6F6C-45F2-B78A-9B0A62FA51D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89C3A-3DA6-1313-3063-1E6522E0C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EF14C-B74A-F555-BF4D-57164335C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C09D0B-E82C-4FDD-8FEB-77947DBA8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gchain.com/langgraph" TargetMode="External"/><Relationship Id="rId2" Type="http://schemas.openxmlformats.org/officeDocument/2006/relationships/hyperlink" Target="https://www.langchai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angchain.com/langsmit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gchain.com/api_reference/" TargetMode="External"/><Relationship Id="rId2" Type="http://schemas.openxmlformats.org/officeDocument/2006/relationships/hyperlink" Target="https://python.langchain.com/docs/integrations/providers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ython.langchain.com/docs/concept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hyperlink" Target="https://academy.langchain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python.langchain.com/api_reference/core/tools.html#module-langchain_core.tools" TargetMode="External"/><Relationship Id="rId5" Type="http://schemas.openxmlformats.org/officeDocument/2006/relationships/hyperlink" Target="https://python.langchain.com/api_reference/langchain/agents.html#module-langchain.agents" TargetMode="External"/><Relationship Id="rId4" Type="http://schemas.openxmlformats.org/officeDocument/2006/relationships/hyperlink" Target="https://python.langchain.com/api_reference/langchain/memory.html#module-langchain.memory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D4542C-C3EF-60AD-0F4B-371B3E15A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7751" y="2868424"/>
            <a:ext cx="7556187" cy="785474"/>
          </a:xfrm>
          <a:solidFill>
            <a:srgbClr val="4D1434"/>
          </a:solidFill>
        </p:spPr>
        <p:txBody>
          <a:bodyPr anchor="ctr">
            <a:normAutofit/>
          </a:bodyPr>
          <a:lstStyle/>
          <a:p>
            <a:r>
              <a:rPr lang="en-US" sz="4000" b="1" dirty="0" err="1">
                <a:solidFill>
                  <a:schemeClr val="bg1"/>
                </a:solidFill>
              </a:rPr>
              <a:t>Langchain</a:t>
            </a:r>
            <a:r>
              <a:rPr lang="en-US" sz="4000" b="1" dirty="0">
                <a:solidFill>
                  <a:schemeClr val="bg1"/>
                </a:solidFill>
              </a:rPr>
              <a:t> Basic Training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92D78-B8B5-6346-F4FD-52D79C659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00" y="4831217"/>
            <a:ext cx="2455109" cy="4863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B8E08D0-FCBC-F701-47FA-85EDCCE93AA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17044"/>
          </a:xfrm>
          <a:prstGeom prst="rect">
            <a:avLst/>
          </a:prstGeom>
          <a:solidFill>
            <a:srgbClr val="4D1434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AIME-Con: Fundamentals of GenAI for Item development</a:t>
            </a:r>
            <a:br>
              <a:rPr lang="en-US" sz="3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1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Google Shape;300;p17">
            <a:extLst>
              <a:ext uri="{FF2B5EF4-FFF2-40B4-BE49-F238E27FC236}">
                <a16:creationId xmlns:a16="http://schemas.microsoft.com/office/drawing/2014/main" id="{D55D2C69-4465-69F7-ACB4-CA44C312BAF2}"/>
              </a:ext>
            </a:extLst>
          </p:cNvPr>
          <p:cNvSpPr/>
          <p:nvPr/>
        </p:nvSpPr>
        <p:spPr>
          <a:xfrm>
            <a:off x="8142" y="-1428"/>
            <a:ext cx="12191999" cy="6847861"/>
          </a:xfrm>
          <a:prstGeom prst="rect">
            <a:avLst/>
          </a:prstGeom>
          <a:solidFill>
            <a:srgbClr val="4D14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18CBAA-533E-7CC7-62C9-B87E64CA0295}"/>
              </a:ext>
            </a:extLst>
          </p:cNvPr>
          <p:cNvSpPr txBox="1">
            <a:spLocks/>
          </p:cNvSpPr>
          <p:nvPr/>
        </p:nvSpPr>
        <p:spPr>
          <a:xfrm>
            <a:off x="2020905" y="1658806"/>
            <a:ext cx="8147713" cy="3081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rgbClr val="FFFFFF"/>
                </a:solidFill>
              </a:rPr>
              <a:t>Now let’s Practice</a:t>
            </a:r>
            <a:endParaRPr lang="en-US" sz="4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69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C811-FF2A-4C8D-E3B9-6A3218B7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17044"/>
          </a:xfrm>
          <a:solidFill>
            <a:srgbClr val="4D1434"/>
          </a:solidFill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Introduction to </a:t>
            </a:r>
            <a:r>
              <a:rPr lang="en-US" sz="34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br>
              <a:rPr lang="en-US" sz="3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5E995-0916-FC02-047D-091444E5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Lang-Chain is a powerful framework designed to simplify the development of applications using Large Language Models (LLMs).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https://www.langchain.com/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Langgraph: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https://www.langchain.com/langgraph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LangSmith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https://www.langchain.com/langsmith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8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E15D-68FE-5C01-EEF2-D7B3C7E4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93170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Ecosystem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AED18-CF49-BAFB-29DA-7EC933CB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386583"/>
            <a:ext cx="9198864" cy="3200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framework that provides pre-built components and abstractions to quickly build applications using Large Language Models.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LangGraph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library for building stateful, multi-actor applications with LLMs using graph-based workflows where nodes represent actions and edges represent transitions.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LangSmith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platform for debugging, testing, evaluating, and monitoring LLM applications with tracing, datasets, and performance analytics.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EDF03F-F3F9-C527-FC74-210B3A249345}"/>
              </a:ext>
            </a:extLst>
          </p:cNvPr>
          <p:cNvSpPr/>
          <p:nvPr/>
        </p:nvSpPr>
        <p:spPr>
          <a:xfrm>
            <a:off x="0" y="0"/>
            <a:ext cx="12192000" cy="1718733"/>
          </a:xfrm>
          <a:prstGeom prst="rect">
            <a:avLst/>
          </a:prstGeom>
          <a:solidFill>
            <a:srgbClr val="4D14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Ecosystem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8362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CEB69-6663-4717-4B6A-D3CE0B4A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Provides:</a:t>
            </a:r>
          </a:p>
        </p:txBody>
      </p:sp>
      <p:pic>
        <p:nvPicPr>
          <p:cNvPr id="5" name="Picture 4" descr="Close-up of chain link">
            <a:extLst>
              <a:ext uri="{FF2B5EF4-FFF2-40B4-BE49-F238E27FC236}">
                <a16:creationId xmlns:a16="http://schemas.microsoft.com/office/drawing/2014/main" id="{2609A28A-1587-3CC2-107C-33BE3824D0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43" r="22825" b="-1"/>
          <a:stretch>
            <a:fillRect/>
          </a:stretch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F1853-E819-B81F-C538-DC4901ECA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Modular Components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Chains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Prompts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Agents </a:t>
            </a:r>
          </a:p>
        </p:txBody>
      </p:sp>
    </p:spTree>
    <p:extLst>
      <p:ext uri="{BB962C8B-B14F-4D97-AF65-F5344CB8AC3E}">
        <p14:creationId xmlns:p14="http://schemas.microsoft.com/office/powerpoint/2010/main" val="343895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3FE5B-08BA-F29B-49EB-C74CDC4D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370" y="1801362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BA4CE-3F61-41AD-C482-D203A21DE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Sequential workflows that combine multiple components (LLMs, prompts, tools) to process inputs through a series of steps to produce outputs.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Template systems that structure and format input text for LLMs, including variables, examples, and instructions to guide model behavior.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Systems that store and retrieve conversation history or context across multiple interactions to maintain continuity and state.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Autonomous systems that use LLMs to make decisions about which tools to use and actions to take based on user input and available resources.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F44007-B239-289A-BF17-047D56218AF0}"/>
              </a:ext>
            </a:extLst>
          </p:cNvPr>
          <p:cNvSpPr/>
          <p:nvPr/>
        </p:nvSpPr>
        <p:spPr>
          <a:xfrm>
            <a:off x="0" y="0"/>
            <a:ext cx="12192000" cy="1718733"/>
          </a:xfrm>
          <a:prstGeom prst="rect">
            <a:avLst/>
          </a:prstGeom>
          <a:solidFill>
            <a:srgbClr val="4D14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</a:t>
            </a:r>
            <a:r>
              <a:rPr lang="en-US" sz="44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Components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56412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2C52F-7508-C607-3C1F-01F227F4B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Agnostic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AAB1-0BF4-C748-E416-F87FB379B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89667"/>
            <a:ext cx="9724031" cy="4011888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Anthropic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Gemini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Groq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Mistral AI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Deepseek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Hugging Face</a:t>
            </a:r>
          </a:p>
          <a:p>
            <a:pPr marL="0" indent="0" algn="ctr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A46E30-5A53-9985-0E25-CBC085759EE7}"/>
              </a:ext>
            </a:extLst>
          </p:cNvPr>
          <p:cNvSpPr/>
          <p:nvPr/>
        </p:nvSpPr>
        <p:spPr>
          <a:xfrm>
            <a:off x="0" y="0"/>
            <a:ext cx="12192000" cy="1718733"/>
          </a:xfrm>
          <a:prstGeom prst="rect">
            <a:avLst/>
          </a:prstGeom>
          <a:solidFill>
            <a:srgbClr val="4D14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Agnostic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1629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FE55-F1C9-7C91-690F-C8CB0E105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Databases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here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here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Guide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here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300;p17">
            <a:extLst>
              <a:ext uri="{FF2B5EF4-FFF2-40B4-BE49-F238E27FC236}">
                <a16:creationId xmlns:a16="http://schemas.microsoft.com/office/drawing/2014/main" id="{590011CC-5A92-2C61-5606-D3D75F971122}"/>
              </a:ext>
            </a:extLst>
          </p:cNvPr>
          <p:cNvSpPr/>
          <p:nvPr/>
        </p:nvSpPr>
        <p:spPr>
          <a:xfrm>
            <a:off x="8142" y="-1428"/>
            <a:ext cx="5567937" cy="6847861"/>
          </a:xfrm>
          <a:prstGeom prst="rect">
            <a:avLst/>
          </a:prstGeom>
          <a:solidFill>
            <a:srgbClr val="4D14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6D25E7E-C81B-6618-71EA-307B154F4594}"/>
              </a:ext>
            </a:extLst>
          </p:cNvPr>
          <p:cNvSpPr txBox="1">
            <a:spLocks/>
          </p:cNvSpPr>
          <p:nvPr/>
        </p:nvSpPr>
        <p:spPr>
          <a:xfrm>
            <a:off x="853675" y="2483958"/>
            <a:ext cx="3873620" cy="938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</p:txBody>
      </p:sp>
    </p:spTree>
    <p:extLst>
      <p:ext uri="{BB962C8B-B14F-4D97-AF65-F5344CB8AC3E}">
        <p14:creationId xmlns:p14="http://schemas.microsoft.com/office/powerpoint/2010/main" val="358839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D5333-8804-C4E0-6C8C-B9376681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8" y="2212258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things: 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C3887FCA-8963-A62A-AD4C-05FCD2934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389" y="1122553"/>
            <a:ext cx="995221" cy="9952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74145-253C-FF0C-4B40-156B8016D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3532240"/>
            <a:ext cx="9804575" cy="259684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here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Capabilities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here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here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Academy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here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7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C99231-3A6A-3731-716D-EBB75A8091F9}"/>
              </a:ext>
            </a:extLst>
          </p:cNvPr>
          <p:cNvGraphicFramePr>
            <a:graphicFrameLocks noGrp="1"/>
          </p:cNvGraphicFramePr>
          <p:nvPr/>
        </p:nvGraphicFramePr>
        <p:xfrm>
          <a:off x="432225" y="2348867"/>
          <a:ext cx="11327549" cy="368701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015211">
                  <a:extLst>
                    <a:ext uri="{9D8B030D-6E8A-4147-A177-3AD203B41FA5}">
                      <a16:colId xmlns:a16="http://schemas.microsoft.com/office/drawing/2014/main" val="723216930"/>
                    </a:ext>
                  </a:extLst>
                </a:gridCol>
                <a:gridCol w="3657875">
                  <a:extLst>
                    <a:ext uri="{9D8B030D-6E8A-4147-A177-3AD203B41FA5}">
                      <a16:colId xmlns:a16="http://schemas.microsoft.com/office/drawing/2014/main" val="341998201"/>
                    </a:ext>
                  </a:extLst>
                </a:gridCol>
                <a:gridCol w="3654463">
                  <a:extLst>
                    <a:ext uri="{9D8B030D-6E8A-4147-A177-3AD203B41FA5}">
                      <a16:colId xmlns:a16="http://schemas.microsoft.com/office/drawing/2014/main" val="680329976"/>
                    </a:ext>
                  </a:extLst>
                </a:gridCol>
              </a:tblGrid>
              <a:tr h="4608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</a:t>
                      </a:r>
                    </a:p>
                  </a:txBody>
                  <a:tcPr marL="104745" marR="104745" marT="52372" marB="5237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Lang-Chain Score</a:t>
                      </a:r>
                    </a:p>
                  </a:txBody>
                  <a:tcPr marL="104745" marR="104745" marT="52372" marB="5237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Alternative Score</a:t>
                      </a:r>
                    </a:p>
                  </a:txBody>
                  <a:tcPr marL="104745" marR="104745" marT="52372" marB="52372" anchor="ctr"/>
                </a:tc>
                <a:extLst>
                  <a:ext uri="{0D108BD9-81ED-4DB2-BD59-A6C34878D82A}">
                    <a16:rowId xmlns:a16="http://schemas.microsoft.com/office/drawing/2014/main" val="171099419"/>
                  </a:ext>
                </a:extLst>
              </a:tr>
              <a:tr h="4608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Speed</a:t>
                      </a:r>
                    </a:p>
                  </a:txBody>
                  <a:tcPr marL="104745" marR="104745" marT="52372" marB="5237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⭐⭐⭐⭐⭐</a:t>
                      </a:r>
                    </a:p>
                  </a:txBody>
                  <a:tcPr marL="104745" marR="104745" marT="52372" marB="5237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⭐⭐⭐</a:t>
                      </a:r>
                    </a:p>
                  </a:txBody>
                  <a:tcPr marL="104745" marR="104745" marT="52372" marB="52372" anchor="ctr"/>
                </a:tc>
                <a:extLst>
                  <a:ext uri="{0D108BD9-81ED-4DB2-BD59-A6C34878D82A}">
                    <a16:rowId xmlns:a16="http://schemas.microsoft.com/office/drawing/2014/main" val="674399798"/>
                  </a:ext>
                </a:extLst>
              </a:tr>
              <a:tr h="4608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</a:p>
                  </a:txBody>
                  <a:tcPr marL="104745" marR="104745" marT="52372" marB="5237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⭐⭐⭐</a:t>
                      </a:r>
                    </a:p>
                  </a:txBody>
                  <a:tcPr marL="104745" marR="104745" marT="52372" marB="5237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⭐⭐⭐⭐⭐</a:t>
                      </a:r>
                    </a:p>
                  </a:txBody>
                  <a:tcPr marL="104745" marR="104745" marT="52372" marB="52372" anchor="ctr"/>
                </a:tc>
                <a:extLst>
                  <a:ext uri="{0D108BD9-81ED-4DB2-BD59-A6C34878D82A}">
                    <a16:rowId xmlns:a16="http://schemas.microsoft.com/office/drawing/2014/main" val="2189906222"/>
                  </a:ext>
                </a:extLst>
              </a:tr>
              <a:tr h="4608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Maintainability</a:t>
                      </a:r>
                    </a:p>
                  </a:txBody>
                  <a:tcPr marL="104745" marR="104745" marT="52372" marB="5237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⭐⭐⭐</a:t>
                      </a:r>
                    </a:p>
                  </a:txBody>
                  <a:tcPr marL="104745" marR="104745" marT="52372" marB="5237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⭐⭐⭐⭐</a:t>
                      </a:r>
                    </a:p>
                  </a:txBody>
                  <a:tcPr marL="104745" marR="104745" marT="52372" marB="52372" anchor="ctr"/>
                </a:tc>
                <a:extLst>
                  <a:ext uri="{0D108BD9-81ED-4DB2-BD59-A6C34878D82A}">
                    <a16:rowId xmlns:a16="http://schemas.microsoft.com/office/drawing/2014/main" val="2072873641"/>
                  </a:ext>
                </a:extLst>
              </a:tr>
              <a:tr h="4608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Debugging</a:t>
                      </a:r>
                    </a:p>
                  </a:txBody>
                  <a:tcPr marL="104745" marR="104745" marT="52372" marB="5237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⭐⭐</a:t>
                      </a:r>
                    </a:p>
                  </a:txBody>
                  <a:tcPr marL="104745" marR="104745" marT="52372" marB="5237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⭐⭐⭐⭐</a:t>
                      </a:r>
                    </a:p>
                  </a:txBody>
                  <a:tcPr marL="104745" marR="104745" marT="52372" marB="52372" anchor="ctr"/>
                </a:tc>
                <a:extLst>
                  <a:ext uri="{0D108BD9-81ED-4DB2-BD59-A6C34878D82A}">
                    <a16:rowId xmlns:a16="http://schemas.microsoft.com/office/drawing/2014/main" val="3732094234"/>
                  </a:ext>
                </a:extLst>
              </a:tr>
              <a:tr h="4608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</a:t>
                      </a:r>
                    </a:p>
                  </a:txBody>
                  <a:tcPr marL="104745" marR="104745" marT="52372" marB="5237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⭐⭐⭐</a:t>
                      </a:r>
                    </a:p>
                  </a:txBody>
                  <a:tcPr marL="104745" marR="104745" marT="52372" marB="5237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⭐⭐⭐⭐⭐</a:t>
                      </a:r>
                    </a:p>
                  </a:txBody>
                  <a:tcPr marL="104745" marR="104745" marT="52372" marB="52372" anchor="ctr"/>
                </a:tc>
                <a:extLst>
                  <a:ext uri="{0D108BD9-81ED-4DB2-BD59-A6C34878D82A}">
                    <a16:rowId xmlns:a16="http://schemas.microsoft.com/office/drawing/2014/main" val="1999571698"/>
                  </a:ext>
                </a:extLst>
              </a:tr>
              <a:tr h="4608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Flexibility</a:t>
                      </a:r>
                    </a:p>
                  </a:txBody>
                  <a:tcPr marL="104745" marR="104745" marT="52372" marB="5237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⭐⭐⭐⭐⭐</a:t>
                      </a:r>
                    </a:p>
                  </a:txBody>
                  <a:tcPr marL="104745" marR="104745" marT="52372" marB="5237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⭐⭐⭐</a:t>
                      </a:r>
                    </a:p>
                  </a:txBody>
                  <a:tcPr marL="104745" marR="104745" marT="52372" marB="52372" anchor="ctr"/>
                </a:tc>
                <a:extLst>
                  <a:ext uri="{0D108BD9-81ED-4DB2-BD59-A6C34878D82A}">
                    <a16:rowId xmlns:a16="http://schemas.microsoft.com/office/drawing/2014/main" val="2196173664"/>
                  </a:ext>
                </a:extLst>
              </a:tr>
              <a:tr h="4608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Curve</a:t>
                      </a:r>
                    </a:p>
                  </a:txBody>
                  <a:tcPr marL="104745" marR="104745" marT="52372" marB="5237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⭐⭐</a:t>
                      </a:r>
                    </a:p>
                  </a:txBody>
                  <a:tcPr marL="104745" marR="104745" marT="52372" marB="5237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⭐⭐⭐⭐</a:t>
                      </a:r>
                    </a:p>
                  </a:txBody>
                  <a:tcPr marL="104745" marR="104745" marT="52372" marB="52372" anchor="ctr"/>
                </a:tc>
                <a:extLst>
                  <a:ext uri="{0D108BD9-81ED-4DB2-BD59-A6C34878D82A}">
                    <a16:rowId xmlns:a16="http://schemas.microsoft.com/office/drawing/2014/main" val="217693028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4E1B929-5769-37D8-10D7-DB157E6FEFEE}"/>
              </a:ext>
            </a:extLst>
          </p:cNvPr>
          <p:cNvSpPr/>
          <p:nvPr/>
        </p:nvSpPr>
        <p:spPr>
          <a:xfrm>
            <a:off x="0" y="-1647"/>
            <a:ext cx="12192000" cy="1718733"/>
          </a:xfrm>
          <a:prstGeom prst="rect">
            <a:avLst/>
          </a:prstGeom>
          <a:solidFill>
            <a:srgbClr val="4D143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Matrix: </a:t>
            </a:r>
            <a:r>
              <a:rPr lang="en-US" alt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Whether or not to use Lang-Chain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604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442</Words>
  <Application>Microsoft Office PowerPoint</Application>
  <PresentationFormat>Widescreen</PresentationFormat>
  <Paragraphs>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Gill Sans</vt:lpstr>
      <vt:lpstr>Times New Roman</vt:lpstr>
      <vt:lpstr>Office Theme</vt:lpstr>
      <vt:lpstr>1_Office Theme</vt:lpstr>
      <vt:lpstr>Langchain Basic Training</vt:lpstr>
      <vt:lpstr> Introduction to LangChain </vt:lpstr>
      <vt:lpstr>Langchain Ecosystem</vt:lpstr>
      <vt:lpstr>It Provides:</vt:lpstr>
      <vt:lpstr>Core LangChain Components</vt:lpstr>
      <vt:lpstr>Model Agnostic</vt:lpstr>
      <vt:lpstr>PowerPoint Presentation</vt:lpstr>
      <vt:lpstr>Other things: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 Makinde</dc:creator>
  <cp:lastModifiedBy>Henry Makinde</cp:lastModifiedBy>
  <cp:revision>1</cp:revision>
  <dcterms:created xsi:type="dcterms:W3CDTF">2025-10-22T02:44:56Z</dcterms:created>
  <dcterms:modified xsi:type="dcterms:W3CDTF">2025-10-22T03:50:13Z</dcterms:modified>
</cp:coreProperties>
</file>