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banklocations.com/bank-rank/" TargetMode="External"/><Relationship Id="rId2" Type="http://schemas.openxmlformats.org/officeDocument/2006/relationships/hyperlink" Target="https://catalog.data.gov/dataset/consumer-complaint-database#topic=consumer_navig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9DB-0187-4747-8853-4A6AA2E8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11" y="-508589"/>
            <a:ext cx="9860375" cy="2294860"/>
          </a:xfrm>
        </p:spPr>
        <p:txBody>
          <a:bodyPr/>
          <a:lstStyle/>
          <a:p>
            <a:r>
              <a:rPr lang="en-US" sz="5400" dirty="0"/>
              <a:t>Predicting mortgage borrower complaint 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2043-8AC9-46E6-8C17-8C14C724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11" y="3756654"/>
            <a:ext cx="8825658" cy="861420"/>
          </a:xfrm>
        </p:spPr>
        <p:txBody>
          <a:bodyPr/>
          <a:lstStyle/>
          <a:p>
            <a:r>
              <a:rPr lang="en-US" dirty="0"/>
              <a:t>Author: Christopher Leisner</a:t>
            </a:r>
          </a:p>
          <a:p>
            <a:r>
              <a:rPr lang="en-US" dirty="0"/>
              <a:t>Date: August 2, 2017</a:t>
            </a:r>
          </a:p>
        </p:txBody>
      </p:sp>
    </p:spTree>
    <p:extLst>
      <p:ext uri="{BB962C8B-B14F-4D97-AF65-F5344CB8AC3E}">
        <p14:creationId xmlns:p14="http://schemas.microsoft.com/office/powerpoint/2010/main" val="266482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Restructured loans 90+ days past due has a high impact on predicted claim counts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109C26-A1BA-4C88-B95B-866F2193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452627"/>
            <a:ext cx="4346713" cy="5272706"/>
          </a:xfrm>
        </p:spPr>
      </p:pic>
    </p:spTree>
    <p:extLst>
      <p:ext uri="{BB962C8B-B14F-4D97-AF65-F5344CB8AC3E}">
        <p14:creationId xmlns:p14="http://schemas.microsoft.com/office/powerpoint/2010/main" val="267355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Percent of loans charged off has a low impact on predicted claim counts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9E683-4825-48B9-8243-5B8A54BB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452627"/>
            <a:ext cx="4320209" cy="5240556"/>
          </a:xfrm>
        </p:spPr>
      </p:pic>
    </p:spTree>
    <p:extLst>
      <p:ext uri="{BB962C8B-B14F-4D97-AF65-F5344CB8AC3E}">
        <p14:creationId xmlns:p14="http://schemas.microsoft.com/office/powerpoint/2010/main" val="75021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Nonaccrual restructured loan amount has a high impact on predicted claim counts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891A21-84E8-4AF2-A020-F0150A4D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557" y="1500853"/>
            <a:ext cx="4306956" cy="5224479"/>
          </a:xfrm>
        </p:spPr>
      </p:pic>
    </p:spTree>
    <p:extLst>
      <p:ext uri="{BB962C8B-B14F-4D97-AF65-F5344CB8AC3E}">
        <p14:creationId xmlns:p14="http://schemas.microsoft.com/office/powerpoint/2010/main" val="5224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22244" y="649357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Credit card loans have a low impact on predicted claim counts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E72C7-F9B9-4C8C-A42E-C03DD58E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017" y="1211497"/>
            <a:ext cx="4532244" cy="5497761"/>
          </a:xfrm>
        </p:spPr>
      </p:pic>
    </p:spTree>
    <p:extLst>
      <p:ext uri="{BB962C8B-B14F-4D97-AF65-F5344CB8AC3E}">
        <p14:creationId xmlns:p14="http://schemas.microsoft.com/office/powerpoint/2010/main" val="316171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149-4061-482A-AB3F-1965BC38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dirty="0"/>
              <a:t>Evaluation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7A2F-C521-4878-84E6-30809DA3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Call the predicted complaint counts from the model “scores”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 each bank receives a score for each quarter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want to see how well the scores correspond to propensity to receive mortgage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do this, we will partition the bank/quarter combinations into four groups, determined by the quartile of their scores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Then, we will add up the adjusted complaint counts within each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model is accurate, bank/quarters in the first group will receive the fewest complaints, while the bank/quarters in the fourth group will receive the most complaints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next slide is a bar chart of the complaint counts per group (which is called a </a:t>
            </a:r>
            <a:r>
              <a:rPr lang="en-US" i="1" dirty="0"/>
              <a:t>lift chart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79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DA7-E43F-4C59-8F0A-9D7B5D6D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5778C-51F6-4453-8CFF-934D7AD70473}"/>
              </a:ext>
            </a:extLst>
          </p:cNvPr>
          <p:cNvSpPr txBox="1"/>
          <p:nvPr/>
        </p:nvSpPr>
        <p:spPr>
          <a:xfrm>
            <a:off x="646110" y="1145362"/>
            <a:ext cx="88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the lift chart, the model is quite accurate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8EEE4D-326D-4396-82EB-62D7F3DE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487" y="1645625"/>
            <a:ext cx="5234609" cy="5026887"/>
          </a:xfrm>
        </p:spPr>
      </p:pic>
    </p:spTree>
    <p:extLst>
      <p:ext uri="{BB962C8B-B14F-4D97-AF65-F5344CB8AC3E}">
        <p14:creationId xmlns:p14="http://schemas.microsoft.com/office/powerpoint/2010/main" val="84965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7D8-4F1C-4DB5-A3EA-D4614E8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67F5-E43D-4160-8A60-B33169AA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15926"/>
            <a:ext cx="8946541" cy="56130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should only concern themselves with the high-impact predictors in the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with high complaint counts should modify their loan structuring algorithms to reduce amount past due 30-89 days, and test the effect upon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Banks with high complaint counts should experiment with restructuring more severely delinquent loans in ways that are agreeable to borrowers, and test the effect of this upon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Repeat this study with a larger number of banks, because the data set in this study was rather small due to difficulties in obtaining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Repeat this study for other bank products, such as credit cards, car loans, etc.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Drill down into the customer comments in the complaints data to obtain specific reasons for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Attempt a similar study using complaint data from social media, such as Yelp</a:t>
            </a:r>
          </a:p>
        </p:txBody>
      </p:sp>
    </p:spTree>
    <p:extLst>
      <p:ext uri="{BB962C8B-B14F-4D97-AF65-F5344CB8AC3E}">
        <p14:creationId xmlns:p14="http://schemas.microsoft.com/office/powerpoint/2010/main" val="137706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99B90-FDF3-4978-8991-C22255DD5F8F}"/>
              </a:ext>
            </a:extLst>
          </p:cNvPr>
          <p:cNvSpPr txBox="1"/>
          <p:nvPr/>
        </p:nvSpPr>
        <p:spPr>
          <a:xfrm>
            <a:off x="1987418" y="2746666"/>
            <a:ext cx="858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87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7A71-E710-4969-91D8-10B8D7E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778-6326-47F1-9F9C-530C0D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2112"/>
            <a:ext cx="8946541" cy="54438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Due to the power of social media, consumer complaints about a business potentially have a greater negative impact on the business than ever before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Therefore, it is imperative for businesses to take all reasonable steps to reduce customer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can use business-related data to predict counts of complaints that the business will receive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will then introduce some factors that drive counts of complaints by bank mortgage borrowers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These factors and the rules for predicting complaint counts from the factors comprise a </a:t>
            </a:r>
            <a:r>
              <a:rPr lang="en-US" sz="2800" i="1" dirty="0"/>
              <a:t>predictive model</a:t>
            </a:r>
            <a:r>
              <a:rPr lang="en-US" sz="2800" dirty="0"/>
              <a:t>, or just </a:t>
            </a:r>
            <a:r>
              <a:rPr lang="en-US" sz="2800" i="1" dirty="0"/>
              <a:t>model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5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CC9D-A41A-44FA-8605-E431890A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33552"/>
          </a:xfrm>
        </p:spPr>
        <p:txBody>
          <a:bodyPr/>
          <a:lstStyle/>
          <a:p>
            <a:r>
              <a:rPr lang="en-US" dirty="0"/>
              <a:t>Outline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B70D-9225-4785-94FB-633E689A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824"/>
            <a:ext cx="8946541" cy="4738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Introduction of data sources for complaint study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Description of modeling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Definition of variables used to predict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Discussion of how predictor variables affect complaint counts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Recommendations for action and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8028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3828-39C7-41D8-BEE9-E7574AC6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784B-7012-412D-AED7-D6134898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4642"/>
            <a:ext cx="8946541" cy="4993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data for this study is in two parts: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hlinkClick r:id="rId2"/>
              </a:rPr>
              <a:t>Bank complaint data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hlinkClick r:id="rId3"/>
              </a:rPr>
              <a:t>Bank rankings by financial data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complaint data contains fields such as Complaint ID, Complaint Date, Bank Name, and Product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bank ranking data contains field such as equity capital, amounts past due, nonaccrual loan amounts, etc. </a:t>
            </a:r>
          </a:p>
        </p:txBody>
      </p:sp>
    </p:spTree>
    <p:extLst>
      <p:ext uri="{BB962C8B-B14F-4D97-AF65-F5344CB8AC3E}">
        <p14:creationId xmlns:p14="http://schemas.microsoft.com/office/powerpoint/2010/main" val="16360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5BB-8171-4ACD-83E2-6DAFFD3E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82597"/>
            <a:ext cx="9404723" cy="1035840"/>
          </a:xfrm>
        </p:spPr>
        <p:txBody>
          <a:bodyPr/>
          <a:lstStyle/>
          <a:p>
            <a:r>
              <a:rPr lang="en-US" dirty="0"/>
              <a:t>Description of modeling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B3C2-8661-4BFF-8D16-066586DF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9582"/>
            <a:ext cx="8946541" cy="50788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modeling data consists of quarterly complaint counts for 75 banks over a period of 5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Complaint counts are adjusted for the size of the bank as measured by the bank’s equity capital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This adjustment is to “level the playing field” for the banks: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It is unfair to compare raw complaint counts for a large bank to the raw complaint counts for a small bank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This is because the large bank will receive more complaints simply because it does more business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1CE8-EEA5-4258-9CC6-F8791DC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modeling data,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D9CE-9978-42A4-A144-2AA77F91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For the same reason, we have adjusted many other quantities in our data by equity capital, including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Amounts past due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Amounts of restructured loans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Amounts of credit card loans</a:t>
            </a:r>
          </a:p>
        </p:txBody>
      </p:sp>
    </p:spTree>
    <p:extLst>
      <p:ext uri="{BB962C8B-B14F-4D97-AF65-F5344CB8AC3E}">
        <p14:creationId xmlns:p14="http://schemas.microsoft.com/office/powerpoint/2010/main" val="21713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59C-1E4B-471E-B80C-AE10E234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20726"/>
          </a:xfrm>
        </p:spPr>
        <p:txBody>
          <a:bodyPr/>
          <a:lstStyle/>
          <a:p>
            <a:r>
              <a:rPr lang="en-US" dirty="0"/>
              <a:t>Description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74C-F192-4519-8900-F85D7894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65544"/>
            <a:ext cx="8946541" cy="548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Our final model uses the following variables to predict quarterly complaint counts: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amount past due 30 – 89 days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restructured loan amounts 90+ days past due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percentage of loans charged 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nonaccrual restructured loans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Quarterly credit card loans</a:t>
            </a:r>
          </a:p>
        </p:txBody>
      </p:sp>
    </p:spTree>
    <p:extLst>
      <p:ext uri="{BB962C8B-B14F-4D97-AF65-F5344CB8AC3E}">
        <p14:creationId xmlns:p14="http://schemas.microsoft.com/office/powerpoint/2010/main" val="344818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59C-1E4B-471E-B80C-AE10E234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20726"/>
          </a:xfrm>
        </p:spPr>
        <p:txBody>
          <a:bodyPr/>
          <a:lstStyle/>
          <a:p>
            <a:r>
              <a:rPr lang="en-US" dirty="0"/>
              <a:t>Description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74C-F192-4519-8900-F85D7894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65544"/>
            <a:ext cx="8946541" cy="5482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We next illustrate how the predictor variables impact predicted complaint 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Each of the following graphs shows the impact of one predictor variable upon an initial complaint count of 100.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 the graphs, the value of the predictor appears on the horizontal axis, while the value of the predicted complaint count appears on the vertical axis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In each graph, we allow the one predictor to vary from its 1</a:t>
            </a:r>
            <a:r>
              <a:rPr lang="en-US" sz="2600" baseline="30000" dirty="0"/>
              <a:t>st</a:t>
            </a:r>
            <a:r>
              <a:rPr lang="en-US" sz="2600" dirty="0"/>
              <a:t> to 4</a:t>
            </a:r>
            <a:r>
              <a:rPr lang="en-US" sz="2600" baseline="30000" dirty="0"/>
              <a:t>th</a:t>
            </a:r>
            <a:r>
              <a:rPr lang="en-US" sz="2600" dirty="0"/>
              <a:t> quartile, while other predictors are held fixed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345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5CD6-7ACE-4006-87AA-1B605B8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861391"/>
          </a:xfrm>
        </p:spPr>
        <p:txBody>
          <a:bodyPr/>
          <a:lstStyle/>
          <a:p>
            <a:r>
              <a:rPr lang="en-US" dirty="0"/>
              <a:t>Description of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18C8-CBBD-4C0C-ADB7-42993C234FC7}"/>
              </a:ext>
            </a:extLst>
          </p:cNvPr>
          <p:cNvSpPr txBox="1"/>
          <p:nvPr/>
        </p:nvSpPr>
        <p:spPr>
          <a:xfrm>
            <a:off x="795130" y="636104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Amount past due 30 – 89 days has a high impact on predicted claim counts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C4EC1-D2BD-4DBB-9249-2733E5190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18" y="1478758"/>
            <a:ext cx="4346916" cy="5272952"/>
          </a:xfrm>
        </p:spPr>
      </p:pic>
    </p:spTree>
    <p:extLst>
      <p:ext uri="{BB962C8B-B14F-4D97-AF65-F5344CB8AC3E}">
        <p14:creationId xmlns:p14="http://schemas.microsoft.com/office/powerpoint/2010/main" val="290410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836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Predicting mortgage borrower complaint counts</vt:lpstr>
      <vt:lpstr>Introduction</vt:lpstr>
      <vt:lpstr>Outline of study</vt:lpstr>
      <vt:lpstr>Data sources</vt:lpstr>
      <vt:lpstr>Description of modeling data</vt:lpstr>
      <vt:lpstr>Description of modeling data, cont’d</vt:lpstr>
      <vt:lpstr>Description of model </vt:lpstr>
      <vt:lpstr>Description of model </vt:lpstr>
      <vt:lpstr>Description of model</vt:lpstr>
      <vt:lpstr>Description of model</vt:lpstr>
      <vt:lpstr>Description of model</vt:lpstr>
      <vt:lpstr>Description of model</vt:lpstr>
      <vt:lpstr>Description of model</vt:lpstr>
      <vt:lpstr>Evaluation of the model</vt:lpstr>
      <vt:lpstr>Evaluation of the model</vt:lpstr>
      <vt:lpstr>Conclusions/recommendations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mortgage borrower complaint counts</dc:title>
  <dc:creator>Christopher Leisner</dc:creator>
  <cp:lastModifiedBy>Christopher Leisner</cp:lastModifiedBy>
  <cp:revision>17</cp:revision>
  <dcterms:created xsi:type="dcterms:W3CDTF">2017-08-02T17:18:33Z</dcterms:created>
  <dcterms:modified xsi:type="dcterms:W3CDTF">2017-08-03T22:28:53Z</dcterms:modified>
</cp:coreProperties>
</file>