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banklocations.com/bank-rank/" TargetMode="External"/><Relationship Id="rId2" Type="http://schemas.openxmlformats.org/officeDocument/2006/relationships/hyperlink" Target="https://catalog.data.gov/dataset/consumer-complaint-database#topic=consumer_navig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99DB-0187-4747-8853-4A6AA2E8E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811" y="-508589"/>
            <a:ext cx="9860375" cy="2294860"/>
          </a:xfrm>
        </p:spPr>
        <p:txBody>
          <a:bodyPr/>
          <a:lstStyle/>
          <a:p>
            <a:r>
              <a:rPr lang="en-US" sz="5400" dirty="0"/>
              <a:t>Predicting mortgage borrower complaint counts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B2043-8AC9-46E6-8C17-8C14C724C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3811" y="3756654"/>
            <a:ext cx="8825658" cy="861420"/>
          </a:xfrm>
        </p:spPr>
        <p:txBody>
          <a:bodyPr/>
          <a:lstStyle/>
          <a:p>
            <a:r>
              <a:rPr lang="en-US" dirty="0"/>
              <a:t>Author: Christopher Leisner</a:t>
            </a:r>
          </a:p>
          <a:p>
            <a:r>
              <a:rPr lang="en-US" dirty="0"/>
              <a:t>Date: August 2, 2017</a:t>
            </a:r>
          </a:p>
        </p:txBody>
      </p:sp>
    </p:spTree>
    <p:extLst>
      <p:ext uri="{BB962C8B-B14F-4D97-AF65-F5344CB8AC3E}">
        <p14:creationId xmlns:p14="http://schemas.microsoft.com/office/powerpoint/2010/main" val="266482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5CD6-7ACE-4006-87AA-1B605B83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0"/>
            <a:ext cx="9404723" cy="861391"/>
          </a:xfrm>
        </p:spPr>
        <p:txBody>
          <a:bodyPr/>
          <a:lstStyle/>
          <a:p>
            <a:r>
              <a:rPr lang="en-US" dirty="0"/>
              <a:t>Description of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4F18C8-CBBD-4C0C-ADB7-42993C234FC7}"/>
              </a:ext>
            </a:extLst>
          </p:cNvPr>
          <p:cNvSpPr txBox="1"/>
          <p:nvPr/>
        </p:nvSpPr>
        <p:spPr>
          <a:xfrm>
            <a:off x="722244" y="649357"/>
            <a:ext cx="944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Restructured loans 90+ days past due has a high impact on predicted claim counts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68E3E56-D461-400F-BAFD-3A6B867EE06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628889"/>
              </p:ext>
            </p:extLst>
          </p:nvPr>
        </p:nvGraphicFramePr>
        <p:xfrm>
          <a:off x="1775792" y="1541910"/>
          <a:ext cx="7341704" cy="531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Acrobat Document" r:id="rId3" imgW="5829298" imgH="7543753" progId="AcroExch.Document.DC">
                  <p:embed/>
                </p:oleObj>
              </mc:Choice>
              <mc:Fallback>
                <p:oleObj name="Acrobat Document" r:id="rId3" imgW="5829298" imgH="7543753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5792" y="1541910"/>
                        <a:ext cx="7341704" cy="5316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3556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5CD6-7ACE-4006-87AA-1B605B83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0"/>
            <a:ext cx="9404723" cy="861391"/>
          </a:xfrm>
        </p:spPr>
        <p:txBody>
          <a:bodyPr/>
          <a:lstStyle/>
          <a:p>
            <a:r>
              <a:rPr lang="en-US" dirty="0"/>
              <a:t>Description of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4F18C8-CBBD-4C0C-ADB7-42993C234FC7}"/>
              </a:ext>
            </a:extLst>
          </p:cNvPr>
          <p:cNvSpPr txBox="1"/>
          <p:nvPr/>
        </p:nvSpPr>
        <p:spPr>
          <a:xfrm>
            <a:off x="722244" y="649357"/>
            <a:ext cx="944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Percent of loans charged off has a low impact on predicted claim counts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DE39F1-934D-4181-B293-FD2FB08B54E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884235"/>
              </p:ext>
            </p:extLst>
          </p:nvPr>
        </p:nvGraphicFramePr>
        <p:xfrm>
          <a:off x="1802296" y="1510748"/>
          <a:ext cx="7752522" cy="5347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Acrobat Document" r:id="rId3" imgW="5829298" imgH="7543753" progId="AcroExch.Document.DC">
                  <p:embed/>
                </p:oleObj>
              </mc:Choice>
              <mc:Fallback>
                <p:oleObj name="Acrobat Document" r:id="rId3" imgW="5829298" imgH="7543753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2296" y="1510748"/>
                        <a:ext cx="7752522" cy="5347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0213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5CD6-7ACE-4006-87AA-1B605B83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0"/>
            <a:ext cx="9404723" cy="861391"/>
          </a:xfrm>
        </p:spPr>
        <p:txBody>
          <a:bodyPr/>
          <a:lstStyle/>
          <a:p>
            <a:r>
              <a:rPr lang="en-US" dirty="0"/>
              <a:t>Description of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4F18C8-CBBD-4C0C-ADB7-42993C234FC7}"/>
              </a:ext>
            </a:extLst>
          </p:cNvPr>
          <p:cNvSpPr txBox="1"/>
          <p:nvPr/>
        </p:nvSpPr>
        <p:spPr>
          <a:xfrm>
            <a:off x="722244" y="649357"/>
            <a:ext cx="944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Nonaccrual restructured loan amount has a high impact on predicted claim counts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C902EC1-2F8D-41F3-A9AB-85771C153852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778599"/>
              </p:ext>
            </p:extLst>
          </p:nvPr>
        </p:nvGraphicFramePr>
        <p:xfrm>
          <a:off x="1736036" y="1541909"/>
          <a:ext cx="6917634" cy="5057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Acrobat Document" r:id="rId3" imgW="5829298" imgH="7543753" progId="AcroExch.Document.DC">
                  <p:embed/>
                </p:oleObj>
              </mc:Choice>
              <mc:Fallback>
                <p:oleObj name="Acrobat Document" r:id="rId3" imgW="5829298" imgH="7543753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6036" y="1541909"/>
                        <a:ext cx="6917634" cy="5057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241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5CD6-7ACE-4006-87AA-1B605B83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0"/>
            <a:ext cx="9404723" cy="861391"/>
          </a:xfrm>
        </p:spPr>
        <p:txBody>
          <a:bodyPr/>
          <a:lstStyle/>
          <a:p>
            <a:r>
              <a:rPr lang="en-US" dirty="0"/>
              <a:t>Description of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4F18C8-CBBD-4C0C-ADB7-42993C234FC7}"/>
              </a:ext>
            </a:extLst>
          </p:cNvPr>
          <p:cNvSpPr txBox="1"/>
          <p:nvPr/>
        </p:nvSpPr>
        <p:spPr>
          <a:xfrm>
            <a:off x="722244" y="649357"/>
            <a:ext cx="944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Credit card loans have a low impact on predicted claim counts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DEDCEC5-D2BC-49D1-BFE5-618FB2063DF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587900"/>
              </p:ext>
            </p:extLst>
          </p:nvPr>
        </p:nvGraphicFramePr>
        <p:xfrm>
          <a:off x="1974575" y="1298712"/>
          <a:ext cx="7222434" cy="555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Acrobat Document" r:id="rId3" imgW="5829298" imgH="7543753" progId="AcroExch.Document.DC">
                  <p:embed/>
                </p:oleObj>
              </mc:Choice>
              <mc:Fallback>
                <p:oleObj name="Acrobat Document" r:id="rId3" imgW="5829298" imgH="7543753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4575" y="1298712"/>
                        <a:ext cx="7222434" cy="5559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1712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B149-4061-482A-AB3F-1965BC38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004"/>
          </a:xfrm>
        </p:spPr>
        <p:txBody>
          <a:bodyPr/>
          <a:lstStyle/>
          <a:p>
            <a:r>
              <a:rPr lang="en-US" dirty="0"/>
              <a:t>Evaluation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F7A2F-C521-4878-84E6-30809DA3B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5948"/>
            <a:ext cx="8946541" cy="50424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Call the predicted complaint counts from the model “scores”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Then each bank receives a score for each quarter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want to see how well the scores correspond to propensity to receive mortgage complaints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do this, we will partition the bank/quarter combinations into four groups, determined by the quartile of their scores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Then, we will add up the adjusted complaint counts within each group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If the model is accurate, bank/quarters in the first group will receive the fewest complaints, while the bank/quarters in the fourth group will receive the most complaints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On the next slide is a bar chart of the complaint counts per group (which is called a </a:t>
            </a:r>
            <a:r>
              <a:rPr lang="en-US" i="1" dirty="0"/>
              <a:t>lift chart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8791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4DA7-E43F-4C59-8F0A-9D7B5D6D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the model</a:t>
            </a:r>
          </a:p>
        </p:txBody>
      </p:sp>
      <p:pic>
        <p:nvPicPr>
          <p:cNvPr id="4" name="Content Placeholder 3" descr="C:\Users\Owner\AppData\Local\Microsoft\Windows\INetCache\Content.Word\Lift chart for bank model.png">
            <a:extLst>
              <a:ext uri="{FF2B5EF4-FFF2-40B4-BE49-F238E27FC236}">
                <a16:creationId xmlns:a16="http://schemas.microsoft.com/office/drawing/2014/main" id="{8DC91676-794A-45B7-94C4-9E58CE65550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932" y="1322363"/>
            <a:ext cx="6284545" cy="53597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45778C-51F6-4453-8CFF-934D7AD70473}"/>
              </a:ext>
            </a:extLst>
          </p:cNvPr>
          <p:cNvSpPr txBox="1"/>
          <p:nvPr/>
        </p:nvSpPr>
        <p:spPr>
          <a:xfrm>
            <a:off x="506437" y="1463040"/>
            <a:ext cx="4023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According to the lift chart, the model is quite accurate</a:t>
            </a:r>
          </a:p>
        </p:txBody>
      </p:sp>
    </p:spTree>
    <p:extLst>
      <p:ext uri="{BB962C8B-B14F-4D97-AF65-F5344CB8AC3E}">
        <p14:creationId xmlns:p14="http://schemas.microsoft.com/office/powerpoint/2010/main" val="849651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07D8-4F1C-4DB5-A3EA-D4614E8E6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1400530"/>
          </a:xfrm>
        </p:spPr>
        <p:txBody>
          <a:bodyPr/>
          <a:lstStyle/>
          <a:p>
            <a:r>
              <a:rPr lang="en-US" dirty="0"/>
              <a:t>Conclusions/recommendations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867F5-E43D-4160-8A60-B33169AAB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15926"/>
            <a:ext cx="8946541" cy="561300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Banks should only concern themselves with the high-impact predictors in the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Banks with high complaint counts should modify their loan structuring algorithms to reduce amount past due 30-89 days, and test the effect upon complaint counts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Banks with high complaint counts should experiment with restructuring more severely delinquent loans in ways that are agreeable to borrowers, and test the effect of this upon complaint counts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Repeat this study with a larger number of banks, since the data set in this study was rather small due to difficulties in obtaining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Repeat this study for other bank products, such as credit cards, car loans, etc.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Drill down into the customer comments in the complaints data to obtain specific reasons for complaints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Attempt a similar study using complaint data from social media, such as Yelp</a:t>
            </a:r>
          </a:p>
        </p:txBody>
      </p:sp>
    </p:spTree>
    <p:extLst>
      <p:ext uri="{BB962C8B-B14F-4D97-AF65-F5344CB8AC3E}">
        <p14:creationId xmlns:p14="http://schemas.microsoft.com/office/powerpoint/2010/main" val="1377067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B99B90-FDF3-4978-8991-C22255DD5F8F}"/>
              </a:ext>
            </a:extLst>
          </p:cNvPr>
          <p:cNvSpPr txBox="1"/>
          <p:nvPr/>
        </p:nvSpPr>
        <p:spPr>
          <a:xfrm>
            <a:off x="1987418" y="2746666"/>
            <a:ext cx="85812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8872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7A71-E710-4969-91D8-10B8D7EB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D0778-6326-47F1-9F9C-530C0D50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12112"/>
            <a:ext cx="8946541" cy="544386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Due to the power of social media, consumer complaints about a business potentially have a greater negative impact on the business than ever before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Therefore, it is imperative for businesses to take all reasonable steps to reduce customer complaints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We can use business-related data to predict counts of complaints that the business will receive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We will then introduce some factors that drive counts of complaints by bank mortgage borrowers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These factors and the rules for predicting complaint counts from the factors comprise a </a:t>
            </a:r>
            <a:r>
              <a:rPr lang="en-US" sz="2800" i="1" dirty="0"/>
              <a:t>predictive model</a:t>
            </a:r>
            <a:r>
              <a:rPr lang="en-US" sz="2800" dirty="0"/>
              <a:t>, or just </a:t>
            </a:r>
            <a:r>
              <a:rPr lang="en-US" sz="2800" i="1" dirty="0"/>
              <a:t>model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150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CC9D-A41A-44FA-8605-E431890A4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333552"/>
          </a:xfrm>
        </p:spPr>
        <p:txBody>
          <a:bodyPr/>
          <a:lstStyle/>
          <a:p>
            <a:r>
              <a:rPr lang="en-US" dirty="0"/>
              <a:t>Outline of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1B70D-9225-4785-94FB-633E689A5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09824"/>
            <a:ext cx="8946541" cy="47385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Introduction of data sources for complaint study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Description of modeling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Definition of variables used to predict complaint counts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Discussion of how predictor variables affect complaint counts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Recommendations for action and further study</a:t>
            </a:r>
          </a:p>
        </p:txBody>
      </p:sp>
    </p:spTree>
    <p:extLst>
      <p:ext uri="{BB962C8B-B14F-4D97-AF65-F5344CB8AC3E}">
        <p14:creationId xmlns:p14="http://schemas.microsoft.com/office/powerpoint/2010/main" val="380288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3828-39C7-41D8-BEE9-E7574AC6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D784B-7012-412D-AED7-D6134898D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54642"/>
            <a:ext cx="8946541" cy="49937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The data for this study is in two parts: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dirty="0">
                <a:hlinkClick r:id="rId2"/>
              </a:rPr>
              <a:t>Bank complaint data</a:t>
            </a:r>
            <a:endParaRPr lang="en-US" sz="2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dirty="0">
                <a:hlinkClick r:id="rId3"/>
              </a:rPr>
              <a:t>Bank rankings by financial data</a:t>
            </a:r>
            <a:endParaRPr lang="en-US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The complaint data contains fields such as Complaint ID, Complaint Date, Bank Name, and Product Name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The bank ranking data contains field such as equity capital, amounts past due, nonaccrual loan amounts, etc. </a:t>
            </a:r>
          </a:p>
        </p:txBody>
      </p:sp>
    </p:spTree>
    <p:extLst>
      <p:ext uri="{BB962C8B-B14F-4D97-AF65-F5344CB8AC3E}">
        <p14:creationId xmlns:p14="http://schemas.microsoft.com/office/powerpoint/2010/main" val="163604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45BB-8171-4ACD-83E2-6DAFFD3E3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82597"/>
            <a:ext cx="9404723" cy="1035840"/>
          </a:xfrm>
        </p:spPr>
        <p:txBody>
          <a:bodyPr/>
          <a:lstStyle/>
          <a:p>
            <a:r>
              <a:rPr lang="en-US" dirty="0"/>
              <a:t>Description of modeling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1B3C2-8661-4BFF-8D16-066586DF4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69582"/>
            <a:ext cx="8946541" cy="50788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The modeling data consists of quarterly complaint counts for 75 banks over a period of 5 years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Complaint counts are adjusted for the size of the bank as measured by the bank’s equity capital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This adjustment is to “level the playing field” for the banks: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dirty="0"/>
              <a:t>It is unfair to compare raw complaint counts for a large bank to the raw complaint counts for a small bank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dirty="0"/>
              <a:t>This is because the large bank will receive more complaints simply because it does more business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1CE8-EEA5-4258-9CC6-F8791DC5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modeling data,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CD9CE-9978-42A4-A144-2AA77F912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For the same reason, we have adjusted many other quantities in our data by equity capital, including amounts past due, amounts of restructured loans, and amounts of credit card loans</a:t>
            </a:r>
          </a:p>
        </p:txBody>
      </p:sp>
    </p:spTree>
    <p:extLst>
      <p:ext uri="{BB962C8B-B14F-4D97-AF65-F5344CB8AC3E}">
        <p14:creationId xmlns:p14="http://schemas.microsoft.com/office/powerpoint/2010/main" val="217130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059C-1E4B-471E-B80C-AE10E234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1020726"/>
          </a:xfrm>
        </p:spPr>
        <p:txBody>
          <a:bodyPr/>
          <a:lstStyle/>
          <a:p>
            <a:r>
              <a:rPr lang="en-US" dirty="0"/>
              <a:t>Description of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974C-F192-4519-8900-F85D7894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65544"/>
            <a:ext cx="8946541" cy="548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Our final model uses the following variables to predict quarterly complaint counts: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Quarterly amount past due 30 – 89 days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Quarterly restructured loan amounts 90+ days past due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Quarterly percentage of loans charged off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Quarterly nonaccrual restructured loans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Quarterly credit card loans</a:t>
            </a:r>
          </a:p>
        </p:txBody>
      </p:sp>
    </p:spTree>
    <p:extLst>
      <p:ext uri="{BB962C8B-B14F-4D97-AF65-F5344CB8AC3E}">
        <p14:creationId xmlns:p14="http://schemas.microsoft.com/office/powerpoint/2010/main" val="344818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059C-1E4B-471E-B80C-AE10E234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1020726"/>
          </a:xfrm>
        </p:spPr>
        <p:txBody>
          <a:bodyPr/>
          <a:lstStyle/>
          <a:p>
            <a:r>
              <a:rPr lang="en-US" dirty="0"/>
              <a:t>Description of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974C-F192-4519-8900-F85D7894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65544"/>
            <a:ext cx="8946541" cy="54828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We next illustrate how the predictor variables impact predicted complaint count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Each of the following graphs shows the impact of one predictor variable upon an initial complaint count of 100.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In the graphs, the value of the predictor appears on the horizontal axis, while the value of the predicted complaint count appears on the vertical axis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In each graph, we allow the one predictor to vary from its 1</a:t>
            </a:r>
            <a:r>
              <a:rPr lang="en-US" sz="2600" baseline="30000" dirty="0"/>
              <a:t>st</a:t>
            </a:r>
            <a:r>
              <a:rPr lang="en-US" sz="2600" dirty="0"/>
              <a:t> to 4</a:t>
            </a:r>
            <a:r>
              <a:rPr lang="en-US" sz="2600" baseline="30000" dirty="0"/>
              <a:t>th</a:t>
            </a:r>
            <a:r>
              <a:rPr lang="en-US" sz="2600" dirty="0"/>
              <a:t> quartile, while other predictors are held fixed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4345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5CD6-7ACE-4006-87AA-1B605B83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0"/>
            <a:ext cx="9404723" cy="861391"/>
          </a:xfrm>
        </p:spPr>
        <p:txBody>
          <a:bodyPr/>
          <a:lstStyle/>
          <a:p>
            <a:r>
              <a:rPr lang="en-US" dirty="0"/>
              <a:t>Description of model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836E47BF-BFAC-4C79-BEC3-3A3983EF6389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109708"/>
              </p:ext>
            </p:extLst>
          </p:nvPr>
        </p:nvGraphicFramePr>
        <p:xfrm>
          <a:off x="2201081" y="1528656"/>
          <a:ext cx="6294782" cy="521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Acrobat Document" r:id="rId3" imgW="5829298" imgH="7543753" progId="AcroExch.Document.DC">
                  <p:embed/>
                </p:oleObj>
              </mc:Choice>
              <mc:Fallback>
                <p:oleObj name="Acrobat Document" r:id="rId3" imgW="5829298" imgH="7543753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1081" y="1528656"/>
                        <a:ext cx="6294782" cy="521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C4F18C8-CBBD-4C0C-ADB7-42993C234FC7}"/>
              </a:ext>
            </a:extLst>
          </p:cNvPr>
          <p:cNvSpPr txBox="1"/>
          <p:nvPr/>
        </p:nvSpPr>
        <p:spPr>
          <a:xfrm>
            <a:off x="795130" y="636104"/>
            <a:ext cx="944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Amount past due 30 – 89 days has a high impact on predicted claim counts</a:t>
            </a:r>
          </a:p>
        </p:txBody>
      </p:sp>
    </p:spTree>
    <p:extLst>
      <p:ext uri="{BB962C8B-B14F-4D97-AF65-F5344CB8AC3E}">
        <p14:creationId xmlns:p14="http://schemas.microsoft.com/office/powerpoint/2010/main" val="2904102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</TotalTime>
  <Words>839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Ion</vt:lpstr>
      <vt:lpstr>Adobe Acrobat Document</vt:lpstr>
      <vt:lpstr>Predicting mortgage borrower complaint counts</vt:lpstr>
      <vt:lpstr>Introduction</vt:lpstr>
      <vt:lpstr>Outline of study</vt:lpstr>
      <vt:lpstr>Data sources</vt:lpstr>
      <vt:lpstr>Description of modeling data</vt:lpstr>
      <vt:lpstr>Description of modeling data, cont’d</vt:lpstr>
      <vt:lpstr>Description of model </vt:lpstr>
      <vt:lpstr>Description of model </vt:lpstr>
      <vt:lpstr>Description of model</vt:lpstr>
      <vt:lpstr>Description of model</vt:lpstr>
      <vt:lpstr>Description of model</vt:lpstr>
      <vt:lpstr>Description of model</vt:lpstr>
      <vt:lpstr>Description of model</vt:lpstr>
      <vt:lpstr>Evaluation of the model</vt:lpstr>
      <vt:lpstr>Evaluation of the model</vt:lpstr>
      <vt:lpstr>Conclusions/recommendations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mortgage borrower complaint counts</dc:title>
  <dc:creator>Christopher Leisner</dc:creator>
  <cp:lastModifiedBy>Christopher Leisner</cp:lastModifiedBy>
  <cp:revision>14</cp:revision>
  <dcterms:created xsi:type="dcterms:W3CDTF">2017-08-02T17:18:33Z</dcterms:created>
  <dcterms:modified xsi:type="dcterms:W3CDTF">2017-08-02T20:09:02Z</dcterms:modified>
</cp:coreProperties>
</file>