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1"/>
  </p:notesMasterIdLst>
  <p:handoutMasterIdLst>
    <p:handoutMasterId r:id="rId22"/>
  </p:handoutMasterIdLst>
  <p:sldIdLst>
    <p:sldId id="271" r:id="rId5"/>
    <p:sldId id="274" r:id="rId6"/>
    <p:sldId id="276" r:id="rId7"/>
    <p:sldId id="277" r:id="rId8"/>
    <p:sldId id="278" r:id="rId9"/>
    <p:sldId id="265" r:id="rId10"/>
    <p:sldId id="280" r:id="rId11"/>
    <p:sldId id="279" r:id="rId12"/>
    <p:sldId id="281" r:id="rId13"/>
    <p:sldId id="282" r:id="rId14"/>
    <p:sldId id="283" r:id="rId15"/>
    <p:sldId id="287" r:id="rId16"/>
    <p:sldId id="286" r:id="rId17"/>
    <p:sldId id="285" r:id="rId18"/>
    <p:sldId id="259" r:id="rId19"/>
    <p:sldId id="28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B5A9919-ACA6-4996-A4EE-1DE53BDA85A1}">
          <p14:sldIdLst>
            <p14:sldId id="271"/>
            <p14:sldId id="274"/>
            <p14:sldId id="276"/>
            <p14:sldId id="277"/>
            <p14:sldId id="278"/>
            <p14:sldId id="265"/>
            <p14:sldId id="280"/>
            <p14:sldId id="279"/>
            <p14:sldId id="281"/>
            <p14:sldId id="282"/>
            <p14:sldId id="283"/>
            <p14:sldId id="287"/>
            <p14:sldId id="286"/>
            <p14:sldId id="285"/>
            <p14:sldId id="259"/>
            <p14:sldId id="288"/>
          </p14:sldIdLst>
        </p14:section>
      </p14:sectionLst>
    </p:ex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B200"/>
    <a:srgbClr val="3F3F3F"/>
    <a:srgbClr val="014067"/>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57641" autoAdjust="0"/>
  </p:normalViewPr>
  <p:slideViewPr>
    <p:cSldViewPr snapToGrid="0" showGuides="1">
      <p:cViewPr varScale="1">
        <p:scale>
          <a:sx n="40" d="100"/>
          <a:sy n="40" d="100"/>
        </p:scale>
        <p:origin x="44" y="560"/>
      </p:cViewPr>
      <p:guideLst>
        <p:guide pos="3840"/>
        <p:guide pos="597"/>
        <p:guide orient="horz" pos="2160"/>
      </p:guideLst>
    </p:cSldViewPr>
  </p:slideViewPr>
  <p:outlineViewPr>
    <p:cViewPr>
      <p:scale>
        <a:sx n="33" d="100"/>
        <a:sy n="33" d="100"/>
      </p:scale>
      <p:origin x="0" y="-412"/>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9.972906311061662E-2"/>
          <c:y val="2.660061419970472E-2"/>
          <c:w val="0.89512143300556268"/>
          <c:h val="0.88847568580869141"/>
        </c:manualLayout>
      </c:layout>
      <c:bar3DChart>
        <c:barDir val="col"/>
        <c:grouping val="stacked"/>
        <c:varyColors val="0"/>
        <c:ser>
          <c:idx val="0"/>
          <c:order val="0"/>
          <c:tx>
            <c:strRef>
              <c:f>Sheet1!$B$1</c:f>
              <c:strCache>
                <c:ptCount val="1"/>
                <c:pt idx="0">
                  <c:v>Sales</c:v>
                </c:pt>
              </c:strCache>
            </c:strRef>
          </c:tx>
          <c:spPr>
            <a:solidFill>
              <a:schemeClr val="accent1"/>
            </a:solidFill>
            <a:ln w="25400">
              <a:solidFill>
                <a:schemeClr val="lt1"/>
              </a:solidFill>
            </a:ln>
            <a:effectLst/>
            <a:sp3d contourW="25400">
              <a:contourClr>
                <a:schemeClr val="lt1"/>
              </a:contourClr>
            </a:sp3d>
          </c:spPr>
          <c:invertIfNegative val="0"/>
          <c:dPt>
            <c:idx val="0"/>
            <c:invertIfNegative val="0"/>
            <c:bubble3D val="0"/>
            <c:spPr>
              <a:solidFill>
                <a:schemeClr val="tx2">
                  <a:lumMod val="9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1-B3DF-40AC-8561-9B9E70712C94}"/>
              </c:ext>
            </c:extLst>
          </c:dPt>
          <c:dPt>
            <c:idx val="1"/>
            <c:invertIfNegative val="0"/>
            <c:bubble3D val="0"/>
            <c:spPr>
              <a:solidFill>
                <a:schemeClr val="accent2">
                  <a:lumMod val="75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3-B3DF-40AC-8561-9B9E70712C94}"/>
              </c:ext>
            </c:extLst>
          </c:dPt>
          <c:dPt>
            <c:idx val="2"/>
            <c:invertIfNegative val="0"/>
            <c:bubble3D val="0"/>
            <c:spPr>
              <a:solidFill>
                <a:schemeClr val="tx1">
                  <a:lumMod val="75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5-B3DF-40AC-8561-9B9E70712C94}"/>
              </c:ext>
            </c:extLst>
          </c:dPt>
          <c:cat>
            <c:strRef>
              <c:f>Sheet1!$A$2:$A$5</c:f>
              <c:strCache>
                <c:ptCount val="3"/>
                <c:pt idx="0">
                  <c:v>1st Qtr</c:v>
                </c:pt>
                <c:pt idx="1">
                  <c:v>2nd Qtr</c:v>
                </c:pt>
                <c:pt idx="2">
                  <c:v>3rd Qtr</c:v>
                </c:pt>
              </c:strCache>
            </c:strRef>
          </c:cat>
          <c:val>
            <c:numRef>
              <c:f>Sheet1!$B$2:$B$5</c:f>
              <c:numCache>
                <c:formatCode>General</c:formatCode>
                <c:ptCount val="3"/>
                <c:pt idx="0">
                  <c:v>73.5</c:v>
                </c:pt>
                <c:pt idx="1">
                  <c:v>46.1</c:v>
                </c:pt>
                <c:pt idx="2">
                  <c:v>43.9</c:v>
                </c:pt>
              </c:numCache>
            </c:numRef>
          </c:val>
          <c:extLst>
            <c:ext xmlns:c16="http://schemas.microsoft.com/office/drawing/2014/chart" uri="{C3380CC4-5D6E-409C-BE32-E72D297353CC}">
              <c16:uniqueId val="{00000008-B3DF-40AC-8561-9B9E70712C94}"/>
            </c:ext>
          </c:extLst>
        </c:ser>
        <c:dLbls>
          <c:showLegendKey val="0"/>
          <c:showVal val="0"/>
          <c:showCatName val="0"/>
          <c:showSerName val="0"/>
          <c:showPercent val="0"/>
          <c:showBubbleSize val="0"/>
        </c:dLbls>
        <c:gapWidth val="100"/>
        <c:shape val="box"/>
        <c:axId val="70063679"/>
        <c:axId val="1573630495"/>
        <c:axId val="0"/>
      </c:bar3DChart>
      <c:valAx>
        <c:axId val="1573630495"/>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70063679"/>
        <c:crosses val="autoZero"/>
        <c:crossBetween val="between"/>
      </c:valAx>
      <c:catAx>
        <c:axId val="70063679"/>
        <c:scaling>
          <c:orientation val="minMax"/>
        </c:scaling>
        <c:delete val="1"/>
        <c:axPos val="b"/>
        <c:numFmt formatCode="General" sourceLinked="1"/>
        <c:majorTickMark val="out"/>
        <c:minorTickMark val="none"/>
        <c:tickLblPos val="nextTo"/>
        <c:crossAx val="1573630495"/>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3/12/2020</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3/12/2020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TERM REDLINING, or red-lining, originates from the 1930s practice of color coding maps of cities based on different neighborhoods’ eligibility to receive a loan or mortgage. The lowest ranked neighborhoods were often literally lined in red, and were almost always a community of color or other marginalized identity.</a:t>
            </a:r>
          </a:p>
          <a:p>
            <a:endParaRPr lang="en-US" dirty="0"/>
          </a:p>
          <a:p>
            <a:r>
              <a:rPr lang="en-US" dirty="0"/>
              <a:t>Redlining began in 1935 when the Home Owner’s Loan Corporation began producing maps of virtually every major city upon request of the Federal Home Loan Bank Board. </a:t>
            </a:r>
          </a:p>
          <a:p>
            <a:endParaRPr lang="en-US" dirty="0"/>
          </a:p>
          <a:p>
            <a:r>
              <a:rPr lang="en-US" dirty="0"/>
              <a:t>Neighborhoods were color coded based on their desirability, from “A - First Grade” to “D - Fourth Grade.” Most often the “D” ranking neighborhoods were black communities, or other communities of minorities, while the “A” ranking neighborhoods were affluent white suburbs.1 </a:t>
            </a:r>
          </a:p>
          <a:p>
            <a:endParaRPr lang="en-US" dirty="0"/>
          </a:p>
          <a:p>
            <a:r>
              <a:rPr lang="en-US" dirty="0"/>
              <a:t>The maps were used by both public and private banks and loan offices to directly discriminate and refuse loans to residents of the “D” neighborhoods. </a:t>
            </a:r>
          </a:p>
          <a:p>
            <a:endParaRPr lang="en-US" dirty="0"/>
          </a:p>
          <a:p>
            <a:r>
              <a:rPr lang="en-US" dirty="0"/>
              <a:t>The Fair Housing Act of 1968 made discrimination during the process of selling a house illegal, yet redlining was not effectively outlawed until 1977. The Home Mortgage Disclosure Act of 1975 required transparency thus making redlining unfeasible, and was followed by the Community Reinvestment Act of 1977 that finally prohibited it</a:t>
            </a:r>
          </a:p>
        </p:txBody>
      </p:sp>
      <p:sp>
        <p:nvSpPr>
          <p:cNvPr id="4" name="Slide Number Placeholder 3"/>
          <p:cNvSpPr>
            <a:spLocks noGrp="1"/>
          </p:cNvSpPr>
          <p:nvPr>
            <p:ph type="sldNum" sz="quarter" idx="5"/>
          </p:nvPr>
        </p:nvSpPr>
        <p:spPr/>
        <p:txBody>
          <a:bodyPr/>
          <a:lstStyle/>
          <a:p>
            <a:fld id="{79230CFA-805A-4FD3-B3A0-DAAA5993DA17}" type="slidenum">
              <a:rPr lang="en-US" noProof="0" smtClean="0"/>
              <a:t>2</a:t>
            </a:fld>
            <a:endParaRPr lang="en-US" noProof="0" dirty="0"/>
          </a:p>
        </p:txBody>
      </p:sp>
    </p:spTree>
    <p:extLst>
      <p:ext uri="{BB962C8B-B14F-4D97-AF65-F5344CB8AC3E}">
        <p14:creationId xmlns:p14="http://schemas.microsoft.com/office/powerpoint/2010/main" val="3794496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3</a:t>
            </a:fld>
            <a:endParaRPr lang="en-US" noProof="0" dirty="0"/>
          </a:p>
        </p:txBody>
      </p:sp>
    </p:spTree>
    <p:extLst>
      <p:ext uri="{BB962C8B-B14F-4D97-AF65-F5344CB8AC3E}">
        <p14:creationId xmlns:p14="http://schemas.microsoft.com/office/powerpoint/2010/main" val="2556225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15</a:t>
            </a:fld>
            <a:endParaRPr lang="en-US" noProof="0" dirty="0"/>
          </a:p>
        </p:txBody>
      </p:sp>
    </p:spTree>
    <p:extLst>
      <p:ext uri="{BB962C8B-B14F-4D97-AF65-F5344CB8AC3E}">
        <p14:creationId xmlns:p14="http://schemas.microsoft.com/office/powerpoint/2010/main" val="2051542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920470"/>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89179159"/>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745963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4737700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bg1"/>
                </a:solidFill>
              </a:defRPr>
            </a:lvl1pPr>
          </a:lstStyle>
          <a:p>
            <a:pPr marL="228600" lvl="0" indent="-228600"/>
            <a:r>
              <a:rPr lang="en-US" noProof="0"/>
              <a:t>Click to 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606950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70065975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0"/>
            <a:ext cx="4147794" cy="2573518"/>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1131216" y="-822150"/>
            <a:ext cx="5765707" cy="330611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a:off x="5241303" y="1125258"/>
            <a:ext cx="7113257"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5152965" y="140786"/>
            <a:ext cx="5311516" cy="862552"/>
          </a:xfrm>
          <a:prstGeom prst="rect">
            <a:avLst/>
          </a:prstGeom>
        </p:spPr>
        <p:txBody>
          <a:bodyPr anchor="b">
            <a:normAutofit/>
          </a:bodyPr>
          <a:lstStyle>
            <a:lvl1pPr marL="0" indent="0" algn="l">
              <a:buFont typeface="Arial" panose="020B0604020202020204" pitchFamily="34" charset="0"/>
              <a:buNone/>
              <a:defRPr sz="4300" b="1">
                <a:solidFill>
                  <a:schemeClr val="accent1"/>
                </a:solidFill>
              </a:defRPr>
            </a:lvl1pPr>
          </a:lstStyle>
          <a:p>
            <a:r>
              <a:rPr lang="en-US" noProof="0" dirty="0" err="1"/>
              <a:t>Abc</a:t>
            </a:r>
            <a:endParaRPr lang="en-US" noProof="0" dirty="0"/>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49813" y="1828800"/>
            <a:ext cx="1808931" cy="110251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hasCustomPrompt="1"/>
          </p:nvPr>
        </p:nvSpPr>
        <p:spPr>
          <a:xfrm>
            <a:off x="3025463" y="2107766"/>
            <a:ext cx="7278034" cy="4066786"/>
          </a:xfrm>
          <a:prstGeom prst="rect">
            <a:avLst/>
          </a:prstGeom>
        </p:spPr>
        <p:txBody>
          <a:bodyPr/>
          <a:lstStyle>
            <a:lvl1pPr marL="0" indent="0" algn="l">
              <a:buFont typeface="Arial" panose="020B0604020202020204" pitchFamily="34" charset="0"/>
              <a:buNone/>
              <a:defRPr sz="2800">
                <a:latin typeface="Book Antiqua" panose="0204060205030503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dirty="0"/>
              <a:t>Put Text here</a:t>
            </a:r>
          </a:p>
          <a:p>
            <a:pPr lvl="0"/>
            <a:endParaRPr lang="en-US" noProof="0" dirty="0"/>
          </a:p>
        </p:txBody>
      </p:sp>
    </p:spTree>
    <p:extLst>
      <p:ext uri="{BB962C8B-B14F-4D97-AF65-F5344CB8AC3E}">
        <p14:creationId xmlns:p14="http://schemas.microsoft.com/office/powerpoint/2010/main" val="3390840366"/>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7A5C384-78D0-4088-9411-AB6790574770}"/>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a:t>Click to edit Master title style</a:t>
            </a:r>
          </a:p>
        </p:txBody>
      </p:sp>
      <p:sp>
        <p:nvSpPr>
          <p:cNvPr id="6" name="Text Placeholder 5">
            <a:extLst>
              <a:ext uri="{FF2B5EF4-FFF2-40B4-BE49-F238E27FC236}">
                <a16:creationId xmlns:a16="http://schemas.microsoft.com/office/drawing/2014/main" id="{C0A2D954-332B-47D0-BE9F-0F2BDE7795D8}"/>
              </a:ext>
            </a:extLst>
          </p:cNvPr>
          <p:cNvSpPr>
            <a:spLocks noGrp="1"/>
          </p:cNvSpPr>
          <p:nvPr>
            <p:ph type="body" sz="quarter" idx="12"/>
          </p:nvPr>
        </p:nvSpPr>
        <p:spPr>
          <a:xfrm>
            <a:off x="1526131" y="1979613"/>
            <a:ext cx="9139738" cy="2898775"/>
          </a:xfrm>
          <a:prstGeom prst="rect">
            <a:avLst/>
          </a:prstGeom>
        </p:spPr>
        <p:txBody>
          <a:bodyPr anchor="ctr"/>
          <a:lstStyle>
            <a:lvl1pPr marL="0" indent="0" algn="ctr">
              <a:buNone/>
              <a:defRPr sz="6000">
                <a:solidFill>
                  <a:schemeClr val="bg1"/>
                </a:solidFill>
              </a:defRPr>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66534080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AB3FE-9015-40FD-A870-D81B5A86A5D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58918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3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bg1"/>
                </a:solidFill>
              </a:defRPr>
            </a:lvl1pPr>
          </a:lstStyle>
          <a:p>
            <a:r>
              <a:rPr lang="en-US" noProof="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457200" anchor="ctr">
            <a:noAutofit/>
          </a:bodyPr>
          <a:lstStyle>
            <a:lvl1pPr marL="0" indent="0" algn="r">
              <a:buNone/>
              <a:defRPr>
                <a:solidFill>
                  <a:schemeClr val="tx1"/>
                </a:solidFill>
              </a:defRPr>
            </a:lvl1pPr>
          </a:lstStyle>
          <a:p>
            <a:r>
              <a:rPr lang="en-US" noProof="0" dirty="0"/>
              <a:t>Click icon to add picture</a:t>
            </a:r>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2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FB39FF5-7AF5-4963-9346-2640496A3302}"/>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bg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bg1"/>
                </a:solidFill>
                <a:latin typeface="+mn-lt"/>
                <a:cs typeface="CiscoSans ExtraLight"/>
              </a:defRPr>
            </a:lvl1pPr>
          </a:lstStyle>
          <a:p>
            <a:pPr lvl="0"/>
            <a:r>
              <a:rPr lang="en-US" noProof="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9EF72CE-34D2-4581-98D2-89218BC1B4E4}"/>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bg1"/>
                </a:solidFill>
                <a:latin typeface="+mn-lt"/>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AFD81C-E6E5-4292-828B-BD147E6DEAB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0A6720D-B182-4290-BD91-1D1E4D930603}"/>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oAutofit/>
          </a:bodyPr>
          <a:lstStyle>
            <a:lvl1pPr marL="0" indent="0">
              <a:buNone/>
              <a:defRPr>
                <a:solidFill>
                  <a:schemeClr val="bg1"/>
                </a:solidFill>
              </a:defRPr>
            </a:lvl1pPr>
          </a:lstStyle>
          <a:p>
            <a:r>
              <a:rPr lang="en-US" noProof="0"/>
              <a:t>Click icon to add picture</a:t>
            </a:r>
            <a:endParaRPr lang="en-US" noProof="0" dirty="0"/>
          </a:p>
        </p:txBody>
      </p: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09" r:id="rId11"/>
    <p:sldLayoutId id="2147483711" r:id="rId12"/>
    <p:sldLayoutId id="2147483712" r:id="rId13"/>
    <p:sldLayoutId id="2147483713" r:id="rId14"/>
    <p:sldLayoutId id="2147483714" r:id="rId15"/>
    <p:sldLayoutId id="2147483715" r:id="rId16"/>
    <p:sldLayoutId id="2147483692" r:id="rId17"/>
    <p:sldLayoutId id="2147483697" r:id="rId18"/>
    <p:sldLayoutId id="2147483716" r:id="rId19"/>
    <p:sldLayoutId id="2147483674" r:id="rId20"/>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241109"/>
            <a:ext cx="7342622" cy="1215566"/>
          </a:xfrm>
        </p:spPr>
        <p:txBody>
          <a:bodyPr>
            <a:normAutofit/>
          </a:bodyPr>
          <a:lstStyle/>
          <a:p>
            <a:r>
              <a:rPr lang="en-US" dirty="0"/>
              <a:t>Insurance Redlining</a:t>
            </a:r>
            <a:endParaRPr lang="en-US" b="0" dirty="0"/>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p:txBody>
          <a:bodyPr/>
          <a:lstStyle/>
          <a:p>
            <a:r>
              <a:rPr lang="en-US" dirty="0"/>
              <a:t>Chicago</a:t>
            </a:r>
          </a:p>
        </p:txBody>
      </p:sp>
      <p:sp>
        <p:nvSpPr>
          <p:cNvPr id="42" name="Content Placeholder 6">
            <a:extLst>
              <a:ext uri="{FF2B5EF4-FFF2-40B4-BE49-F238E27FC236}">
                <a16:creationId xmlns:a16="http://schemas.microsoft.com/office/drawing/2014/main" id="{55EACD59-7C51-4810-94C6-BCB4D12346DC}"/>
              </a:ext>
            </a:extLst>
          </p:cNvPr>
          <p:cNvSpPr>
            <a:spLocks noGrp="1"/>
          </p:cNvSpPr>
          <p:nvPr>
            <p:ph idx="1"/>
          </p:nvPr>
        </p:nvSpPr>
        <p:spPr>
          <a:xfrm>
            <a:off x="574633" y="5034986"/>
            <a:ext cx="5178467" cy="1686489"/>
          </a:xfrm>
        </p:spPr>
        <p:txBody>
          <a:bodyPr>
            <a:normAutofit/>
          </a:bodyPr>
          <a:lstStyle/>
          <a:p>
            <a:pPr marL="0" lvl="0" indent="0">
              <a:buNone/>
            </a:pPr>
            <a:r>
              <a:rPr lang="en-US" sz="1800" dirty="0"/>
              <a:t>Presenter</a:t>
            </a:r>
            <a:endParaRPr lang="en-US" dirty="0"/>
          </a:p>
          <a:p>
            <a:pPr marL="0" lvl="0" indent="0">
              <a:buNone/>
            </a:pPr>
            <a:r>
              <a:rPr lang="en-US" dirty="0"/>
              <a:t>Malik Hassan Qayyum </a:t>
            </a:r>
          </a:p>
          <a:p>
            <a:pPr marL="0" lvl="0" indent="0">
              <a:buNone/>
            </a:pPr>
            <a:r>
              <a:rPr lang="en-US" sz="1800" dirty="0"/>
              <a:t>Data Analytics Graduate Student At Drew University</a:t>
            </a:r>
          </a:p>
        </p:txBody>
      </p:sp>
      <p:pic>
        <p:nvPicPr>
          <p:cNvPr id="59" name="Picture Placeholder 58" title="Buildings">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srcRect l="13492" r="13492"/>
          <a:stretch>
            <a:fillRect/>
          </a:stretch>
        </p:blipFill>
        <p:spPr>
          <a:xfrm>
            <a:off x="6170177" y="1435100"/>
            <a:ext cx="6021821" cy="5422900"/>
          </a:xfrm>
        </p:spPr>
      </p:pic>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1</a:t>
            </a:fld>
            <a:endParaRPr lang="en-US" dirty="0"/>
          </a:p>
        </p:txBody>
      </p:sp>
    </p:spTree>
    <p:extLst>
      <p:ext uri="{BB962C8B-B14F-4D97-AF65-F5344CB8AC3E}">
        <p14:creationId xmlns:p14="http://schemas.microsoft.com/office/powerpoint/2010/main" val="166412537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animEffect transition="in" filter="fade">
                                      <p:cBhvr>
                                        <p:cTn id="7" dur="500"/>
                                        <p:tgtEl>
                                          <p:spTgt spid="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2">
                                            <p:txEl>
                                              <p:pRg st="0" end="0"/>
                                            </p:txEl>
                                          </p:spTgt>
                                        </p:tgtEl>
                                        <p:attrNameLst>
                                          <p:attrName>style.visibility</p:attrName>
                                        </p:attrNameLst>
                                      </p:cBhvr>
                                      <p:to>
                                        <p:strVal val="visible"/>
                                      </p:to>
                                    </p:set>
                                    <p:animEffect transition="in" filter="fade">
                                      <p:cBhvr>
                                        <p:cTn id="13" dur="500"/>
                                        <p:tgtEl>
                                          <p:spTgt spid="4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2">
                                            <p:txEl>
                                              <p:pRg st="1" end="1"/>
                                            </p:txEl>
                                          </p:spTgt>
                                        </p:tgtEl>
                                        <p:attrNameLst>
                                          <p:attrName>style.visibility</p:attrName>
                                        </p:attrNameLst>
                                      </p:cBhvr>
                                      <p:to>
                                        <p:strVal val="visible"/>
                                      </p:to>
                                    </p:set>
                                    <p:animEffect transition="in" filter="fade">
                                      <p:cBhvr>
                                        <p:cTn id="16" dur="500"/>
                                        <p:tgtEl>
                                          <p:spTgt spid="42">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2">
                                            <p:txEl>
                                              <p:pRg st="2" end="2"/>
                                            </p:txEl>
                                          </p:spTgt>
                                        </p:tgtEl>
                                        <p:attrNameLst>
                                          <p:attrName>style.visibility</p:attrName>
                                        </p:attrNameLst>
                                      </p:cBhvr>
                                      <p:to>
                                        <p:strVal val="visible"/>
                                      </p:to>
                                    </p:set>
                                    <p:animEffect transition="in" filter="fade">
                                      <p:cBhvr>
                                        <p:cTn id="19" dur="500"/>
                                        <p:tgtEl>
                                          <p:spTgt spid="4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3" grpId="0" build="allAtOnce"/>
      <p:bldP spid="42" grpId="0" uiExpand="1"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3C34E-F8A3-4921-AF5F-E76119D14AEF}"/>
              </a:ext>
            </a:extLst>
          </p:cNvPr>
          <p:cNvSpPr>
            <a:spLocks noGrp="1"/>
          </p:cNvSpPr>
          <p:nvPr>
            <p:ph type="ctrTitle"/>
          </p:nvPr>
        </p:nvSpPr>
        <p:spPr>
          <a:xfrm>
            <a:off x="5152965" y="140786"/>
            <a:ext cx="5311516" cy="862552"/>
          </a:xfrm>
        </p:spPr>
        <p:txBody>
          <a:bodyPr>
            <a:normAutofit fontScale="90000"/>
          </a:bodyPr>
          <a:lstStyle/>
          <a:p>
            <a:r>
              <a:rPr lang="en-US" dirty="0"/>
              <a:t>Assumption: Normality </a:t>
            </a:r>
          </a:p>
        </p:txBody>
      </p:sp>
      <p:pic>
        <p:nvPicPr>
          <p:cNvPr id="4" name="Picture 3" descr="C:\Users\malik\AppData\Local\Microsoft\Windows\INetCache\Content.MSO\9BCCD9DC.tmp">
            <a:extLst>
              <a:ext uri="{FF2B5EF4-FFF2-40B4-BE49-F238E27FC236}">
                <a16:creationId xmlns:a16="http://schemas.microsoft.com/office/drawing/2014/main" id="{1D7918F7-EFDE-44E9-B78C-2A638D73FA9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70642" y="1553498"/>
            <a:ext cx="6669539" cy="4689986"/>
          </a:xfrm>
          <a:prstGeom prst="rect">
            <a:avLst/>
          </a:prstGeom>
          <a:noFill/>
          <a:ln>
            <a:solidFill>
              <a:schemeClr val="tx1"/>
            </a:solidFill>
          </a:ln>
        </p:spPr>
      </p:pic>
    </p:spTree>
    <p:extLst>
      <p:ext uri="{BB962C8B-B14F-4D97-AF65-F5344CB8AC3E}">
        <p14:creationId xmlns:p14="http://schemas.microsoft.com/office/powerpoint/2010/main" val="8259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3C34E-F8A3-4921-AF5F-E76119D14AEF}"/>
              </a:ext>
            </a:extLst>
          </p:cNvPr>
          <p:cNvSpPr>
            <a:spLocks noGrp="1"/>
          </p:cNvSpPr>
          <p:nvPr>
            <p:ph type="ctrTitle"/>
          </p:nvPr>
        </p:nvSpPr>
        <p:spPr>
          <a:xfrm>
            <a:off x="5152965" y="140786"/>
            <a:ext cx="6331112" cy="862552"/>
          </a:xfrm>
        </p:spPr>
        <p:txBody>
          <a:bodyPr>
            <a:normAutofit fontScale="90000"/>
          </a:bodyPr>
          <a:lstStyle/>
          <a:p>
            <a:r>
              <a:rPr lang="en-US" dirty="0"/>
              <a:t>Assumption</a:t>
            </a:r>
            <a:r>
              <a:rPr lang="en-US"/>
              <a:t>: </a:t>
            </a:r>
            <a:r>
              <a:rPr lang="en-US" sz="4000"/>
              <a:t>Constant Variance  </a:t>
            </a:r>
            <a:endParaRPr lang="en-US" dirty="0"/>
          </a:p>
        </p:txBody>
      </p:sp>
      <p:pic>
        <p:nvPicPr>
          <p:cNvPr id="5" name="Picture 4" descr="C:\Users\malik\AppData\Local\Microsoft\Windows\INetCache\Content.MSO\E4C0484A.tmp">
            <a:extLst>
              <a:ext uri="{FF2B5EF4-FFF2-40B4-BE49-F238E27FC236}">
                <a16:creationId xmlns:a16="http://schemas.microsoft.com/office/drawing/2014/main" id="{DE357454-F141-4EC7-A37D-A5F1704CC62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3594" y="1573150"/>
            <a:ext cx="6331111" cy="4699830"/>
          </a:xfrm>
          <a:prstGeom prst="rect">
            <a:avLst/>
          </a:prstGeom>
          <a:noFill/>
          <a:ln>
            <a:solidFill>
              <a:schemeClr val="tx1"/>
            </a:solidFill>
          </a:ln>
        </p:spPr>
      </p:pic>
    </p:spTree>
    <p:extLst>
      <p:ext uri="{BB962C8B-B14F-4D97-AF65-F5344CB8AC3E}">
        <p14:creationId xmlns:p14="http://schemas.microsoft.com/office/powerpoint/2010/main" val="53407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3C34E-F8A3-4921-AF5F-E76119D14AEF}"/>
              </a:ext>
            </a:extLst>
          </p:cNvPr>
          <p:cNvSpPr>
            <a:spLocks noGrp="1"/>
          </p:cNvSpPr>
          <p:nvPr>
            <p:ph type="ctrTitle"/>
          </p:nvPr>
        </p:nvSpPr>
        <p:spPr>
          <a:xfrm>
            <a:off x="5152965" y="140786"/>
            <a:ext cx="6331112" cy="862552"/>
          </a:xfrm>
        </p:spPr>
        <p:txBody>
          <a:bodyPr>
            <a:normAutofit/>
          </a:bodyPr>
          <a:lstStyle/>
          <a:p>
            <a:r>
              <a:rPr lang="en-US" dirty="0"/>
              <a:t>Collinearity Check </a:t>
            </a:r>
          </a:p>
        </p:txBody>
      </p:sp>
      <p:pic>
        <p:nvPicPr>
          <p:cNvPr id="3" name="Picture 2">
            <a:extLst>
              <a:ext uri="{FF2B5EF4-FFF2-40B4-BE49-F238E27FC236}">
                <a16:creationId xmlns:a16="http://schemas.microsoft.com/office/drawing/2014/main" id="{92E46194-BD0B-422A-AF2E-AA2F5B786624}"/>
              </a:ext>
            </a:extLst>
          </p:cNvPr>
          <p:cNvPicPr>
            <a:picLocks noChangeAspect="1"/>
          </p:cNvPicPr>
          <p:nvPr/>
        </p:nvPicPr>
        <p:blipFill rotWithShape="1">
          <a:blip r:embed="rId2"/>
          <a:srcRect r="30148"/>
          <a:stretch/>
        </p:blipFill>
        <p:spPr>
          <a:xfrm>
            <a:off x="2105123" y="2638295"/>
            <a:ext cx="8002333" cy="1581410"/>
          </a:xfrm>
          <a:prstGeom prst="rect">
            <a:avLst/>
          </a:prstGeom>
          <a:ln>
            <a:solidFill>
              <a:schemeClr val="tx1"/>
            </a:solidFill>
          </a:ln>
        </p:spPr>
      </p:pic>
      <p:sp>
        <p:nvSpPr>
          <p:cNvPr id="6" name="Rectangle 5">
            <a:extLst>
              <a:ext uri="{FF2B5EF4-FFF2-40B4-BE49-F238E27FC236}">
                <a16:creationId xmlns:a16="http://schemas.microsoft.com/office/drawing/2014/main" id="{7B6C6791-BC9E-4742-AAD8-255555BAA977}"/>
              </a:ext>
            </a:extLst>
          </p:cNvPr>
          <p:cNvSpPr/>
          <p:nvPr/>
        </p:nvSpPr>
        <p:spPr>
          <a:xfrm>
            <a:off x="78659" y="4857933"/>
            <a:ext cx="12055262" cy="1200329"/>
          </a:xfrm>
          <a:prstGeom prst="rect">
            <a:avLst/>
          </a:prstGeom>
        </p:spPr>
        <p:txBody>
          <a:bodyPr wrap="square">
            <a:spAutoFit/>
          </a:bodyPr>
          <a:lstStyle/>
          <a:p>
            <a:pPr algn="ctr"/>
            <a:r>
              <a:rPr lang="en-US" sz="2400" dirty="0"/>
              <a:t>Model without </a:t>
            </a:r>
            <a:r>
              <a:rPr lang="en-US" sz="2400" dirty="0" err="1">
                <a:solidFill>
                  <a:srgbClr val="C00000"/>
                </a:solidFill>
              </a:rPr>
              <a:t>Volact</a:t>
            </a:r>
            <a:r>
              <a:rPr lang="en-US" sz="2400" dirty="0">
                <a:solidFill>
                  <a:srgbClr val="C00000"/>
                </a:solidFill>
              </a:rPr>
              <a:t> </a:t>
            </a:r>
            <a:r>
              <a:rPr lang="en-US" sz="2400" dirty="0"/>
              <a:t>performs well as it have relatively high VIF</a:t>
            </a:r>
          </a:p>
          <a:p>
            <a:pPr algn="ctr"/>
            <a:r>
              <a:rPr lang="en-US" sz="2400" dirty="0"/>
              <a:t>		</a:t>
            </a:r>
          </a:p>
          <a:p>
            <a:pPr algn="ctr"/>
            <a:r>
              <a:rPr lang="en-US" sz="2400" dirty="0">
                <a:solidFill>
                  <a:srgbClr val="C00000"/>
                </a:solidFill>
              </a:rPr>
              <a:t>Income </a:t>
            </a:r>
            <a:r>
              <a:rPr lang="en-US" sz="2400" dirty="0"/>
              <a:t>also proved to be insignificant </a:t>
            </a:r>
          </a:p>
        </p:txBody>
      </p:sp>
    </p:spTree>
    <p:extLst>
      <p:ext uri="{BB962C8B-B14F-4D97-AF65-F5344CB8AC3E}">
        <p14:creationId xmlns:p14="http://schemas.microsoft.com/office/powerpoint/2010/main" val="3553748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3C34E-F8A3-4921-AF5F-E76119D14AEF}"/>
              </a:ext>
            </a:extLst>
          </p:cNvPr>
          <p:cNvSpPr>
            <a:spLocks noGrp="1"/>
          </p:cNvSpPr>
          <p:nvPr>
            <p:ph type="ctrTitle"/>
          </p:nvPr>
        </p:nvSpPr>
        <p:spPr>
          <a:xfrm>
            <a:off x="5152965" y="140786"/>
            <a:ext cx="6331112" cy="862552"/>
          </a:xfrm>
        </p:spPr>
        <p:txBody>
          <a:bodyPr>
            <a:normAutofit/>
          </a:bodyPr>
          <a:lstStyle/>
          <a:p>
            <a:r>
              <a:rPr lang="en-US" dirty="0"/>
              <a:t>Influential Observations</a:t>
            </a:r>
          </a:p>
        </p:txBody>
      </p:sp>
      <p:sp>
        <p:nvSpPr>
          <p:cNvPr id="6" name="Rectangle 5">
            <a:extLst>
              <a:ext uri="{FF2B5EF4-FFF2-40B4-BE49-F238E27FC236}">
                <a16:creationId xmlns:a16="http://schemas.microsoft.com/office/drawing/2014/main" id="{7B6C6791-BC9E-4742-AAD8-255555BAA977}"/>
              </a:ext>
            </a:extLst>
          </p:cNvPr>
          <p:cNvSpPr/>
          <p:nvPr/>
        </p:nvSpPr>
        <p:spPr>
          <a:xfrm>
            <a:off x="68369" y="5854661"/>
            <a:ext cx="12055262" cy="830997"/>
          </a:xfrm>
          <a:prstGeom prst="rect">
            <a:avLst/>
          </a:prstGeom>
        </p:spPr>
        <p:txBody>
          <a:bodyPr wrap="square">
            <a:spAutoFit/>
          </a:bodyPr>
          <a:lstStyle/>
          <a:p>
            <a:pPr algn="ctr"/>
            <a:r>
              <a:rPr lang="en-US" sz="2400" dirty="0"/>
              <a:t>After validating by removing and adding back different outliers	</a:t>
            </a:r>
          </a:p>
          <a:p>
            <a:pPr algn="ctr"/>
            <a:r>
              <a:rPr lang="en-US" sz="2400" dirty="0">
                <a:solidFill>
                  <a:srgbClr val="C00000"/>
                </a:solidFill>
              </a:rPr>
              <a:t>No </a:t>
            </a:r>
            <a:r>
              <a:rPr lang="en-US" sz="2400" dirty="0"/>
              <a:t>Influential Observations</a:t>
            </a:r>
          </a:p>
        </p:txBody>
      </p:sp>
      <p:pic>
        <p:nvPicPr>
          <p:cNvPr id="7" name="Picture 6" descr="C:\Users\malik\AppData\Local\Microsoft\Windows\INetCache\Content.MSO\3E793E8C.tmp">
            <a:extLst>
              <a:ext uri="{FF2B5EF4-FFF2-40B4-BE49-F238E27FC236}">
                <a16:creationId xmlns:a16="http://schemas.microsoft.com/office/drawing/2014/main" id="{A5472575-C9E8-491F-8254-D5A15B380A7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5004" y="1715759"/>
            <a:ext cx="5922482" cy="3986950"/>
          </a:xfrm>
          <a:prstGeom prst="rect">
            <a:avLst/>
          </a:prstGeom>
          <a:noFill/>
          <a:ln>
            <a:noFill/>
          </a:ln>
        </p:spPr>
      </p:pic>
    </p:spTree>
    <p:extLst>
      <p:ext uri="{BB962C8B-B14F-4D97-AF65-F5344CB8AC3E}">
        <p14:creationId xmlns:p14="http://schemas.microsoft.com/office/powerpoint/2010/main" val="2513426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03A58-2A0B-4EFB-A29B-A781E2CEADCF}"/>
              </a:ext>
            </a:extLst>
          </p:cNvPr>
          <p:cNvSpPr>
            <a:spLocks noGrp="1"/>
          </p:cNvSpPr>
          <p:nvPr>
            <p:ph type="ctrTitle"/>
          </p:nvPr>
        </p:nvSpPr>
        <p:spPr/>
        <p:txBody>
          <a:bodyPr/>
          <a:lstStyle/>
          <a:p>
            <a:r>
              <a:rPr lang="en-US" dirty="0"/>
              <a:t>Final Model</a:t>
            </a:r>
          </a:p>
        </p:txBody>
      </p:sp>
      <p:sp>
        <p:nvSpPr>
          <p:cNvPr id="5" name="Rectangle 1">
            <a:extLst>
              <a:ext uri="{FF2B5EF4-FFF2-40B4-BE49-F238E27FC236}">
                <a16:creationId xmlns:a16="http://schemas.microsoft.com/office/drawing/2014/main" id="{6712E9BC-D535-4374-9DCF-4FF05E6B458F}"/>
              </a:ext>
            </a:extLst>
          </p:cNvPr>
          <p:cNvSpPr>
            <a:spLocks noGrp="1" noChangeArrowheads="1"/>
          </p:cNvSpPr>
          <p:nvPr>
            <p:ph type="body" sz="half" idx="2"/>
          </p:nvPr>
        </p:nvSpPr>
        <p:spPr bwMode="auto">
          <a:xfrm>
            <a:off x="2998839" y="2613265"/>
            <a:ext cx="6393779" cy="157347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95220" numCol="1" anchor="ctr" anchorCtr="0" compatLnSpc="1">
            <a:prstTxWarp prst="textNoShape">
              <a:avLst/>
            </a:prstTxWarp>
            <a:spAutoFit/>
          </a:bodyPr>
          <a:lstStyle/>
          <a:p>
            <a:pPr algn="just" eaLnBrk="0" fontAlgn="base" hangingPunct="0">
              <a:lnSpc>
                <a:spcPct val="100000"/>
              </a:lnSpc>
              <a:spcBef>
                <a:spcPct val="0"/>
              </a:spcBef>
              <a:spcAft>
                <a:spcPct val="0"/>
              </a:spcAft>
              <a:buClrTx/>
            </a:pPr>
            <a:r>
              <a:rPr kumimoji="0" lang="en-US" altLang="en-US" sz="2400" b="1" i="0" u="none" strike="noStrike" cap="none" normalizeH="0" baseline="0" dirty="0" err="1">
                <a:ln>
                  <a:noFill/>
                </a:ln>
                <a:solidFill>
                  <a:srgbClr val="333333"/>
                </a:solidFill>
                <a:effectLst/>
                <a:latin typeface="Arial Unicode MS"/>
                <a:ea typeface="Times New Roman" panose="02020603050405020304" pitchFamily="18" charset="0"/>
                <a:cs typeface="Courier New" panose="02070309020205020404" pitchFamily="49" charset="0"/>
              </a:rPr>
              <a:t>involact</a:t>
            </a:r>
            <a:r>
              <a:rPr kumimoji="0" lang="en-US" altLang="en-US" sz="24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     </a:t>
            </a:r>
            <a:r>
              <a:rPr lang="en-US" sz="2400" dirty="0"/>
              <a:t>0.008104  x </a:t>
            </a:r>
            <a:r>
              <a:rPr kumimoji="0" lang="en-US" altLang="en-US" sz="2400" b="1" i="0" u="none" strike="noStrike" cap="none" normalizeH="0" baseline="0" dirty="0">
                <a:ln>
                  <a:noFill/>
                </a:ln>
                <a:solidFill>
                  <a:srgbClr val="C00000"/>
                </a:solidFill>
                <a:effectLst/>
                <a:latin typeface="Arial Unicode MS"/>
                <a:ea typeface="Times New Roman" panose="02020603050405020304" pitchFamily="18" charset="0"/>
                <a:cs typeface="Courier New" panose="02070309020205020404" pitchFamily="49" charset="0"/>
              </a:rPr>
              <a:t>race</a:t>
            </a:r>
            <a:r>
              <a:rPr kumimoji="0" lang="en-US" altLang="en-US" sz="24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a:t>
            </a:r>
          </a:p>
          <a:p>
            <a:pPr algn="just" eaLnBrk="0" fontAlgn="base" hangingPunct="0">
              <a:lnSpc>
                <a:spcPct val="100000"/>
              </a:lnSpc>
              <a:spcBef>
                <a:spcPct val="0"/>
              </a:spcBef>
              <a:spcAft>
                <a:spcPct val="0"/>
              </a:spcAft>
              <a:buClrTx/>
            </a:pPr>
            <a:r>
              <a:rPr lang="en-US" altLang="en-US" sz="2400" dirty="0">
                <a:solidFill>
                  <a:srgbClr val="333333"/>
                </a:solidFill>
                <a:latin typeface="Arial Unicode MS"/>
                <a:ea typeface="Times New Roman" panose="02020603050405020304" pitchFamily="18" charset="0"/>
                <a:cs typeface="Courier New" panose="02070309020205020404" pitchFamily="49" charset="0"/>
              </a:rPr>
              <a:t>		</a:t>
            </a:r>
            <a:r>
              <a:rPr kumimoji="0" lang="en-US" altLang="en-US" sz="24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a:t>
            </a:r>
            <a:r>
              <a:rPr lang="en-US" sz="2400" dirty="0"/>
              <a:t>0.039080 x </a:t>
            </a:r>
            <a:r>
              <a:rPr kumimoji="0" lang="en-US" altLang="en-US" sz="2400" b="1" i="0" u="none" strike="noStrike" cap="none" normalizeH="0" baseline="0" dirty="0">
                <a:ln>
                  <a:noFill/>
                </a:ln>
                <a:solidFill>
                  <a:srgbClr val="C00000"/>
                </a:solidFill>
                <a:effectLst/>
                <a:latin typeface="Arial Unicode MS"/>
                <a:ea typeface="Times New Roman" panose="02020603050405020304" pitchFamily="18" charset="0"/>
                <a:cs typeface="Courier New" panose="02070309020205020404" pitchFamily="49" charset="0"/>
              </a:rPr>
              <a:t>fire</a:t>
            </a:r>
            <a:r>
              <a:rPr kumimoji="0" lang="en-US" altLang="en-US" sz="24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a:t>
            </a:r>
          </a:p>
          <a:p>
            <a:pPr algn="just" eaLnBrk="0" fontAlgn="base" hangingPunct="0">
              <a:lnSpc>
                <a:spcPct val="100000"/>
              </a:lnSpc>
              <a:spcBef>
                <a:spcPct val="0"/>
              </a:spcBef>
              <a:spcAft>
                <a:spcPct val="0"/>
              </a:spcAft>
              <a:buClrTx/>
            </a:pPr>
            <a:r>
              <a:rPr lang="en-US" altLang="en-US" sz="2400" dirty="0">
                <a:solidFill>
                  <a:srgbClr val="333333"/>
                </a:solidFill>
                <a:latin typeface="Arial Unicode MS"/>
                <a:ea typeface="Times New Roman" panose="02020603050405020304" pitchFamily="18" charset="0"/>
                <a:cs typeface="Courier New" panose="02070309020205020404" pitchFamily="49" charset="0"/>
              </a:rPr>
              <a:t>		</a:t>
            </a:r>
            <a:r>
              <a:rPr kumimoji="0" lang="en-US" altLang="en-US" sz="24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a:t>
            </a:r>
            <a:r>
              <a:rPr lang="en-US" sz="2400" dirty="0"/>
              <a:t>-0.009592 ) x </a:t>
            </a:r>
            <a:r>
              <a:rPr kumimoji="0" lang="en-US" altLang="en-US" sz="2400" b="1" i="0" u="none" strike="noStrike" cap="none" normalizeH="0" baseline="0" dirty="0">
                <a:ln>
                  <a:noFill/>
                </a:ln>
                <a:solidFill>
                  <a:srgbClr val="C00000"/>
                </a:solidFill>
                <a:effectLst/>
                <a:latin typeface="Arial Unicode MS"/>
                <a:ea typeface="Times New Roman" panose="02020603050405020304" pitchFamily="18" charset="0"/>
                <a:cs typeface="Courier New" panose="02070309020205020404" pitchFamily="49" charset="0"/>
              </a:rPr>
              <a:t>theft</a:t>
            </a:r>
            <a:endParaRPr kumimoji="0" lang="en-US" altLang="en-US" sz="24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endParaRPr>
          </a:p>
          <a:p>
            <a:pPr algn="just" eaLnBrk="0" fontAlgn="base" hangingPunct="0">
              <a:lnSpc>
                <a:spcPct val="100000"/>
              </a:lnSpc>
              <a:spcBef>
                <a:spcPct val="0"/>
              </a:spcBef>
              <a:spcAft>
                <a:spcPct val="0"/>
              </a:spcAft>
              <a:buClrTx/>
            </a:pPr>
            <a:r>
              <a:rPr lang="en-US" altLang="en-US" sz="2400" dirty="0">
                <a:solidFill>
                  <a:srgbClr val="333333"/>
                </a:solidFill>
                <a:latin typeface="Arial Unicode MS"/>
                <a:ea typeface="Times New Roman" panose="02020603050405020304" pitchFamily="18" charset="0"/>
                <a:cs typeface="Courier New" panose="02070309020205020404" pitchFamily="49" charset="0"/>
              </a:rPr>
              <a:t>		+ 0.007210</a:t>
            </a:r>
            <a:r>
              <a:rPr lang="en-US" sz="2400" dirty="0"/>
              <a:t>x</a:t>
            </a:r>
            <a:r>
              <a:rPr lang="en-US" altLang="en-US" sz="2400" dirty="0">
                <a:solidFill>
                  <a:srgbClr val="333333"/>
                </a:solidFill>
                <a:latin typeface="Arial Unicode MS"/>
                <a:ea typeface="Times New Roman" panose="02020603050405020304" pitchFamily="18" charset="0"/>
                <a:cs typeface="Courier New" panose="02070309020205020404" pitchFamily="49" charset="0"/>
              </a:rPr>
              <a:t>  </a:t>
            </a:r>
            <a:r>
              <a:rPr kumimoji="0" lang="en-US" altLang="en-US" sz="2400" b="1" i="0" u="none" strike="noStrike" cap="none" normalizeH="0" baseline="0" dirty="0">
                <a:ln>
                  <a:noFill/>
                </a:ln>
                <a:solidFill>
                  <a:srgbClr val="C00000"/>
                </a:solidFill>
                <a:effectLst/>
                <a:latin typeface="Arial Unicode MS"/>
                <a:ea typeface="Times New Roman" panose="02020603050405020304" pitchFamily="18" charset="0"/>
                <a:cs typeface="Courier New" panose="02070309020205020404" pitchFamily="49" charset="0"/>
              </a:rPr>
              <a:t>age</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15" name="Rectangle 14">
            <a:extLst>
              <a:ext uri="{FF2B5EF4-FFF2-40B4-BE49-F238E27FC236}">
                <a16:creationId xmlns:a16="http://schemas.microsoft.com/office/drawing/2014/main" id="{0D614860-0194-4FDF-AB56-B85D8C32F64D}"/>
              </a:ext>
            </a:extLst>
          </p:cNvPr>
          <p:cNvSpPr/>
          <p:nvPr/>
        </p:nvSpPr>
        <p:spPr>
          <a:xfrm>
            <a:off x="1982822" y="5211894"/>
            <a:ext cx="8226355" cy="584775"/>
          </a:xfrm>
          <a:prstGeom prst="rect">
            <a:avLst/>
          </a:prstGeom>
        </p:spPr>
        <p:txBody>
          <a:bodyPr wrap="none">
            <a:spAutoFit/>
          </a:bodyPr>
          <a:lstStyle/>
          <a:p>
            <a:r>
              <a:rPr lang="en-US" sz="3200" dirty="0">
                <a:solidFill>
                  <a:srgbClr val="C00000"/>
                </a:solidFill>
              </a:rPr>
              <a:t>R-squared:  </a:t>
            </a:r>
            <a:r>
              <a:rPr lang="en-US" sz="3200" dirty="0"/>
              <a:t>0.7472, </a:t>
            </a:r>
            <a:r>
              <a:rPr lang="en-US" sz="3200" dirty="0">
                <a:solidFill>
                  <a:srgbClr val="C00000"/>
                </a:solidFill>
              </a:rPr>
              <a:t>Adjusted R-squared:  </a:t>
            </a:r>
            <a:r>
              <a:rPr lang="en-US" sz="3200" dirty="0"/>
              <a:t>0.7231</a:t>
            </a:r>
          </a:p>
        </p:txBody>
      </p:sp>
      <p:sp>
        <p:nvSpPr>
          <p:cNvPr id="4" name="Rectangle 2">
            <a:extLst>
              <a:ext uri="{FF2B5EF4-FFF2-40B4-BE49-F238E27FC236}">
                <a16:creationId xmlns:a16="http://schemas.microsoft.com/office/drawing/2014/main" id="{2FD08ED6-2EB5-474F-8901-698E262F7B0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Arial Unicode MS"/>
                <a:ea typeface="Calibri" panose="020F0502020204030204" pitchFamily="34" charset="0"/>
                <a:cs typeface="Courier New" panose="02070309020205020404" pitchFamily="49" charset="0"/>
              </a:rPr>
              <a:t>0.036646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DACEF890-8DD1-4611-A4FD-C27FACEDE63F}"/>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Arial Unicode MS"/>
                <a:ea typeface="Calibri" panose="020F0502020204030204" pitchFamily="34" charset="0"/>
                <a:cs typeface="Courier New" panose="02070309020205020404" pitchFamily="49" charset="0"/>
              </a:rPr>
              <a:t>0.007210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C349BEFD-2D95-45B7-AC4D-6E8F1D039D98}"/>
              </a:ext>
            </a:extLst>
          </p:cNvPr>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Arial Unicode MS"/>
                <a:ea typeface="Calibri" panose="020F0502020204030204" pitchFamily="34" charset="0"/>
                <a:cs typeface="Courier New" panose="02070309020205020404" pitchFamily="49" charset="0"/>
              </a:rPr>
              <a:t>0.007210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083CCC1C-C66A-44FB-ADFB-8DCB9FD56A04}"/>
              </a:ext>
            </a:extLst>
          </p:cNvPr>
          <p:cNvSpPr>
            <a:spLocks noChangeArrowheads="1"/>
          </p:cNvSpPr>
          <p:nvPr/>
        </p:nvSpPr>
        <p:spPr bwMode="auto">
          <a:xfrm>
            <a:off x="45720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Arial Unicode MS"/>
                <a:ea typeface="Calibri" panose="020F0502020204030204" pitchFamily="34" charset="0"/>
                <a:cs typeface="Courier New" panose="02070309020205020404" pitchFamily="49" charset="0"/>
              </a:rPr>
              <a:t>0.007210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7">
            <a:extLst>
              <a:ext uri="{FF2B5EF4-FFF2-40B4-BE49-F238E27FC236}">
                <a16:creationId xmlns:a16="http://schemas.microsoft.com/office/drawing/2014/main" id="{4DC2017C-A6BC-4850-BB95-725A9E6FA043}"/>
              </a:ext>
            </a:extLst>
          </p:cNvPr>
          <p:cNvSpPr>
            <a:spLocks noChangeArrowheads="1"/>
          </p:cNvSpPr>
          <p:nvPr/>
        </p:nvSpPr>
        <p:spPr bwMode="auto">
          <a:xfrm>
            <a:off x="609600" y="609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Arial Unicode MS"/>
                <a:ea typeface="Calibri" panose="020F0502020204030204" pitchFamily="34" charset="0"/>
                <a:cs typeface="Courier New" panose="02070309020205020404" pitchFamily="49" charset="0"/>
              </a:rPr>
              <a:t>0.007210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8">
            <a:extLst>
              <a:ext uri="{FF2B5EF4-FFF2-40B4-BE49-F238E27FC236}">
                <a16:creationId xmlns:a16="http://schemas.microsoft.com/office/drawing/2014/main" id="{9662798B-76DA-4FB4-80AB-75098CDC09B2}"/>
              </a:ext>
            </a:extLst>
          </p:cNvPr>
          <p:cNvSpPr>
            <a:spLocks noChangeArrowheads="1"/>
          </p:cNvSpPr>
          <p:nvPr/>
        </p:nvSpPr>
        <p:spPr bwMode="auto">
          <a:xfrm>
            <a:off x="762000" y="7620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Arial Unicode MS"/>
                <a:ea typeface="Calibri" panose="020F0502020204030204" pitchFamily="34" charset="0"/>
                <a:cs typeface="Courier New" panose="02070309020205020404" pitchFamily="49" charset="0"/>
              </a:rPr>
              <a:t>0.7472</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9">
            <a:extLst>
              <a:ext uri="{FF2B5EF4-FFF2-40B4-BE49-F238E27FC236}">
                <a16:creationId xmlns:a16="http://schemas.microsoft.com/office/drawing/2014/main" id="{C119049E-1891-4D1E-9485-F34A3B5A4D8A}"/>
              </a:ext>
            </a:extLst>
          </p:cNvPr>
          <p:cNvSpPr>
            <a:spLocks noChangeArrowheads="1"/>
          </p:cNvSpPr>
          <p:nvPr/>
        </p:nvSpPr>
        <p:spPr bwMode="auto">
          <a:xfrm>
            <a:off x="914400" y="914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Arial Unicode MS"/>
                <a:ea typeface="Calibri" panose="020F0502020204030204" pitchFamily="34" charset="0"/>
                <a:cs typeface="Courier New" panose="02070309020205020404" pitchFamily="49" charset="0"/>
              </a:rPr>
              <a:t>0.7472</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10">
            <a:extLst>
              <a:ext uri="{FF2B5EF4-FFF2-40B4-BE49-F238E27FC236}">
                <a16:creationId xmlns:a16="http://schemas.microsoft.com/office/drawing/2014/main" id="{76FE7F03-DD32-498B-BABB-B4865ACC5231}"/>
              </a:ext>
            </a:extLst>
          </p:cNvPr>
          <p:cNvSpPr>
            <a:spLocks noChangeArrowheads="1"/>
          </p:cNvSpPr>
          <p:nvPr/>
        </p:nvSpPr>
        <p:spPr bwMode="auto">
          <a:xfrm>
            <a:off x="1066800" y="1066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Arial Unicode MS"/>
                <a:ea typeface="Calibri" panose="020F0502020204030204" pitchFamily="34" charset="0"/>
                <a:cs typeface="Courier New" panose="02070309020205020404" pitchFamily="49" charset="0"/>
              </a:rPr>
              <a:t>0.7472</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032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bg/>
                                          </p:spTgt>
                                        </p:tgtEl>
                                        <p:attrNameLst>
                                          <p:attrName>style.visibility</p:attrName>
                                        </p:attrNameLst>
                                      </p:cBhvr>
                                      <p:to>
                                        <p:strVal val="visible"/>
                                      </p:to>
                                    </p:set>
                                    <p:animEffect transition="in" filter="fade">
                                      <p:cBhvr>
                                        <p:cTn id="10" dur="500"/>
                                        <p:tgtEl>
                                          <p:spTgt spid="5">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500"/>
                                        <p:tgtEl>
                                          <p:spTgt spid="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fade">
                                      <p:cBhvr>
                                        <p:cTn id="16" dur="500"/>
                                        <p:tgtEl>
                                          <p:spTgt spid="5">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animBg="1"/>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531377" y="240984"/>
            <a:ext cx="7342622" cy="1215566"/>
          </a:xfrm>
        </p:spPr>
        <p:txBody>
          <a:bodyPr/>
          <a:lstStyle/>
          <a:p>
            <a:r>
              <a:rPr lang="en-US" dirty="0"/>
              <a:t>References</a:t>
            </a:r>
            <a:endParaRPr lang="en-US" b="0" dirty="0"/>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417077" y="1570992"/>
            <a:ext cx="6974323" cy="4631265"/>
          </a:xfrm>
        </p:spPr>
        <p:txBody>
          <a:bodyPr>
            <a:normAutofit/>
          </a:bodyPr>
          <a:lstStyle/>
          <a:p>
            <a:pPr lvl="0"/>
            <a:r>
              <a:rPr lang="en-US" sz="1600" dirty="0"/>
              <a:t>Jackson, Kenneth T. Crabgrass Frontier: 				   The Suburbanization of the United States.			 New York: Oxford UP, 1985. Print.</a:t>
            </a:r>
          </a:p>
          <a:p>
            <a:pPr lvl="0"/>
            <a:r>
              <a:rPr lang="en-US" sz="1600" dirty="0"/>
              <a:t>Squires, Gregory D. “Racial Profiling, Insurance Style:		           Insurance Redlining and the Uneven Development of Metropolitan           Areas.” Journal of Urban Affairs 25.4 (2003): 391-410. Print.</a:t>
            </a:r>
          </a:p>
          <a:p>
            <a:pPr lvl="0"/>
            <a:r>
              <a:rPr lang="en-US" sz="1600" dirty="0"/>
              <a:t>Badger, Emily. “Redlining: Still a thing.” The Washington Post. WP Company, 28 May 2015. Web. 19 Dec. 2016.</a:t>
            </a:r>
          </a:p>
          <a:p>
            <a:pPr lvl="0"/>
            <a:r>
              <a:rPr lang="en-US" sz="1600" dirty="0" err="1"/>
              <a:t>Tootell</a:t>
            </a:r>
            <a:r>
              <a:rPr lang="en-US" sz="1600" dirty="0"/>
              <a:t>, G. M. B. “Redlining in Boston: Do Mortgage Lenders Discriminate Against Neighborhoods?” The Quarterly Journal of Economics 111.4 (1996): 1049-079. Print.</a:t>
            </a:r>
          </a:p>
        </p:txBody>
      </p:sp>
      <p:pic>
        <p:nvPicPr>
          <p:cNvPr id="13" name="Picture Placeholder 12" title="Skyline">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rotWithShape="1">
          <a:blip r:embed="rId3"/>
          <a:srcRect l="23313" r="23313"/>
          <a:stretch/>
        </p:blipFill>
        <p:spPr>
          <a:xfrm>
            <a:off x="6604000" y="0"/>
            <a:ext cx="5588000" cy="6872249"/>
          </a:xfrm>
        </p:spPr>
      </p:pic>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endParaRPr lang="en-US" dirty="0"/>
          </a:p>
        </p:txBody>
      </p:sp>
      <p:sp>
        <p:nvSpPr>
          <p:cNvPr id="6" name="Title 3">
            <a:extLst>
              <a:ext uri="{FF2B5EF4-FFF2-40B4-BE49-F238E27FC236}">
                <a16:creationId xmlns:a16="http://schemas.microsoft.com/office/drawing/2014/main" id="{9320AF0A-D455-4B75-8170-BDFC5408B2D8}"/>
              </a:ext>
            </a:extLst>
          </p:cNvPr>
          <p:cNvSpPr txBox="1">
            <a:spLocks/>
          </p:cNvSpPr>
          <p:nvPr/>
        </p:nvSpPr>
        <p:spPr>
          <a:xfrm>
            <a:off x="531377" y="4071442"/>
            <a:ext cx="7342622" cy="1215566"/>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a:lstStyle>
          <a:p>
            <a:r>
              <a:rPr lang="en-US" dirty="0"/>
              <a:t>Full Report</a:t>
            </a:r>
            <a:endParaRPr lang="en-US" b="0" dirty="0"/>
          </a:p>
        </p:txBody>
      </p:sp>
      <p:sp>
        <p:nvSpPr>
          <p:cNvPr id="2" name="Rectangle 1">
            <a:extLst>
              <a:ext uri="{FF2B5EF4-FFF2-40B4-BE49-F238E27FC236}">
                <a16:creationId xmlns:a16="http://schemas.microsoft.com/office/drawing/2014/main" id="{27C34356-6D15-4D96-A688-CC7ED0E36D4C}"/>
              </a:ext>
            </a:extLst>
          </p:cNvPr>
          <p:cNvSpPr/>
          <p:nvPr/>
        </p:nvSpPr>
        <p:spPr>
          <a:xfrm>
            <a:off x="531377" y="5401450"/>
            <a:ext cx="6096000" cy="369332"/>
          </a:xfrm>
          <a:prstGeom prst="rect">
            <a:avLst/>
          </a:prstGeom>
        </p:spPr>
        <p:txBody>
          <a:bodyPr>
            <a:spAutoFit/>
          </a:bodyPr>
          <a:lstStyle/>
          <a:p>
            <a:pPr lvl="0"/>
            <a:r>
              <a:rPr lang="en-US" dirty="0"/>
              <a:t>www.doctordatah.com/Chicago-redlining-regression-report</a:t>
            </a:r>
          </a:p>
        </p:txBody>
      </p:sp>
    </p:spTree>
    <p:extLst>
      <p:ext uri="{BB962C8B-B14F-4D97-AF65-F5344CB8AC3E}">
        <p14:creationId xmlns:p14="http://schemas.microsoft.com/office/powerpoint/2010/main" val="97200554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65B9F23-E3E4-440C-9C89-3EF2E0E0F2BE}"/>
              </a:ext>
            </a:extLst>
          </p:cNvPr>
          <p:cNvSpPr>
            <a:spLocks noGrp="1"/>
          </p:cNvSpPr>
          <p:nvPr>
            <p:ph type="body" sz="quarter" idx="16"/>
          </p:nvPr>
        </p:nvSpPr>
        <p:spPr>
          <a:xfrm>
            <a:off x="2168318" y="4101082"/>
            <a:ext cx="7368596" cy="608895"/>
          </a:xfrm>
        </p:spPr>
        <p:txBody>
          <a:bodyPr/>
          <a:lstStyle/>
          <a:p>
            <a:pPr algn="ctr"/>
            <a:r>
              <a:rPr lang="en-US" dirty="0"/>
              <a:t>Any Questions?</a:t>
            </a:r>
          </a:p>
        </p:txBody>
      </p:sp>
      <p:sp>
        <p:nvSpPr>
          <p:cNvPr id="8" name="Slide Number Placeholder 7">
            <a:extLst>
              <a:ext uri="{FF2B5EF4-FFF2-40B4-BE49-F238E27FC236}">
                <a16:creationId xmlns:a16="http://schemas.microsoft.com/office/drawing/2014/main" id="{F9ADDEA4-B228-4F89-BEA3-59C9BD7A1253}"/>
              </a:ext>
            </a:extLst>
          </p:cNvPr>
          <p:cNvSpPr>
            <a:spLocks noGrp="1"/>
          </p:cNvSpPr>
          <p:nvPr>
            <p:ph type="sldNum" sz="quarter" idx="18"/>
          </p:nvPr>
        </p:nvSpPr>
        <p:spPr/>
        <p:txBody>
          <a:bodyPr/>
          <a:lstStyle/>
          <a:p>
            <a:endParaRPr lang="en-US" noProof="0" dirty="0"/>
          </a:p>
        </p:txBody>
      </p:sp>
      <p:sp>
        <p:nvSpPr>
          <p:cNvPr id="9" name="Title 8">
            <a:extLst>
              <a:ext uri="{FF2B5EF4-FFF2-40B4-BE49-F238E27FC236}">
                <a16:creationId xmlns:a16="http://schemas.microsoft.com/office/drawing/2014/main" id="{C54ACFD6-D0CF-4E70-ADC9-24780844D529}"/>
              </a:ext>
            </a:extLst>
          </p:cNvPr>
          <p:cNvSpPr>
            <a:spLocks noGrp="1"/>
          </p:cNvSpPr>
          <p:nvPr>
            <p:ph type="title"/>
          </p:nvPr>
        </p:nvSpPr>
        <p:spPr>
          <a:xfrm>
            <a:off x="1929389" y="2495028"/>
            <a:ext cx="8333222" cy="1147969"/>
          </a:xfrm>
        </p:spPr>
        <p:txBody>
          <a:bodyPr/>
          <a:lstStyle/>
          <a:p>
            <a:pPr algn="ctr"/>
            <a:r>
              <a:rPr lang="en-US" dirty="0"/>
              <a:t>Thank You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2709290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7F4AF-B339-4AFD-880E-5DB960702039}"/>
              </a:ext>
            </a:extLst>
          </p:cNvPr>
          <p:cNvSpPr>
            <a:spLocks noGrp="1"/>
          </p:cNvSpPr>
          <p:nvPr>
            <p:ph type="ctrTitle"/>
          </p:nvPr>
        </p:nvSpPr>
        <p:spPr/>
        <p:txBody>
          <a:bodyPr/>
          <a:lstStyle/>
          <a:p>
            <a:r>
              <a:rPr lang="en-US" dirty="0"/>
              <a:t>What is Redlining?</a:t>
            </a:r>
          </a:p>
        </p:txBody>
      </p:sp>
      <p:sp>
        <p:nvSpPr>
          <p:cNvPr id="3" name="Text Placeholder 2">
            <a:extLst>
              <a:ext uri="{FF2B5EF4-FFF2-40B4-BE49-F238E27FC236}">
                <a16:creationId xmlns:a16="http://schemas.microsoft.com/office/drawing/2014/main" id="{EE368871-F3F7-4AC9-AC77-3FD8A1BCC44D}"/>
              </a:ext>
            </a:extLst>
          </p:cNvPr>
          <p:cNvSpPr>
            <a:spLocks noGrp="1"/>
          </p:cNvSpPr>
          <p:nvPr>
            <p:ph type="body" sz="half" idx="2"/>
          </p:nvPr>
        </p:nvSpPr>
        <p:spPr>
          <a:xfrm>
            <a:off x="1072838" y="2607109"/>
            <a:ext cx="5023162" cy="4624455"/>
          </a:xfrm>
        </p:spPr>
        <p:txBody>
          <a:bodyPr/>
          <a:lstStyle/>
          <a:p>
            <a:pPr marL="457200" indent="-457200">
              <a:buFont typeface="Arial" panose="020B0604020202020204" pitchFamily="34" charset="0"/>
              <a:buChar char="•"/>
            </a:pPr>
            <a:r>
              <a:rPr lang="en-US" sz="2000" dirty="0"/>
              <a:t>The Term originates from the 1930s practice of color coding maps of cities based on different neighborhoods’ eligibility to receive a loan or mortgage. </a:t>
            </a:r>
          </a:p>
          <a:p>
            <a:endParaRPr lang="en-US" sz="2000" dirty="0"/>
          </a:p>
          <a:p>
            <a:pPr marL="457200" indent="-457200">
              <a:buFont typeface="Arial" panose="020B0604020202020204" pitchFamily="34" charset="0"/>
              <a:buChar char="•"/>
            </a:pPr>
            <a:r>
              <a:rPr lang="en-US" sz="2000" dirty="0"/>
              <a:t>The lowest ranked neighborhoods were often literally lined in red, and were almost always a community of color or other marginalized identity.</a:t>
            </a:r>
          </a:p>
          <a:p>
            <a:endParaRPr lang="en-US" sz="2000" dirty="0"/>
          </a:p>
        </p:txBody>
      </p:sp>
      <p:pic>
        <p:nvPicPr>
          <p:cNvPr id="4" name="Picture 3">
            <a:extLst>
              <a:ext uri="{FF2B5EF4-FFF2-40B4-BE49-F238E27FC236}">
                <a16:creationId xmlns:a16="http://schemas.microsoft.com/office/drawing/2014/main" id="{26B590BA-CC09-4690-B934-DA6B90BE6482}"/>
              </a:ext>
            </a:extLst>
          </p:cNvPr>
          <p:cNvPicPr>
            <a:picLocks noChangeAspect="1"/>
          </p:cNvPicPr>
          <p:nvPr/>
        </p:nvPicPr>
        <p:blipFill>
          <a:blip r:embed="rId3"/>
          <a:stretch>
            <a:fillRect/>
          </a:stretch>
        </p:blipFill>
        <p:spPr>
          <a:xfrm>
            <a:off x="6403838" y="2111809"/>
            <a:ext cx="5327924" cy="3918151"/>
          </a:xfrm>
          <a:prstGeom prst="rect">
            <a:avLst/>
          </a:prstGeom>
        </p:spPr>
      </p:pic>
      <p:sp>
        <p:nvSpPr>
          <p:cNvPr id="6" name="Rectangle 5">
            <a:extLst>
              <a:ext uri="{FF2B5EF4-FFF2-40B4-BE49-F238E27FC236}">
                <a16:creationId xmlns:a16="http://schemas.microsoft.com/office/drawing/2014/main" id="{12B2AC45-2A1C-45E7-A850-467196292A4A}"/>
              </a:ext>
            </a:extLst>
          </p:cNvPr>
          <p:cNvSpPr/>
          <p:nvPr/>
        </p:nvSpPr>
        <p:spPr>
          <a:xfrm>
            <a:off x="6180084" y="6106120"/>
            <a:ext cx="5875282" cy="276999"/>
          </a:xfrm>
          <a:prstGeom prst="rect">
            <a:avLst/>
          </a:prstGeom>
        </p:spPr>
        <p:txBody>
          <a:bodyPr wrap="square">
            <a:spAutoFit/>
          </a:bodyPr>
          <a:lstStyle/>
          <a:p>
            <a:pPr algn="ctr"/>
            <a:r>
              <a:rPr lang="en-US" sz="1200" dirty="0"/>
              <a:t>A red lined map of Oakland, California, created by Home Owner’s Loan Corporation. </a:t>
            </a:r>
          </a:p>
        </p:txBody>
      </p:sp>
    </p:spTree>
    <p:extLst>
      <p:ext uri="{BB962C8B-B14F-4D97-AF65-F5344CB8AC3E}">
        <p14:creationId xmlns:p14="http://schemas.microsoft.com/office/powerpoint/2010/main" val="16744745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allAtOnce"/>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C223C-72C5-4973-B77C-96C46D46638B}"/>
              </a:ext>
            </a:extLst>
          </p:cNvPr>
          <p:cNvSpPr>
            <a:spLocks noGrp="1"/>
          </p:cNvSpPr>
          <p:nvPr>
            <p:ph type="ctrTitle"/>
          </p:nvPr>
        </p:nvSpPr>
        <p:spPr>
          <a:xfrm>
            <a:off x="5152964" y="140786"/>
            <a:ext cx="6009021" cy="862552"/>
          </a:xfrm>
        </p:spPr>
        <p:txBody>
          <a:bodyPr>
            <a:normAutofit fontScale="90000"/>
          </a:bodyPr>
          <a:lstStyle/>
          <a:p>
            <a:r>
              <a:rPr lang="en-US" sz="4400" dirty="0" err="1">
                <a:solidFill>
                  <a:schemeClr val="tx1"/>
                </a:solidFill>
              </a:rPr>
              <a:t>HomeOwership</a:t>
            </a:r>
            <a:r>
              <a:rPr lang="en-US" sz="4400" dirty="0">
                <a:solidFill>
                  <a:schemeClr val="tx1"/>
                </a:solidFill>
              </a:rPr>
              <a:t> Rate (2014)</a:t>
            </a:r>
            <a:endParaRPr lang="en-US" dirty="0"/>
          </a:p>
        </p:txBody>
      </p:sp>
      <p:sp>
        <p:nvSpPr>
          <p:cNvPr id="7" name="Date Placeholder 1">
            <a:extLst>
              <a:ext uri="{FF2B5EF4-FFF2-40B4-BE49-F238E27FC236}">
                <a16:creationId xmlns:a16="http://schemas.microsoft.com/office/drawing/2014/main" id="{F57956E0-E4F4-437A-A284-1C8D1815CA1C}"/>
              </a:ext>
            </a:extLst>
          </p:cNvPr>
          <p:cNvSpPr txBox="1">
            <a:spLocks/>
          </p:cNvSpPr>
          <p:nvPr/>
        </p:nvSpPr>
        <p:spPr>
          <a:xfrm>
            <a:off x="1459114" y="5877953"/>
            <a:ext cx="4251960" cy="17883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i="1" dirty="0"/>
              <a:t>Center for Global Policy Solutions, 2014</a:t>
            </a:r>
          </a:p>
        </p:txBody>
      </p:sp>
      <p:graphicFrame>
        <p:nvGraphicFramePr>
          <p:cNvPr id="9" name="Chart 8">
            <a:extLst>
              <a:ext uri="{FF2B5EF4-FFF2-40B4-BE49-F238E27FC236}">
                <a16:creationId xmlns:a16="http://schemas.microsoft.com/office/drawing/2014/main" id="{086D67F2-41B6-4636-A3A2-13961A19EE19}"/>
              </a:ext>
            </a:extLst>
          </p:cNvPr>
          <p:cNvGraphicFramePr/>
          <p:nvPr>
            <p:extLst>
              <p:ext uri="{D42A27DB-BD31-4B8C-83A1-F6EECF244321}">
                <p14:modId xmlns:p14="http://schemas.microsoft.com/office/powerpoint/2010/main" val="2058178964"/>
              </p:ext>
            </p:extLst>
          </p:nvPr>
        </p:nvGraphicFramePr>
        <p:xfrm>
          <a:off x="478841" y="1834373"/>
          <a:ext cx="4932514" cy="4442529"/>
        </p:xfrm>
        <a:graphic>
          <a:graphicData uri="http://schemas.openxmlformats.org/drawingml/2006/chart">
            <c:chart xmlns:c="http://schemas.openxmlformats.org/drawingml/2006/chart" xmlns:r="http://schemas.openxmlformats.org/officeDocument/2006/relationships" r:id="rId3"/>
          </a:graphicData>
        </a:graphic>
      </p:graphicFrame>
      <p:sp>
        <p:nvSpPr>
          <p:cNvPr id="14" name="Rectangle 13">
            <a:extLst>
              <a:ext uri="{FF2B5EF4-FFF2-40B4-BE49-F238E27FC236}">
                <a16:creationId xmlns:a16="http://schemas.microsoft.com/office/drawing/2014/main" id="{6F249FF2-CA2B-4772-AA22-F66EAF1CD0F2}"/>
              </a:ext>
            </a:extLst>
          </p:cNvPr>
          <p:cNvSpPr/>
          <p:nvPr/>
        </p:nvSpPr>
        <p:spPr>
          <a:xfrm>
            <a:off x="5711074" y="2167005"/>
            <a:ext cx="6197600" cy="1016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725FE5D-A9B6-4548-8EF0-A471E978FC0B}"/>
              </a:ext>
            </a:extLst>
          </p:cNvPr>
          <p:cNvSpPr/>
          <p:nvPr/>
        </p:nvSpPr>
        <p:spPr>
          <a:xfrm>
            <a:off x="10590710" y="2167005"/>
            <a:ext cx="1122449" cy="1016000"/>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mj-lt"/>
              </a:rPr>
              <a:t>73%</a:t>
            </a:r>
          </a:p>
        </p:txBody>
      </p:sp>
      <p:sp>
        <p:nvSpPr>
          <p:cNvPr id="16" name="Rectangle 15">
            <a:extLst>
              <a:ext uri="{FF2B5EF4-FFF2-40B4-BE49-F238E27FC236}">
                <a16:creationId xmlns:a16="http://schemas.microsoft.com/office/drawing/2014/main" id="{3CAE9409-1E2C-4582-832D-3505DC3B264C}"/>
              </a:ext>
            </a:extLst>
          </p:cNvPr>
          <p:cNvSpPr/>
          <p:nvPr/>
        </p:nvSpPr>
        <p:spPr>
          <a:xfrm>
            <a:off x="5817754" y="2367231"/>
            <a:ext cx="4695694" cy="615553"/>
          </a:xfrm>
          <a:prstGeom prst="rect">
            <a:avLst/>
          </a:prstGeom>
        </p:spPr>
        <p:txBody>
          <a:bodyPr wrap="square" lIns="0" tIns="0" rIns="0" bIns="0" anchor="ctr">
            <a:spAutoFit/>
          </a:bodyPr>
          <a:lstStyle/>
          <a:p>
            <a:pPr algn="ctr"/>
            <a:r>
              <a:rPr lang="en-US" sz="4000" dirty="0">
                <a:latin typeface="Book Antiqua" panose="02040602050305030304" pitchFamily="18" charset="0"/>
              </a:rPr>
              <a:t>White </a:t>
            </a:r>
          </a:p>
        </p:txBody>
      </p:sp>
      <p:sp>
        <p:nvSpPr>
          <p:cNvPr id="17" name="Rectangle 16">
            <a:extLst>
              <a:ext uri="{FF2B5EF4-FFF2-40B4-BE49-F238E27FC236}">
                <a16:creationId xmlns:a16="http://schemas.microsoft.com/office/drawing/2014/main" id="{794C92A4-FDDA-459E-BF73-F12B93CCE589}"/>
              </a:ext>
            </a:extLst>
          </p:cNvPr>
          <p:cNvSpPr/>
          <p:nvPr/>
        </p:nvSpPr>
        <p:spPr>
          <a:xfrm>
            <a:off x="5711074" y="3297100"/>
            <a:ext cx="6197600" cy="1016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451676B-D9CB-4F2E-8746-82AB13D8E9A6}"/>
              </a:ext>
            </a:extLst>
          </p:cNvPr>
          <p:cNvSpPr/>
          <p:nvPr/>
        </p:nvSpPr>
        <p:spPr>
          <a:xfrm>
            <a:off x="10590710" y="3297100"/>
            <a:ext cx="1122449" cy="1016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mj-lt"/>
              </a:rPr>
              <a:t>46%</a:t>
            </a:r>
          </a:p>
        </p:txBody>
      </p:sp>
      <p:sp>
        <p:nvSpPr>
          <p:cNvPr id="19" name="Rectangle 18">
            <a:extLst>
              <a:ext uri="{FF2B5EF4-FFF2-40B4-BE49-F238E27FC236}">
                <a16:creationId xmlns:a16="http://schemas.microsoft.com/office/drawing/2014/main" id="{DB9F7A06-3A43-404A-A50B-AE2511E7AC47}"/>
              </a:ext>
            </a:extLst>
          </p:cNvPr>
          <p:cNvSpPr/>
          <p:nvPr/>
        </p:nvSpPr>
        <p:spPr>
          <a:xfrm>
            <a:off x="5817754" y="3497324"/>
            <a:ext cx="4695694" cy="615553"/>
          </a:xfrm>
          <a:prstGeom prst="rect">
            <a:avLst/>
          </a:prstGeom>
        </p:spPr>
        <p:txBody>
          <a:bodyPr wrap="square" lIns="0" tIns="0" rIns="0" bIns="0" anchor="ctr">
            <a:spAutoFit/>
          </a:bodyPr>
          <a:lstStyle/>
          <a:p>
            <a:pPr algn="ctr"/>
            <a:r>
              <a:rPr lang="en-US" sz="4000" dirty="0">
                <a:latin typeface="Book Antiqua" panose="02040602050305030304" pitchFamily="18" charset="0"/>
              </a:rPr>
              <a:t>Hispanic</a:t>
            </a:r>
          </a:p>
        </p:txBody>
      </p:sp>
      <p:sp>
        <p:nvSpPr>
          <p:cNvPr id="20" name="Rectangle 19">
            <a:extLst>
              <a:ext uri="{FF2B5EF4-FFF2-40B4-BE49-F238E27FC236}">
                <a16:creationId xmlns:a16="http://schemas.microsoft.com/office/drawing/2014/main" id="{35A6DB10-F64B-40BD-901E-1A482F4C57F0}"/>
              </a:ext>
            </a:extLst>
          </p:cNvPr>
          <p:cNvSpPr/>
          <p:nvPr/>
        </p:nvSpPr>
        <p:spPr>
          <a:xfrm>
            <a:off x="5711074" y="4427195"/>
            <a:ext cx="6197600" cy="1016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469496F-3131-450A-A0D7-7F242F4BB11A}"/>
              </a:ext>
            </a:extLst>
          </p:cNvPr>
          <p:cNvSpPr/>
          <p:nvPr/>
        </p:nvSpPr>
        <p:spPr>
          <a:xfrm>
            <a:off x="10590710" y="4427195"/>
            <a:ext cx="1122449" cy="1016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mj-lt"/>
              </a:rPr>
              <a:t>44%</a:t>
            </a:r>
          </a:p>
        </p:txBody>
      </p:sp>
      <p:sp>
        <p:nvSpPr>
          <p:cNvPr id="22" name="Rectangle 21">
            <a:extLst>
              <a:ext uri="{FF2B5EF4-FFF2-40B4-BE49-F238E27FC236}">
                <a16:creationId xmlns:a16="http://schemas.microsoft.com/office/drawing/2014/main" id="{8F57C996-1DCD-4099-A869-9188E50A0712}"/>
              </a:ext>
            </a:extLst>
          </p:cNvPr>
          <p:cNvSpPr/>
          <p:nvPr/>
        </p:nvSpPr>
        <p:spPr>
          <a:xfrm>
            <a:off x="5817754" y="4627419"/>
            <a:ext cx="4695694" cy="615553"/>
          </a:xfrm>
          <a:prstGeom prst="rect">
            <a:avLst/>
          </a:prstGeom>
        </p:spPr>
        <p:txBody>
          <a:bodyPr wrap="square" lIns="0" tIns="0" rIns="0" bIns="0" anchor="ctr">
            <a:spAutoFit/>
          </a:bodyPr>
          <a:lstStyle/>
          <a:p>
            <a:pPr algn="ctr"/>
            <a:r>
              <a:rPr lang="en-US" sz="4000" dirty="0">
                <a:latin typeface="Book Antiqua" panose="02040602050305030304" pitchFamily="18" charset="0"/>
              </a:rPr>
              <a:t>Black</a:t>
            </a:r>
          </a:p>
        </p:txBody>
      </p:sp>
    </p:spTree>
    <p:extLst>
      <p:ext uri="{BB962C8B-B14F-4D97-AF65-F5344CB8AC3E}">
        <p14:creationId xmlns:p14="http://schemas.microsoft.com/office/powerpoint/2010/main" val="258344781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Graphic spid="9" grpId="0">
        <p:bldAsOne/>
      </p:bldGraphic>
      <p:bldP spid="14" grpId="0" animBg="1"/>
      <p:bldP spid="15" grpId="0" animBg="1"/>
      <p:bldP spid="16" grpId="0"/>
      <p:bldP spid="17" grpId="0" animBg="1"/>
      <p:bldP spid="18" grpId="0" animBg="1"/>
      <p:bldP spid="19" grpId="0"/>
      <p:bldP spid="20" grpId="0" animBg="1"/>
      <p:bldP spid="21" grpId="0" animBg="1"/>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F364C-FA93-4488-91A9-36866C571BB7}"/>
              </a:ext>
            </a:extLst>
          </p:cNvPr>
          <p:cNvSpPr>
            <a:spLocks noGrp="1"/>
          </p:cNvSpPr>
          <p:nvPr>
            <p:ph type="ctrTitle"/>
          </p:nvPr>
        </p:nvSpPr>
        <p:spPr>
          <a:xfrm>
            <a:off x="5152965" y="140786"/>
            <a:ext cx="6801968" cy="862552"/>
          </a:xfrm>
        </p:spPr>
        <p:txBody>
          <a:bodyPr>
            <a:normAutofit fontScale="90000"/>
          </a:bodyPr>
          <a:lstStyle/>
          <a:p>
            <a:r>
              <a:rPr lang="en-US" dirty="0"/>
              <a:t>U.S. Commission Civil Rights </a:t>
            </a:r>
            <a:r>
              <a:rPr lang="en-US" sz="2000" dirty="0"/>
              <a:t>(Study)</a:t>
            </a:r>
            <a:endParaRPr lang="en-US" dirty="0"/>
          </a:p>
        </p:txBody>
      </p:sp>
      <p:sp>
        <p:nvSpPr>
          <p:cNvPr id="8" name="Oval 7">
            <a:extLst>
              <a:ext uri="{FF2B5EF4-FFF2-40B4-BE49-F238E27FC236}">
                <a16:creationId xmlns:a16="http://schemas.microsoft.com/office/drawing/2014/main" id="{5C84C5A1-FE0B-4980-A9D9-73107027A93B}"/>
              </a:ext>
            </a:extLst>
          </p:cNvPr>
          <p:cNvSpPr/>
          <p:nvPr/>
        </p:nvSpPr>
        <p:spPr>
          <a:xfrm>
            <a:off x="5781826" y="2828925"/>
            <a:ext cx="1871412" cy="180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DATA</a:t>
            </a:r>
          </a:p>
        </p:txBody>
      </p:sp>
      <p:sp>
        <p:nvSpPr>
          <p:cNvPr id="10" name="Arrow: Right 9">
            <a:extLst>
              <a:ext uri="{FF2B5EF4-FFF2-40B4-BE49-F238E27FC236}">
                <a16:creationId xmlns:a16="http://schemas.microsoft.com/office/drawing/2014/main" id="{DDD2E73C-D0B9-49F2-91C3-7DF3F8A5C5E3}"/>
              </a:ext>
            </a:extLst>
          </p:cNvPr>
          <p:cNvSpPr/>
          <p:nvPr/>
        </p:nvSpPr>
        <p:spPr>
          <a:xfrm rot="8142068">
            <a:off x="7566209" y="2565436"/>
            <a:ext cx="380527" cy="36195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4CFA3C33-279C-4B93-A9B1-E57C62545113}"/>
              </a:ext>
            </a:extLst>
          </p:cNvPr>
          <p:cNvSpPr/>
          <p:nvPr/>
        </p:nvSpPr>
        <p:spPr>
          <a:xfrm rot="19041115">
            <a:off x="5467381" y="4358963"/>
            <a:ext cx="380527" cy="36195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C7272074-735D-4987-86CC-A24C203DC1F9}"/>
              </a:ext>
            </a:extLst>
          </p:cNvPr>
          <p:cNvSpPr/>
          <p:nvPr/>
        </p:nvSpPr>
        <p:spPr>
          <a:xfrm rot="13403600">
            <a:off x="7680529" y="4406792"/>
            <a:ext cx="380527" cy="36195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9D3F58E3-DC67-4A8A-99A7-97154EDC042D}"/>
              </a:ext>
            </a:extLst>
          </p:cNvPr>
          <p:cNvSpPr/>
          <p:nvPr/>
        </p:nvSpPr>
        <p:spPr>
          <a:xfrm rot="2480826">
            <a:off x="5467383" y="2672569"/>
            <a:ext cx="380527" cy="36195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B18B49C0-396A-4058-A8D9-0512B16B0193}"/>
              </a:ext>
            </a:extLst>
          </p:cNvPr>
          <p:cNvSpPr/>
          <p:nvPr/>
        </p:nvSpPr>
        <p:spPr>
          <a:xfrm>
            <a:off x="2419350" y="1858406"/>
            <a:ext cx="2657475" cy="82764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 Illinois Department of Insurance </a:t>
            </a:r>
          </a:p>
        </p:txBody>
      </p:sp>
      <p:sp>
        <p:nvSpPr>
          <p:cNvPr id="17" name="Rectangle: Rounded Corners 16">
            <a:extLst>
              <a:ext uri="{FF2B5EF4-FFF2-40B4-BE49-F238E27FC236}">
                <a16:creationId xmlns:a16="http://schemas.microsoft.com/office/drawing/2014/main" id="{31BB1195-5309-4786-992A-DD76DBB09766}"/>
              </a:ext>
            </a:extLst>
          </p:cNvPr>
          <p:cNvSpPr/>
          <p:nvPr/>
        </p:nvSpPr>
        <p:spPr>
          <a:xfrm>
            <a:off x="2419350" y="4762626"/>
            <a:ext cx="2657475" cy="82764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Chicago Fire Department</a:t>
            </a:r>
          </a:p>
        </p:txBody>
      </p:sp>
      <p:sp>
        <p:nvSpPr>
          <p:cNvPr id="18" name="Rectangle: Rounded Corners 17">
            <a:extLst>
              <a:ext uri="{FF2B5EF4-FFF2-40B4-BE49-F238E27FC236}">
                <a16:creationId xmlns:a16="http://schemas.microsoft.com/office/drawing/2014/main" id="{A3F68747-D541-4C38-9CEE-51BBE96006AB}"/>
              </a:ext>
            </a:extLst>
          </p:cNvPr>
          <p:cNvSpPr/>
          <p:nvPr/>
        </p:nvSpPr>
        <p:spPr>
          <a:xfrm>
            <a:off x="8492034" y="1858406"/>
            <a:ext cx="2657475" cy="82764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Chicago Police Department </a:t>
            </a:r>
          </a:p>
        </p:txBody>
      </p:sp>
      <p:sp>
        <p:nvSpPr>
          <p:cNvPr id="19" name="Rectangle: Rounded Corners 18">
            <a:extLst>
              <a:ext uri="{FF2B5EF4-FFF2-40B4-BE49-F238E27FC236}">
                <a16:creationId xmlns:a16="http://schemas.microsoft.com/office/drawing/2014/main" id="{175DCFD7-D3D1-42AE-86C1-B5D57EFEDD47}"/>
              </a:ext>
            </a:extLst>
          </p:cNvPr>
          <p:cNvSpPr/>
          <p:nvPr/>
        </p:nvSpPr>
        <p:spPr>
          <a:xfrm>
            <a:off x="8492034" y="4762626"/>
            <a:ext cx="2657475" cy="82764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 US Bureau of the census </a:t>
            </a:r>
          </a:p>
        </p:txBody>
      </p:sp>
    </p:spTree>
    <p:extLst>
      <p:ext uri="{BB962C8B-B14F-4D97-AF65-F5344CB8AC3E}">
        <p14:creationId xmlns:p14="http://schemas.microsoft.com/office/powerpoint/2010/main" val="396067005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10" grpId="0" animBg="1"/>
      <p:bldP spid="11" grpId="0" animBg="1"/>
      <p:bldP spid="12" grpId="0" animBg="1"/>
      <p:bldP spid="13" grpId="0" animBg="1"/>
      <p:bldP spid="16" grpId="0" animBg="1"/>
      <p:bldP spid="17" grpId="0" animBg="1"/>
      <p:bldP spid="18"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DF1DE-9A51-4052-B995-5D0AC9193EA5}"/>
              </a:ext>
            </a:extLst>
          </p:cNvPr>
          <p:cNvSpPr>
            <a:spLocks noGrp="1"/>
          </p:cNvSpPr>
          <p:nvPr>
            <p:ph type="ctrTitle"/>
          </p:nvPr>
        </p:nvSpPr>
        <p:spPr/>
        <p:txBody>
          <a:bodyPr/>
          <a:lstStyle/>
          <a:p>
            <a:r>
              <a:rPr lang="en-US" dirty="0"/>
              <a:t>Variables</a:t>
            </a:r>
          </a:p>
        </p:txBody>
      </p:sp>
      <p:sp>
        <p:nvSpPr>
          <p:cNvPr id="3" name="Text Placeholder 2">
            <a:extLst>
              <a:ext uri="{FF2B5EF4-FFF2-40B4-BE49-F238E27FC236}">
                <a16:creationId xmlns:a16="http://schemas.microsoft.com/office/drawing/2014/main" id="{45C75F3D-01C5-46F6-9DB2-2D455BC20BC8}"/>
              </a:ext>
            </a:extLst>
          </p:cNvPr>
          <p:cNvSpPr>
            <a:spLocks noGrp="1"/>
          </p:cNvSpPr>
          <p:nvPr>
            <p:ph type="body" sz="half" idx="2"/>
          </p:nvPr>
        </p:nvSpPr>
        <p:spPr>
          <a:xfrm>
            <a:off x="2066925" y="2154739"/>
            <a:ext cx="9715499" cy="4562475"/>
          </a:xfrm>
        </p:spPr>
        <p:txBody>
          <a:bodyPr/>
          <a:lstStyle/>
          <a:p>
            <a:r>
              <a:rPr lang="en-US" sz="2400" b="1" dirty="0">
                <a:solidFill>
                  <a:srgbClr val="C00000"/>
                </a:solidFill>
              </a:rPr>
              <a:t>race racial: </a:t>
            </a:r>
            <a:r>
              <a:rPr lang="en-US" sz="2400" dirty="0"/>
              <a:t>composition in percent minority </a:t>
            </a:r>
          </a:p>
          <a:p>
            <a:r>
              <a:rPr lang="en-US" sz="2400" b="1" dirty="0">
                <a:solidFill>
                  <a:srgbClr val="C00000"/>
                </a:solidFill>
              </a:rPr>
              <a:t>fire: </a:t>
            </a:r>
            <a:r>
              <a:rPr lang="en-US" sz="2400" dirty="0"/>
              <a:t>ﬁres per 100 housing units </a:t>
            </a:r>
          </a:p>
          <a:p>
            <a:r>
              <a:rPr lang="en-US" sz="2400" b="1" dirty="0">
                <a:solidFill>
                  <a:srgbClr val="C00000"/>
                </a:solidFill>
              </a:rPr>
              <a:t>theft: </a:t>
            </a:r>
            <a:r>
              <a:rPr lang="en-US" sz="2400" dirty="0"/>
              <a:t>theft per 1000 population </a:t>
            </a:r>
          </a:p>
          <a:p>
            <a:r>
              <a:rPr lang="en-US" sz="2400" b="1" dirty="0">
                <a:solidFill>
                  <a:srgbClr val="C00000"/>
                </a:solidFill>
              </a:rPr>
              <a:t>age: </a:t>
            </a:r>
            <a:r>
              <a:rPr lang="en-US" sz="2400" dirty="0"/>
              <a:t>percent of housing units built before 1939 </a:t>
            </a:r>
          </a:p>
          <a:p>
            <a:r>
              <a:rPr lang="en-US" sz="2400" b="1" dirty="0" err="1">
                <a:solidFill>
                  <a:srgbClr val="C00000"/>
                </a:solidFill>
              </a:rPr>
              <a:t>volact</a:t>
            </a:r>
            <a:r>
              <a:rPr lang="en-US" sz="2400" b="1" dirty="0">
                <a:solidFill>
                  <a:srgbClr val="C00000"/>
                </a:solidFill>
              </a:rPr>
              <a:t>: </a:t>
            </a:r>
            <a:r>
              <a:rPr lang="en-US" sz="2400" dirty="0"/>
              <a:t>new homeowner policies plus renewals minus cancellations and non-renewals per 100 housing units </a:t>
            </a:r>
          </a:p>
          <a:p>
            <a:r>
              <a:rPr lang="en-US" sz="2400" b="1" dirty="0" err="1">
                <a:solidFill>
                  <a:srgbClr val="C00000"/>
                </a:solidFill>
              </a:rPr>
              <a:t>involact</a:t>
            </a:r>
            <a:r>
              <a:rPr lang="en-US" sz="2400" b="1" dirty="0">
                <a:solidFill>
                  <a:srgbClr val="C00000"/>
                </a:solidFill>
              </a:rPr>
              <a:t>: </a:t>
            </a:r>
            <a:r>
              <a:rPr lang="en-US" sz="2400" dirty="0"/>
              <a:t>new FAIR plan policies and renewals per 100 housing units </a:t>
            </a:r>
          </a:p>
          <a:p>
            <a:r>
              <a:rPr lang="en-US" sz="2400" b="1" dirty="0">
                <a:solidFill>
                  <a:srgbClr val="C00000"/>
                </a:solidFill>
              </a:rPr>
              <a:t>income: </a:t>
            </a:r>
            <a:r>
              <a:rPr lang="en-US" sz="2400" dirty="0"/>
              <a:t>median family income </a:t>
            </a:r>
          </a:p>
          <a:p>
            <a:r>
              <a:rPr lang="en-US" sz="2400" dirty="0"/>
              <a:t> </a:t>
            </a:r>
          </a:p>
        </p:txBody>
      </p:sp>
    </p:spTree>
    <p:extLst>
      <p:ext uri="{BB962C8B-B14F-4D97-AF65-F5344CB8AC3E}">
        <p14:creationId xmlns:p14="http://schemas.microsoft.com/office/powerpoint/2010/main" val="23697107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title="Skyline">
            <a:extLst>
              <a:ext uri="{FF2B5EF4-FFF2-40B4-BE49-F238E27FC236}">
                <a16:creationId xmlns:a16="http://schemas.microsoft.com/office/drawing/2014/main" id="{6B070BD8-8610-4F64-A93A-41F46C39ECA6}"/>
              </a:ext>
            </a:extLst>
          </p:cNvPr>
          <p:cNvPicPr>
            <a:picLocks noGrp="1" noChangeAspect="1"/>
          </p:cNvPicPr>
          <p:nvPr>
            <p:ph type="pic" sz="quarter" idx="13"/>
          </p:nvPr>
        </p:nvPicPr>
        <p:blipFill>
          <a:blip r:embed="rId2"/>
          <a:srcRect t="9408" b="9408"/>
          <a:stretch>
            <a:fillRect/>
          </a:stretch>
        </p:blipFill>
        <p:spPr/>
      </p:pic>
      <p:sp>
        <p:nvSpPr>
          <p:cNvPr id="11" name="Title 10">
            <a:extLst>
              <a:ext uri="{FF2B5EF4-FFF2-40B4-BE49-F238E27FC236}">
                <a16:creationId xmlns:a16="http://schemas.microsoft.com/office/drawing/2014/main" id="{69D4BCF2-C773-495F-A4D5-860FB6A2FA91}"/>
              </a:ext>
            </a:extLst>
          </p:cNvPr>
          <p:cNvSpPr>
            <a:spLocks noGrp="1"/>
          </p:cNvSpPr>
          <p:nvPr>
            <p:ph type="title"/>
          </p:nvPr>
        </p:nvSpPr>
        <p:spPr/>
        <p:txBody>
          <a:bodyPr/>
          <a:lstStyle/>
          <a:p>
            <a:r>
              <a:rPr lang="en-US" dirty="0">
                <a:solidFill>
                  <a:schemeClr val="tx1"/>
                </a:solidFill>
              </a:rPr>
              <a:t>Business Goal! </a:t>
            </a:r>
            <a:endParaRPr lang="en-US" b="0" dirty="0">
              <a:solidFill>
                <a:schemeClr val="tx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08974754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Slide Number Placeholder 2">
            <a:extLst>
              <a:ext uri="{FF2B5EF4-FFF2-40B4-BE49-F238E27FC236}">
                <a16:creationId xmlns:a16="http://schemas.microsoft.com/office/drawing/2014/main" id="{82B63487-A7F4-49F7-A48E-F926F0379893}"/>
              </a:ext>
            </a:extLst>
          </p:cNvPr>
          <p:cNvSpPr>
            <a:spLocks noGrp="1"/>
          </p:cNvSpPr>
          <p:nvPr>
            <p:ph type="sldNum" sz="quarter" idx="18"/>
          </p:nvPr>
        </p:nvSpPr>
        <p:spPr>
          <a:xfrm>
            <a:off x="11146971" y="6356350"/>
            <a:ext cx="740227" cy="365125"/>
          </a:xfrm>
        </p:spPr>
        <p:txBody>
          <a:bodyPr/>
          <a:lstStyle/>
          <a:p>
            <a:pPr>
              <a:spcAft>
                <a:spcPts val="600"/>
              </a:spcAft>
            </a:pPr>
            <a:endParaRPr lang="en-US" noProof="0" dirty="0"/>
          </a:p>
        </p:txBody>
      </p:sp>
      <p:sp>
        <p:nvSpPr>
          <p:cNvPr id="2" name="Title 1">
            <a:extLst>
              <a:ext uri="{FF2B5EF4-FFF2-40B4-BE49-F238E27FC236}">
                <a16:creationId xmlns:a16="http://schemas.microsoft.com/office/drawing/2014/main" id="{D503C34E-F8A3-4921-AF5F-E76119D14AEF}"/>
              </a:ext>
            </a:extLst>
          </p:cNvPr>
          <p:cNvSpPr>
            <a:spLocks noGrp="1"/>
          </p:cNvSpPr>
          <p:nvPr>
            <p:ph type="title"/>
          </p:nvPr>
        </p:nvSpPr>
        <p:spPr>
          <a:xfrm>
            <a:off x="518678" y="209028"/>
            <a:ext cx="8333222" cy="1147969"/>
          </a:xfrm>
          <a:prstGeom prst="rect">
            <a:avLst/>
          </a:prstGeom>
        </p:spPr>
        <p:txBody>
          <a:bodyPr anchor="b">
            <a:normAutofit/>
          </a:bodyPr>
          <a:lstStyle/>
          <a:p>
            <a:r>
              <a:rPr lang="en-US" dirty="0"/>
              <a:t>Initial Data Analysis  </a:t>
            </a:r>
          </a:p>
        </p:txBody>
      </p:sp>
      <p:pic>
        <p:nvPicPr>
          <p:cNvPr id="4" name="Picture 3">
            <a:extLst>
              <a:ext uri="{FF2B5EF4-FFF2-40B4-BE49-F238E27FC236}">
                <a16:creationId xmlns:a16="http://schemas.microsoft.com/office/drawing/2014/main" id="{05E43FEE-A7F2-492D-BCC0-0DE3B9D93093}"/>
              </a:ext>
            </a:extLst>
          </p:cNvPr>
          <p:cNvPicPr>
            <a:picLocks noChangeAspect="1"/>
          </p:cNvPicPr>
          <p:nvPr/>
        </p:nvPicPr>
        <p:blipFill rotWithShape="1">
          <a:blip r:embed="rId2"/>
          <a:srcRect t="12000"/>
          <a:stretch/>
        </p:blipFill>
        <p:spPr>
          <a:xfrm>
            <a:off x="6181604" y="2142945"/>
            <a:ext cx="5705594" cy="3881613"/>
          </a:xfrm>
          <a:prstGeom prst="rect">
            <a:avLst/>
          </a:prstGeom>
          <a:noFill/>
        </p:spPr>
      </p:pic>
      <p:pic>
        <p:nvPicPr>
          <p:cNvPr id="5" name="Picture 4">
            <a:extLst>
              <a:ext uri="{FF2B5EF4-FFF2-40B4-BE49-F238E27FC236}">
                <a16:creationId xmlns:a16="http://schemas.microsoft.com/office/drawing/2014/main" id="{3DB7D1D6-E003-4A06-89D3-EA7CAE3F9ED8}"/>
              </a:ext>
            </a:extLst>
          </p:cNvPr>
          <p:cNvPicPr>
            <a:picLocks noChangeAspect="1"/>
          </p:cNvPicPr>
          <p:nvPr/>
        </p:nvPicPr>
        <p:blipFill>
          <a:blip r:embed="rId3"/>
          <a:stretch>
            <a:fillRect/>
          </a:stretch>
        </p:blipFill>
        <p:spPr>
          <a:xfrm>
            <a:off x="304802" y="2142945"/>
            <a:ext cx="5591175" cy="3835750"/>
          </a:xfrm>
          <a:prstGeom prst="rect">
            <a:avLst/>
          </a:prstGeom>
          <a:noFill/>
        </p:spPr>
      </p:pic>
    </p:spTree>
    <p:extLst>
      <p:ext uri="{BB962C8B-B14F-4D97-AF65-F5344CB8AC3E}">
        <p14:creationId xmlns:p14="http://schemas.microsoft.com/office/powerpoint/2010/main" val="1223337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3C34E-F8A3-4921-AF5F-E76119D14AEF}"/>
              </a:ext>
            </a:extLst>
          </p:cNvPr>
          <p:cNvSpPr>
            <a:spLocks noGrp="1"/>
          </p:cNvSpPr>
          <p:nvPr>
            <p:ph type="ctrTitle"/>
          </p:nvPr>
        </p:nvSpPr>
        <p:spPr>
          <a:xfrm>
            <a:off x="5152965" y="140786"/>
            <a:ext cx="5311516" cy="862552"/>
          </a:xfrm>
        </p:spPr>
        <p:txBody>
          <a:bodyPr>
            <a:normAutofit/>
          </a:bodyPr>
          <a:lstStyle/>
          <a:p>
            <a:r>
              <a:rPr lang="en-US" dirty="0"/>
              <a:t>Initial Data Analysis </a:t>
            </a:r>
          </a:p>
        </p:txBody>
      </p:sp>
      <p:pic>
        <p:nvPicPr>
          <p:cNvPr id="6" name="Picture 5" descr="C:\Users\malik\AppData\Local\Microsoft\Windows\INetCache\Content.MSO\31CE5C1A.tmp">
            <a:extLst>
              <a:ext uri="{FF2B5EF4-FFF2-40B4-BE49-F238E27FC236}">
                <a16:creationId xmlns:a16="http://schemas.microsoft.com/office/drawing/2014/main" id="{8E22D506-8D2B-4423-8A45-3A6F7C9C7D2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20637" y="1328727"/>
            <a:ext cx="7427697" cy="5209724"/>
          </a:xfrm>
          <a:prstGeom prst="rect">
            <a:avLst/>
          </a:prstGeom>
          <a:noFill/>
          <a:ln>
            <a:solidFill>
              <a:schemeClr val="tx1"/>
            </a:solidFill>
          </a:ln>
        </p:spPr>
      </p:pic>
    </p:spTree>
    <p:extLst>
      <p:ext uri="{BB962C8B-B14F-4D97-AF65-F5344CB8AC3E}">
        <p14:creationId xmlns:p14="http://schemas.microsoft.com/office/powerpoint/2010/main" val="27952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Users\malik\AppData\Local\Microsoft\Windows\INetCache\Content.MSO\A33B9B90.tmp">
            <a:extLst>
              <a:ext uri="{FF2B5EF4-FFF2-40B4-BE49-F238E27FC236}">
                <a16:creationId xmlns:a16="http://schemas.microsoft.com/office/drawing/2014/main" id="{C9D6C569-A25C-47CE-910E-3835B0255EE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686" y="3963683"/>
            <a:ext cx="3149759" cy="2199633"/>
          </a:xfrm>
          <a:prstGeom prst="rect">
            <a:avLst/>
          </a:prstGeom>
          <a:noFill/>
          <a:ln>
            <a:solidFill>
              <a:schemeClr val="tx1"/>
            </a:solidFill>
          </a:ln>
        </p:spPr>
      </p:pic>
      <p:sp>
        <p:nvSpPr>
          <p:cNvPr id="2" name="Title 1">
            <a:extLst>
              <a:ext uri="{FF2B5EF4-FFF2-40B4-BE49-F238E27FC236}">
                <a16:creationId xmlns:a16="http://schemas.microsoft.com/office/drawing/2014/main" id="{D503C34E-F8A3-4921-AF5F-E76119D14AEF}"/>
              </a:ext>
            </a:extLst>
          </p:cNvPr>
          <p:cNvSpPr>
            <a:spLocks noGrp="1"/>
          </p:cNvSpPr>
          <p:nvPr>
            <p:ph type="ctrTitle"/>
          </p:nvPr>
        </p:nvSpPr>
        <p:spPr>
          <a:xfrm>
            <a:off x="5152965" y="140786"/>
            <a:ext cx="5311516" cy="862552"/>
          </a:xfrm>
        </p:spPr>
        <p:txBody>
          <a:bodyPr>
            <a:normAutofit/>
          </a:bodyPr>
          <a:lstStyle/>
          <a:p>
            <a:r>
              <a:rPr lang="en-US" dirty="0"/>
              <a:t>Assumption: Linearity </a:t>
            </a:r>
          </a:p>
        </p:txBody>
      </p:sp>
      <p:pic>
        <p:nvPicPr>
          <p:cNvPr id="5" name="Picture 4" descr="C:\Users\malik\AppData\Local\Microsoft\Windows\INetCache\Content.MSO\A3E26E06.tmp">
            <a:extLst>
              <a:ext uri="{FF2B5EF4-FFF2-40B4-BE49-F238E27FC236}">
                <a16:creationId xmlns:a16="http://schemas.microsoft.com/office/drawing/2014/main" id="{311A660D-B683-45FB-8606-776991D530D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80407" y="3067973"/>
            <a:ext cx="3347720" cy="2391410"/>
          </a:xfrm>
          <a:prstGeom prst="rect">
            <a:avLst/>
          </a:prstGeom>
          <a:noFill/>
          <a:ln>
            <a:solidFill>
              <a:schemeClr val="tx1"/>
            </a:solidFill>
          </a:ln>
        </p:spPr>
      </p:pic>
      <p:pic>
        <p:nvPicPr>
          <p:cNvPr id="7" name="Picture 6" descr="C:\Users\malik\AppData\Local\Microsoft\Windows\INetCache\Content.MSO\2B6E3004.tmp">
            <a:extLst>
              <a:ext uri="{FF2B5EF4-FFF2-40B4-BE49-F238E27FC236}">
                <a16:creationId xmlns:a16="http://schemas.microsoft.com/office/drawing/2014/main" id="{F1D69985-6B28-4292-93A1-CF748E3E27B7}"/>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8065" y="2402862"/>
            <a:ext cx="3305810" cy="2360930"/>
          </a:xfrm>
          <a:prstGeom prst="rect">
            <a:avLst/>
          </a:prstGeom>
          <a:noFill/>
          <a:ln>
            <a:solidFill>
              <a:schemeClr val="tx1"/>
            </a:solidFill>
          </a:ln>
        </p:spPr>
      </p:pic>
      <p:pic>
        <p:nvPicPr>
          <p:cNvPr id="8" name="Picture 7" descr="C:\Users\malik\AppData\Local\Microsoft\Windows\INetCache\Content.MSO\25DAD81E.tmp">
            <a:extLst>
              <a:ext uri="{FF2B5EF4-FFF2-40B4-BE49-F238E27FC236}">
                <a16:creationId xmlns:a16="http://schemas.microsoft.com/office/drawing/2014/main" id="{137E37B8-CD14-4815-94C7-DB8497005779}"/>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90576" y="2008612"/>
            <a:ext cx="2954020" cy="2110105"/>
          </a:xfrm>
          <a:prstGeom prst="rect">
            <a:avLst/>
          </a:prstGeom>
          <a:noFill/>
          <a:ln>
            <a:solidFill>
              <a:schemeClr val="tx1"/>
            </a:solidFill>
          </a:ln>
        </p:spPr>
      </p:pic>
      <p:pic>
        <p:nvPicPr>
          <p:cNvPr id="9" name="Picture 8" descr="C:\Users\malik\AppData\Local\Microsoft\Windows\INetCache\Content.MSO\21F888B2.tmp">
            <a:extLst>
              <a:ext uri="{FF2B5EF4-FFF2-40B4-BE49-F238E27FC236}">
                <a16:creationId xmlns:a16="http://schemas.microsoft.com/office/drawing/2014/main" id="{6345874B-A261-471E-BC22-1EFC8CD0A879}"/>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41926" y="1473222"/>
            <a:ext cx="3348221" cy="2110105"/>
          </a:xfrm>
          <a:prstGeom prst="rect">
            <a:avLst/>
          </a:prstGeom>
          <a:noFill/>
          <a:ln>
            <a:solidFill>
              <a:schemeClr val="tx1"/>
            </a:solidFill>
          </a:ln>
        </p:spPr>
      </p:pic>
      <p:pic>
        <p:nvPicPr>
          <p:cNvPr id="4" name="Picture 3" descr="C:\Users\malik\AppData\Local\Microsoft\Windows\INetCache\Content.MSO\861D8B38.tmp">
            <a:extLst>
              <a:ext uri="{FF2B5EF4-FFF2-40B4-BE49-F238E27FC236}">
                <a16:creationId xmlns:a16="http://schemas.microsoft.com/office/drawing/2014/main" id="{2720FC48-216F-4DA8-AFB3-EB0D4E3B5416}"/>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91850" y="2652512"/>
            <a:ext cx="5051043" cy="3549446"/>
          </a:xfrm>
          <a:prstGeom prst="rect">
            <a:avLst/>
          </a:prstGeom>
          <a:noFill/>
          <a:ln>
            <a:solidFill>
              <a:schemeClr val="tx1"/>
            </a:solidFill>
          </a:ln>
        </p:spPr>
      </p:pic>
    </p:spTree>
    <p:extLst>
      <p:ext uri="{BB962C8B-B14F-4D97-AF65-F5344CB8AC3E}">
        <p14:creationId xmlns:p14="http://schemas.microsoft.com/office/powerpoint/2010/main" val="393767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Custom 3">
      <a:dk1>
        <a:srgbClr val="3F3F3F"/>
      </a:dk1>
      <a:lt1>
        <a:srgbClr val="FFFFFF"/>
      </a:lt1>
      <a:dk2>
        <a:srgbClr val="F2F2F2"/>
      </a:dk2>
      <a:lt2>
        <a:srgbClr val="A5A5A5"/>
      </a:lt2>
      <a:accent1>
        <a:srgbClr val="00194C"/>
      </a:accent1>
      <a:accent2>
        <a:srgbClr val="C00000"/>
      </a:accent2>
      <a:accent3>
        <a:srgbClr val="F2F2F2"/>
      </a:accent3>
      <a:accent4>
        <a:srgbClr val="954F72"/>
      </a:accent4>
      <a:accent5>
        <a:srgbClr val="C00000"/>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89027928_Hexagon presentation dark_AAS_v4" id="{00715B48-F6B0-4FD0-BA2D-34714F23D55A}" vid="{445656DE-313E-4A78-B834-A775A8573B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C9C3589D-EF2D-4AF3-8B55-088F4B14D6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B759597-1FA4-4F46-9BA8-01240C56026E}">
  <ds:schemaRefs>
    <ds:schemaRef ds:uri="http://schemas.microsoft.com/sharepoint/v3/contenttype/forms"/>
  </ds:schemaRefs>
</ds:datastoreItem>
</file>

<file path=customXml/itemProps3.xml><?xml version="1.0" encoding="utf-8"?>
<ds:datastoreItem xmlns:ds="http://schemas.openxmlformats.org/officeDocument/2006/customXml" ds:itemID="{2940343A-75DB-4E03-95EA-4A75BA0D7FF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0</TotalTime>
  <Words>665</Words>
  <Application>Microsoft Office PowerPoint</Application>
  <PresentationFormat>Widescreen</PresentationFormat>
  <Paragraphs>82</Paragraphs>
  <Slides>16</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Arial Black</vt:lpstr>
      <vt:lpstr>Arial Unicode MS</vt:lpstr>
      <vt:lpstr>Book Antiqua</vt:lpstr>
      <vt:lpstr>Calibri</vt:lpstr>
      <vt:lpstr>Calibri Light</vt:lpstr>
      <vt:lpstr>Gill Sans SemiBold</vt:lpstr>
      <vt:lpstr>Times New Roman</vt:lpstr>
      <vt:lpstr>Office Theme</vt:lpstr>
      <vt:lpstr>Insurance Redlining</vt:lpstr>
      <vt:lpstr>What is Redlining?</vt:lpstr>
      <vt:lpstr>HomeOwership Rate (2014)</vt:lpstr>
      <vt:lpstr>U.S. Commission Civil Rights (Study)</vt:lpstr>
      <vt:lpstr>Variables</vt:lpstr>
      <vt:lpstr>Business Goal! </vt:lpstr>
      <vt:lpstr>Initial Data Analysis  </vt:lpstr>
      <vt:lpstr>Initial Data Analysis </vt:lpstr>
      <vt:lpstr>Assumption: Linearity </vt:lpstr>
      <vt:lpstr>Assumption: Normality </vt:lpstr>
      <vt:lpstr>Assumption: Constant Variance  </vt:lpstr>
      <vt:lpstr>Collinearity Check </vt:lpstr>
      <vt:lpstr>Influential Observations</vt:lpstr>
      <vt:lpstr>Final Model</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2019-12-06T02:59:20Z</dcterms:created>
  <dcterms:modified xsi:type="dcterms:W3CDTF">2020-03-12T20:48:13Z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