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2"/>
  </p:notesMasterIdLst>
  <p:sldIdLst>
    <p:sldId id="256" r:id="rId2"/>
    <p:sldId id="265" r:id="rId3"/>
    <p:sldId id="293" r:id="rId4"/>
    <p:sldId id="257" r:id="rId5"/>
    <p:sldId id="294" r:id="rId6"/>
    <p:sldId id="258" r:id="rId7"/>
    <p:sldId id="259" r:id="rId8"/>
    <p:sldId id="268" r:id="rId9"/>
    <p:sldId id="261" r:id="rId10"/>
    <p:sldId id="263" r:id="rId11"/>
    <p:sldId id="295" r:id="rId12"/>
    <p:sldId id="266" r:id="rId13"/>
    <p:sldId id="262" r:id="rId14"/>
    <p:sldId id="296" r:id="rId15"/>
    <p:sldId id="264" r:id="rId16"/>
    <p:sldId id="269" r:id="rId17"/>
    <p:sldId id="272" r:id="rId18"/>
    <p:sldId id="297" r:id="rId19"/>
    <p:sldId id="271" r:id="rId20"/>
    <p:sldId id="281" r:id="rId21"/>
    <p:sldId id="273" r:id="rId22"/>
    <p:sldId id="275" r:id="rId23"/>
    <p:sldId id="280" r:id="rId24"/>
    <p:sldId id="274" r:id="rId25"/>
    <p:sldId id="276" r:id="rId26"/>
    <p:sldId id="277" r:id="rId27"/>
    <p:sldId id="278" r:id="rId28"/>
    <p:sldId id="279" r:id="rId29"/>
    <p:sldId id="270" r:id="rId30"/>
    <p:sldId id="290" r:id="rId31"/>
    <p:sldId id="283" r:id="rId32"/>
    <p:sldId id="284" r:id="rId33"/>
    <p:sldId id="285" r:id="rId34"/>
    <p:sldId id="287" r:id="rId35"/>
    <p:sldId id="288" r:id="rId36"/>
    <p:sldId id="289" r:id="rId37"/>
    <p:sldId id="298" r:id="rId38"/>
    <p:sldId id="292" r:id="rId39"/>
    <p:sldId id="282" r:id="rId40"/>
    <p:sldId id="291"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0BEA952D-1B00-4B04-95E8-CFDEBB6FA68B}">
          <p14:sldIdLst>
            <p14:sldId id="256"/>
            <p14:sldId id="265"/>
            <p14:sldId id="293"/>
            <p14:sldId id="257"/>
            <p14:sldId id="294"/>
            <p14:sldId id="258"/>
            <p14:sldId id="259"/>
            <p14:sldId id="268"/>
            <p14:sldId id="261"/>
            <p14:sldId id="263"/>
            <p14:sldId id="295"/>
            <p14:sldId id="266"/>
            <p14:sldId id="262"/>
            <p14:sldId id="296"/>
            <p14:sldId id="264"/>
            <p14:sldId id="269"/>
            <p14:sldId id="272"/>
          </p14:sldIdLst>
        </p14:section>
        <p14:section name="Dashboard" id="{33A8C6BA-F255-480F-800B-EF32D229DB83}">
          <p14:sldIdLst>
            <p14:sldId id="297"/>
            <p14:sldId id="271"/>
            <p14:sldId id="281"/>
            <p14:sldId id="273"/>
            <p14:sldId id="275"/>
            <p14:sldId id="280"/>
            <p14:sldId id="274"/>
            <p14:sldId id="276"/>
            <p14:sldId id="277"/>
            <p14:sldId id="278"/>
            <p14:sldId id="279"/>
            <p14:sldId id="270"/>
          </p14:sldIdLst>
        </p14:section>
        <p14:section name="Insights" id="{0B930E22-6ABE-4832-A0E2-65E965192D87}">
          <p14:sldIdLst>
            <p14:sldId id="290"/>
            <p14:sldId id="283"/>
            <p14:sldId id="284"/>
            <p14:sldId id="285"/>
            <p14:sldId id="287"/>
            <p14:sldId id="288"/>
            <p14:sldId id="289"/>
          </p14:sldIdLst>
        </p14:section>
        <p14:section name="End" id="{5F698FC9-FCC1-489D-812C-F8B2503DA657}">
          <p14:sldIdLst>
            <p14:sldId id="298"/>
            <p14:sldId id="292"/>
            <p14:sldId id="282"/>
            <p14:sldId id="29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2" d="100"/>
          <a:sy n="62" d="100"/>
        </p:scale>
        <p:origin x="80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B261B51-E6D3-4595-838D-E07B838AACE5}" type="datetimeFigureOut">
              <a:rPr lang="en-US" smtClean="0"/>
              <a:t>11/17/2020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C789328-592F-49CF-8813-4A1BDF718138}" type="slidenum">
              <a:rPr lang="en-US" smtClean="0"/>
              <a:t>‹#›</a:t>
            </a:fld>
            <a:endParaRPr lang="en-US"/>
          </a:p>
        </p:txBody>
      </p:sp>
    </p:spTree>
    <p:extLst>
      <p:ext uri="{BB962C8B-B14F-4D97-AF65-F5344CB8AC3E}">
        <p14:creationId xmlns:p14="http://schemas.microsoft.com/office/powerpoint/2010/main" val="30911467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C789328-592F-49CF-8813-4A1BDF718138}" type="slidenum">
              <a:rPr lang="en-US" smtClean="0"/>
              <a:t>9</a:t>
            </a:fld>
            <a:endParaRPr lang="en-US"/>
          </a:p>
        </p:txBody>
      </p:sp>
    </p:spTree>
    <p:extLst>
      <p:ext uri="{BB962C8B-B14F-4D97-AF65-F5344CB8AC3E}">
        <p14:creationId xmlns:p14="http://schemas.microsoft.com/office/powerpoint/2010/main" val="18178751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C789328-592F-49CF-8813-4A1BDF718138}" type="slidenum">
              <a:rPr lang="en-US" smtClean="0"/>
              <a:t>22</a:t>
            </a:fld>
            <a:endParaRPr lang="en-US"/>
          </a:p>
        </p:txBody>
      </p:sp>
    </p:spTree>
    <p:extLst>
      <p:ext uri="{BB962C8B-B14F-4D97-AF65-F5344CB8AC3E}">
        <p14:creationId xmlns:p14="http://schemas.microsoft.com/office/powerpoint/2010/main" val="14942042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C789328-592F-49CF-8813-4A1BDF718138}" type="slidenum">
              <a:rPr lang="en-US" smtClean="0"/>
              <a:t>23</a:t>
            </a:fld>
            <a:endParaRPr lang="en-US"/>
          </a:p>
        </p:txBody>
      </p:sp>
    </p:spTree>
    <p:extLst>
      <p:ext uri="{BB962C8B-B14F-4D97-AF65-F5344CB8AC3E}">
        <p14:creationId xmlns:p14="http://schemas.microsoft.com/office/powerpoint/2010/main" val="28479490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06A531-D8F3-47D4-AAC5-0394B5194BD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529B980-C2B7-4E5D-869E-1F850684678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5493961-23C0-490C-A292-E6616701FD7A}"/>
              </a:ext>
            </a:extLst>
          </p:cNvPr>
          <p:cNvSpPr>
            <a:spLocks noGrp="1"/>
          </p:cNvSpPr>
          <p:nvPr>
            <p:ph type="dt" sz="half" idx="10"/>
          </p:nvPr>
        </p:nvSpPr>
        <p:spPr/>
        <p:txBody>
          <a:bodyPr/>
          <a:lstStyle/>
          <a:p>
            <a:fld id="{329917D9-200B-47A0-85DC-1BC04E5BB471}" type="datetimeFigureOut">
              <a:rPr lang="en-US" smtClean="0"/>
              <a:t>11/17/2020</a:t>
            </a:fld>
            <a:endParaRPr lang="en-US"/>
          </a:p>
        </p:txBody>
      </p:sp>
      <p:sp>
        <p:nvSpPr>
          <p:cNvPr id="5" name="Footer Placeholder 4">
            <a:extLst>
              <a:ext uri="{FF2B5EF4-FFF2-40B4-BE49-F238E27FC236}">
                <a16:creationId xmlns:a16="http://schemas.microsoft.com/office/drawing/2014/main" id="{C7F17990-6AA1-4303-8BE9-6FE9358199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66F6B3-10D1-4E03-81B7-4E160D6A1774}"/>
              </a:ext>
            </a:extLst>
          </p:cNvPr>
          <p:cNvSpPr>
            <a:spLocks noGrp="1"/>
          </p:cNvSpPr>
          <p:nvPr>
            <p:ph type="sldNum" sz="quarter" idx="12"/>
          </p:nvPr>
        </p:nvSpPr>
        <p:spPr/>
        <p:txBody>
          <a:bodyPr/>
          <a:lstStyle/>
          <a:p>
            <a:fld id="{86701C36-12FB-46A2-A27A-9BE09C183707}" type="slidenum">
              <a:rPr lang="en-US" smtClean="0"/>
              <a:t>‹#›</a:t>
            </a:fld>
            <a:endParaRPr lang="en-US"/>
          </a:p>
        </p:txBody>
      </p:sp>
    </p:spTree>
    <p:extLst>
      <p:ext uri="{BB962C8B-B14F-4D97-AF65-F5344CB8AC3E}">
        <p14:creationId xmlns:p14="http://schemas.microsoft.com/office/powerpoint/2010/main" val="14381433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E10D50-32D2-41BA-9104-F5AE2FE1E30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32E49F0-146A-4686-9A7E-F9F57EFA065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5A6278D-EE19-4412-B468-1178FB2BBDE5}"/>
              </a:ext>
            </a:extLst>
          </p:cNvPr>
          <p:cNvSpPr>
            <a:spLocks noGrp="1"/>
          </p:cNvSpPr>
          <p:nvPr>
            <p:ph type="dt" sz="half" idx="10"/>
          </p:nvPr>
        </p:nvSpPr>
        <p:spPr/>
        <p:txBody>
          <a:bodyPr/>
          <a:lstStyle/>
          <a:p>
            <a:fld id="{329917D9-200B-47A0-85DC-1BC04E5BB471}" type="datetimeFigureOut">
              <a:rPr lang="en-US" smtClean="0"/>
              <a:t>11/17/2020</a:t>
            </a:fld>
            <a:endParaRPr lang="en-US"/>
          </a:p>
        </p:txBody>
      </p:sp>
      <p:sp>
        <p:nvSpPr>
          <p:cNvPr id="5" name="Footer Placeholder 4">
            <a:extLst>
              <a:ext uri="{FF2B5EF4-FFF2-40B4-BE49-F238E27FC236}">
                <a16:creationId xmlns:a16="http://schemas.microsoft.com/office/drawing/2014/main" id="{A9E66465-09FC-4414-A87C-90576A52D51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14CA99-3599-4207-B92B-86BEF995E69C}"/>
              </a:ext>
            </a:extLst>
          </p:cNvPr>
          <p:cNvSpPr>
            <a:spLocks noGrp="1"/>
          </p:cNvSpPr>
          <p:nvPr>
            <p:ph type="sldNum" sz="quarter" idx="12"/>
          </p:nvPr>
        </p:nvSpPr>
        <p:spPr/>
        <p:txBody>
          <a:bodyPr/>
          <a:lstStyle/>
          <a:p>
            <a:fld id="{86701C36-12FB-46A2-A27A-9BE09C183707}" type="slidenum">
              <a:rPr lang="en-US" smtClean="0"/>
              <a:t>‹#›</a:t>
            </a:fld>
            <a:endParaRPr lang="en-US"/>
          </a:p>
        </p:txBody>
      </p:sp>
    </p:spTree>
    <p:extLst>
      <p:ext uri="{BB962C8B-B14F-4D97-AF65-F5344CB8AC3E}">
        <p14:creationId xmlns:p14="http://schemas.microsoft.com/office/powerpoint/2010/main" val="29863831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D1937AF-260E-4DF4-BCF9-9478962BD11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0E1D857-FC4C-496A-82D1-152A1E36017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FE92D52-B7E8-4031-9C89-B7C61EA7A7C2}"/>
              </a:ext>
            </a:extLst>
          </p:cNvPr>
          <p:cNvSpPr>
            <a:spLocks noGrp="1"/>
          </p:cNvSpPr>
          <p:nvPr>
            <p:ph type="dt" sz="half" idx="10"/>
          </p:nvPr>
        </p:nvSpPr>
        <p:spPr/>
        <p:txBody>
          <a:bodyPr/>
          <a:lstStyle/>
          <a:p>
            <a:fld id="{329917D9-200B-47A0-85DC-1BC04E5BB471}" type="datetimeFigureOut">
              <a:rPr lang="en-US" smtClean="0"/>
              <a:t>11/17/2020</a:t>
            </a:fld>
            <a:endParaRPr lang="en-US"/>
          </a:p>
        </p:txBody>
      </p:sp>
      <p:sp>
        <p:nvSpPr>
          <p:cNvPr id="5" name="Footer Placeholder 4">
            <a:extLst>
              <a:ext uri="{FF2B5EF4-FFF2-40B4-BE49-F238E27FC236}">
                <a16:creationId xmlns:a16="http://schemas.microsoft.com/office/drawing/2014/main" id="{DE027355-93FC-4BD5-ABBD-4A672C8851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3E3859-CBF6-4801-B5FE-CB84047F18CE}"/>
              </a:ext>
            </a:extLst>
          </p:cNvPr>
          <p:cNvSpPr>
            <a:spLocks noGrp="1"/>
          </p:cNvSpPr>
          <p:nvPr>
            <p:ph type="sldNum" sz="quarter" idx="12"/>
          </p:nvPr>
        </p:nvSpPr>
        <p:spPr/>
        <p:txBody>
          <a:bodyPr/>
          <a:lstStyle/>
          <a:p>
            <a:fld id="{86701C36-12FB-46A2-A27A-9BE09C183707}" type="slidenum">
              <a:rPr lang="en-US" smtClean="0"/>
              <a:t>‹#›</a:t>
            </a:fld>
            <a:endParaRPr lang="en-US"/>
          </a:p>
        </p:txBody>
      </p:sp>
    </p:spTree>
    <p:extLst>
      <p:ext uri="{BB962C8B-B14F-4D97-AF65-F5344CB8AC3E}">
        <p14:creationId xmlns:p14="http://schemas.microsoft.com/office/powerpoint/2010/main" val="26958833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A3C207-74BD-45DC-A6FD-A102A32CF94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366A048-3EE4-4791-BBEA-1FA4981B0DD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2F0C560-E6A5-46F7-898D-D3FE84855D62}"/>
              </a:ext>
            </a:extLst>
          </p:cNvPr>
          <p:cNvSpPr>
            <a:spLocks noGrp="1"/>
          </p:cNvSpPr>
          <p:nvPr>
            <p:ph type="dt" sz="half" idx="10"/>
          </p:nvPr>
        </p:nvSpPr>
        <p:spPr/>
        <p:txBody>
          <a:bodyPr/>
          <a:lstStyle/>
          <a:p>
            <a:fld id="{329917D9-200B-47A0-85DC-1BC04E5BB471}" type="datetimeFigureOut">
              <a:rPr lang="en-US" smtClean="0"/>
              <a:t>11/17/2020</a:t>
            </a:fld>
            <a:endParaRPr lang="en-US"/>
          </a:p>
        </p:txBody>
      </p:sp>
      <p:sp>
        <p:nvSpPr>
          <p:cNvPr id="5" name="Footer Placeholder 4">
            <a:extLst>
              <a:ext uri="{FF2B5EF4-FFF2-40B4-BE49-F238E27FC236}">
                <a16:creationId xmlns:a16="http://schemas.microsoft.com/office/drawing/2014/main" id="{0F383772-EA50-4166-A195-6B9535A99E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A76E766-07BA-490B-989B-7FAC5C4977B0}"/>
              </a:ext>
            </a:extLst>
          </p:cNvPr>
          <p:cNvSpPr>
            <a:spLocks noGrp="1"/>
          </p:cNvSpPr>
          <p:nvPr>
            <p:ph type="sldNum" sz="quarter" idx="12"/>
          </p:nvPr>
        </p:nvSpPr>
        <p:spPr/>
        <p:txBody>
          <a:bodyPr/>
          <a:lstStyle/>
          <a:p>
            <a:fld id="{86701C36-12FB-46A2-A27A-9BE09C183707}" type="slidenum">
              <a:rPr lang="en-US" smtClean="0"/>
              <a:t>‹#›</a:t>
            </a:fld>
            <a:endParaRPr lang="en-US"/>
          </a:p>
        </p:txBody>
      </p:sp>
    </p:spTree>
    <p:extLst>
      <p:ext uri="{BB962C8B-B14F-4D97-AF65-F5344CB8AC3E}">
        <p14:creationId xmlns:p14="http://schemas.microsoft.com/office/powerpoint/2010/main" val="21348265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5CB45A-5153-4681-AF74-6CED9483AEB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42B5BCA-7CB4-4846-AD42-4DEAE98EA51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67A2F9A-9A34-4C87-8454-91BBD3755C9C}"/>
              </a:ext>
            </a:extLst>
          </p:cNvPr>
          <p:cNvSpPr>
            <a:spLocks noGrp="1"/>
          </p:cNvSpPr>
          <p:nvPr>
            <p:ph type="dt" sz="half" idx="10"/>
          </p:nvPr>
        </p:nvSpPr>
        <p:spPr/>
        <p:txBody>
          <a:bodyPr/>
          <a:lstStyle/>
          <a:p>
            <a:fld id="{329917D9-200B-47A0-85DC-1BC04E5BB471}" type="datetimeFigureOut">
              <a:rPr lang="en-US" smtClean="0"/>
              <a:t>11/17/2020</a:t>
            </a:fld>
            <a:endParaRPr lang="en-US"/>
          </a:p>
        </p:txBody>
      </p:sp>
      <p:sp>
        <p:nvSpPr>
          <p:cNvPr id="5" name="Footer Placeholder 4">
            <a:extLst>
              <a:ext uri="{FF2B5EF4-FFF2-40B4-BE49-F238E27FC236}">
                <a16:creationId xmlns:a16="http://schemas.microsoft.com/office/drawing/2014/main" id="{7B56D3E5-BE1D-4451-B58F-0EA3311F65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950335-90FF-472A-8939-50C2C52D4648}"/>
              </a:ext>
            </a:extLst>
          </p:cNvPr>
          <p:cNvSpPr>
            <a:spLocks noGrp="1"/>
          </p:cNvSpPr>
          <p:nvPr>
            <p:ph type="sldNum" sz="quarter" idx="12"/>
          </p:nvPr>
        </p:nvSpPr>
        <p:spPr/>
        <p:txBody>
          <a:bodyPr/>
          <a:lstStyle/>
          <a:p>
            <a:fld id="{86701C36-12FB-46A2-A27A-9BE09C183707}" type="slidenum">
              <a:rPr lang="en-US" smtClean="0"/>
              <a:t>‹#›</a:t>
            </a:fld>
            <a:endParaRPr lang="en-US"/>
          </a:p>
        </p:txBody>
      </p:sp>
    </p:spTree>
    <p:extLst>
      <p:ext uri="{BB962C8B-B14F-4D97-AF65-F5344CB8AC3E}">
        <p14:creationId xmlns:p14="http://schemas.microsoft.com/office/powerpoint/2010/main" val="27186002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614A7C-D129-4AA9-A587-CC1D435ADEB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24EBB2D-EA4D-4EA0-ACC6-B832BD39FE9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38E9B5C-B0E9-4E6F-8D35-7D1725B4EA1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F5FD3EA-F53B-446C-AE9F-90F2FA0280D0}"/>
              </a:ext>
            </a:extLst>
          </p:cNvPr>
          <p:cNvSpPr>
            <a:spLocks noGrp="1"/>
          </p:cNvSpPr>
          <p:nvPr>
            <p:ph type="dt" sz="half" idx="10"/>
          </p:nvPr>
        </p:nvSpPr>
        <p:spPr/>
        <p:txBody>
          <a:bodyPr/>
          <a:lstStyle/>
          <a:p>
            <a:fld id="{329917D9-200B-47A0-85DC-1BC04E5BB471}" type="datetimeFigureOut">
              <a:rPr lang="en-US" smtClean="0"/>
              <a:t>11/17/2020</a:t>
            </a:fld>
            <a:endParaRPr lang="en-US"/>
          </a:p>
        </p:txBody>
      </p:sp>
      <p:sp>
        <p:nvSpPr>
          <p:cNvPr id="6" name="Footer Placeholder 5">
            <a:extLst>
              <a:ext uri="{FF2B5EF4-FFF2-40B4-BE49-F238E27FC236}">
                <a16:creationId xmlns:a16="http://schemas.microsoft.com/office/drawing/2014/main" id="{84B4B6F2-5DA6-4232-8051-9048B1F2332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A4D086F-E990-48EB-BEFE-A1D26F1C6880}"/>
              </a:ext>
            </a:extLst>
          </p:cNvPr>
          <p:cNvSpPr>
            <a:spLocks noGrp="1"/>
          </p:cNvSpPr>
          <p:nvPr>
            <p:ph type="sldNum" sz="quarter" idx="12"/>
          </p:nvPr>
        </p:nvSpPr>
        <p:spPr/>
        <p:txBody>
          <a:bodyPr/>
          <a:lstStyle/>
          <a:p>
            <a:fld id="{86701C36-12FB-46A2-A27A-9BE09C183707}" type="slidenum">
              <a:rPr lang="en-US" smtClean="0"/>
              <a:t>‹#›</a:t>
            </a:fld>
            <a:endParaRPr lang="en-US"/>
          </a:p>
        </p:txBody>
      </p:sp>
    </p:spTree>
    <p:extLst>
      <p:ext uri="{BB962C8B-B14F-4D97-AF65-F5344CB8AC3E}">
        <p14:creationId xmlns:p14="http://schemas.microsoft.com/office/powerpoint/2010/main" val="8380632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407E5C-F128-4816-93DD-A27040616F0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61D0C5-6122-48F9-AE6D-F815D756E01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34DC030-D555-4F1E-B102-D930E2985AF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6671D06-0AC0-4B72-9228-44843726587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9850459-8296-45B9-B3AF-C15BD531D5E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4882632-8691-48BF-ACA1-91BA7ECAFFB0}"/>
              </a:ext>
            </a:extLst>
          </p:cNvPr>
          <p:cNvSpPr>
            <a:spLocks noGrp="1"/>
          </p:cNvSpPr>
          <p:nvPr>
            <p:ph type="dt" sz="half" idx="10"/>
          </p:nvPr>
        </p:nvSpPr>
        <p:spPr/>
        <p:txBody>
          <a:bodyPr/>
          <a:lstStyle/>
          <a:p>
            <a:fld id="{329917D9-200B-47A0-85DC-1BC04E5BB471}" type="datetimeFigureOut">
              <a:rPr lang="en-US" smtClean="0"/>
              <a:t>11/17/2020</a:t>
            </a:fld>
            <a:endParaRPr lang="en-US"/>
          </a:p>
        </p:txBody>
      </p:sp>
      <p:sp>
        <p:nvSpPr>
          <p:cNvPr id="8" name="Footer Placeholder 7">
            <a:extLst>
              <a:ext uri="{FF2B5EF4-FFF2-40B4-BE49-F238E27FC236}">
                <a16:creationId xmlns:a16="http://schemas.microsoft.com/office/drawing/2014/main" id="{A72832FB-28E8-4523-AD05-0FA28A966D0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4EFFB30-B1B8-4ADE-AF3A-AD1CA8DDF180}"/>
              </a:ext>
            </a:extLst>
          </p:cNvPr>
          <p:cNvSpPr>
            <a:spLocks noGrp="1"/>
          </p:cNvSpPr>
          <p:nvPr>
            <p:ph type="sldNum" sz="quarter" idx="12"/>
          </p:nvPr>
        </p:nvSpPr>
        <p:spPr/>
        <p:txBody>
          <a:bodyPr/>
          <a:lstStyle/>
          <a:p>
            <a:fld id="{86701C36-12FB-46A2-A27A-9BE09C183707}" type="slidenum">
              <a:rPr lang="en-US" smtClean="0"/>
              <a:t>‹#›</a:t>
            </a:fld>
            <a:endParaRPr lang="en-US"/>
          </a:p>
        </p:txBody>
      </p:sp>
    </p:spTree>
    <p:extLst>
      <p:ext uri="{BB962C8B-B14F-4D97-AF65-F5344CB8AC3E}">
        <p14:creationId xmlns:p14="http://schemas.microsoft.com/office/powerpoint/2010/main" val="17134394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704AD0-03CF-4779-8C51-51DB650DFE0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7AFF78D-E98D-4742-9628-B2BE16435B02}"/>
              </a:ext>
            </a:extLst>
          </p:cNvPr>
          <p:cNvSpPr>
            <a:spLocks noGrp="1"/>
          </p:cNvSpPr>
          <p:nvPr>
            <p:ph type="dt" sz="half" idx="10"/>
          </p:nvPr>
        </p:nvSpPr>
        <p:spPr/>
        <p:txBody>
          <a:bodyPr/>
          <a:lstStyle/>
          <a:p>
            <a:fld id="{329917D9-200B-47A0-85DC-1BC04E5BB471}" type="datetimeFigureOut">
              <a:rPr lang="en-US" smtClean="0"/>
              <a:t>11/17/2020</a:t>
            </a:fld>
            <a:endParaRPr lang="en-US"/>
          </a:p>
        </p:txBody>
      </p:sp>
      <p:sp>
        <p:nvSpPr>
          <p:cNvPr id="4" name="Footer Placeholder 3">
            <a:extLst>
              <a:ext uri="{FF2B5EF4-FFF2-40B4-BE49-F238E27FC236}">
                <a16:creationId xmlns:a16="http://schemas.microsoft.com/office/drawing/2014/main" id="{3D911652-3EEF-497A-8050-EB559D7C55A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DC04FE8-CDC3-4CE3-B48D-4EA6485F54CF}"/>
              </a:ext>
            </a:extLst>
          </p:cNvPr>
          <p:cNvSpPr>
            <a:spLocks noGrp="1"/>
          </p:cNvSpPr>
          <p:nvPr>
            <p:ph type="sldNum" sz="quarter" idx="12"/>
          </p:nvPr>
        </p:nvSpPr>
        <p:spPr/>
        <p:txBody>
          <a:bodyPr/>
          <a:lstStyle/>
          <a:p>
            <a:fld id="{86701C36-12FB-46A2-A27A-9BE09C183707}" type="slidenum">
              <a:rPr lang="en-US" smtClean="0"/>
              <a:t>‹#›</a:t>
            </a:fld>
            <a:endParaRPr lang="en-US"/>
          </a:p>
        </p:txBody>
      </p:sp>
    </p:spTree>
    <p:extLst>
      <p:ext uri="{BB962C8B-B14F-4D97-AF65-F5344CB8AC3E}">
        <p14:creationId xmlns:p14="http://schemas.microsoft.com/office/powerpoint/2010/main" val="12874178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171B4FB-E659-4B43-A8A4-BD9D14941C08}"/>
              </a:ext>
            </a:extLst>
          </p:cNvPr>
          <p:cNvSpPr>
            <a:spLocks noGrp="1"/>
          </p:cNvSpPr>
          <p:nvPr>
            <p:ph type="dt" sz="half" idx="10"/>
          </p:nvPr>
        </p:nvSpPr>
        <p:spPr/>
        <p:txBody>
          <a:bodyPr/>
          <a:lstStyle/>
          <a:p>
            <a:fld id="{329917D9-200B-47A0-85DC-1BC04E5BB471}" type="datetimeFigureOut">
              <a:rPr lang="en-US" smtClean="0"/>
              <a:t>11/17/2020</a:t>
            </a:fld>
            <a:endParaRPr lang="en-US"/>
          </a:p>
        </p:txBody>
      </p:sp>
      <p:sp>
        <p:nvSpPr>
          <p:cNvPr id="3" name="Footer Placeholder 2">
            <a:extLst>
              <a:ext uri="{FF2B5EF4-FFF2-40B4-BE49-F238E27FC236}">
                <a16:creationId xmlns:a16="http://schemas.microsoft.com/office/drawing/2014/main" id="{42A8757F-66FB-4994-8E73-7F8F3F8A52E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E2E9137-DF39-42C2-9399-35F611B03B7F}"/>
              </a:ext>
            </a:extLst>
          </p:cNvPr>
          <p:cNvSpPr>
            <a:spLocks noGrp="1"/>
          </p:cNvSpPr>
          <p:nvPr>
            <p:ph type="sldNum" sz="quarter" idx="12"/>
          </p:nvPr>
        </p:nvSpPr>
        <p:spPr/>
        <p:txBody>
          <a:bodyPr/>
          <a:lstStyle/>
          <a:p>
            <a:fld id="{86701C36-12FB-46A2-A27A-9BE09C183707}" type="slidenum">
              <a:rPr lang="en-US" smtClean="0"/>
              <a:t>‹#›</a:t>
            </a:fld>
            <a:endParaRPr lang="en-US"/>
          </a:p>
        </p:txBody>
      </p:sp>
    </p:spTree>
    <p:extLst>
      <p:ext uri="{BB962C8B-B14F-4D97-AF65-F5344CB8AC3E}">
        <p14:creationId xmlns:p14="http://schemas.microsoft.com/office/powerpoint/2010/main" val="23567228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EC1DF4-8604-49AC-AD6E-E77F0F36001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B5B5F9D-8F1D-40ED-BF56-59162C884F9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C7B7ABD-64FD-4A9F-867A-1FF1EF7BA15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32C3869-4743-45C0-A324-48C54EA36ACC}"/>
              </a:ext>
            </a:extLst>
          </p:cNvPr>
          <p:cNvSpPr>
            <a:spLocks noGrp="1"/>
          </p:cNvSpPr>
          <p:nvPr>
            <p:ph type="dt" sz="half" idx="10"/>
          </p:nvPr>
        </p:nvSpPr>
        <p:spPr/>
        <p:txBody>
          <a:bodyPr/>
          <a:lstStyle/>
          <a:p>
            <a:fld id="{329917D9-200B-47A0-85DC-1BC04E5BB471}" type="datetimeFigureOut">
              <a:rPr lang="en-US" smtClean="0"/>
              <a:t>11/17/2020</a:t>
            </a:fld>
            <a:endParaRPr lang="en-US"/>
          </a:p>
        </p:txBody>
      </p:sp>
      <p:sp>
        <p:nvSpPr>
          <p:cNvPr id="6" name="Footer Placeholder 5">
            <a:extLst>
              <a:ext uri="{FF2B5EF4-FFF2-40B4-BE49-F238E27FC236}">
                <a16:creationId xmlns:a16="http://schemas.microsoft.com/office/drawing/2014/main" id="{A0017D8E-AE2B-4DB7-B497-064DE3A2237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FC2C303-D4C6-4328-8A76-8698917AE3E7}"/>
              </a:ext>
            </a:extLst>
          </p:cNvPr>
          <p:cNvSpPr>
            <a:spLocks noGrp="1"/>
          </p:cNvSpPr>
          <p:nvPr>
            <p:ph type="sldNum" sz="quarter" idx="12"/>
          </p:nvPr>
        </p:nvSpPr>
        <p:spPr/>
        <p:txBody>
          <a:bodyPr/>
          <a:lstStyle/>
          <a:p>
            <a:fld id="{86701C36-12FB-46A2-A27A-9BE09C183707}" type="slidenum">
              <a:rPr lang="en-US" smtClean="0"/>
              <a:t>‹#›</a:t>
            </a:fld>
            <a:endParaRPr lang="en-US"/>
          </a:p>
        </p:txBody>
      </p:sp>
    </p:spTree>
    <p:extLst>
      <p:ext uri="{BB962C8B-B14F-4D97-AF65-F5344CB8AC3E}">
        <p14:creationId xmlns:p14="http://schemas.microsoft.com/office/powerpoint/2010/main" val="30286318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71B8B-D66E-4B22-9099-61A106647E6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039F5BF-F993-45A3-B783-F19A9064E2B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F680DE2-251D-4011-B945-B565D3C0573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F8358F5-66A8-490E-B6DD-7EC621546758}"/>
              </a:ext>
            </a:extLst>
          </p:cNvPr>
          <p:cNvSpPr>
            <a:spLocks noGrp="1"/>
          </p:cNvSpPr>
          <p:nvPr>
            <p:ph type="dt" sz="half" idx="10"/>
          </p:nvPr>
        </p:nvSpPr>
        <p:spPr/>
        <p:txBody>
          <a:bodyPr/>
          <a:lstStyle/>
          <a:p>
            <a:fld id="{329917D9-200B-47A0-85DC-1BC04E5BB471}" type="datetimeFigureOut">
              <a:rPr lang="en-US" smtClean="0"/>
              <a:t>11/17/2020</a:t>
            </a:fld>
            <a:endParaRPr lang="en-US"/>
          </a:p>
        </p:txBody>
      </p:sp>
      <p:sp>
        <p:nvSpPr>
          <p:cNvPr id="6" name="Footer Placeholder 5">
            <a:extLst>
              <a:ext uri="{FF2B5EF4-FFF2-40B4-BE49-F238E27FC236}">
                <a16:creationId xmlns:a16="http://schemas.microsoft.com/office/drawing/2014/main" id="{491CF203-6D90-4F82-8292-511C34FBEE4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C190BE4-DF92-4AA1-869B-417563609B84}"/>
              </a:ext>
            </a:extLst>
          </p:cNvPr>
          <p:cNvSpPr>
            <a:spLocks noGrp="1"/>
          </p:cNvSpPr>
          <p:nvPr>
            <p:ph type="sldNum" sz="quarter" idx="12"/>
          </p:nvPr>
        </p:nvSpPr>
        <p:spPr/>
        <p:txBody>
          <a:bodyPr/>
          <a:lstStyle/>
          <a:p>
            <a:fld id="{86701C36-12FB-46A2-A27A-9BE09C183707}" type="slidenum">
              <a:rPr lang="en-US" smtClean="0"/>
              <a:t>‹#›</a:t>
            </a:fld>
            <a:endParaRPr lang="en-US"/>
          </a:p>
        </p:txBody>
      </p:sp>
    </p:spTree>
    <p:extLst>
      <p:ext uri="{BB962C8B-B14F-4D97-AF65-F5344CB8AC3E}">
        <p14:creationId xmlns:p14="http://schemas.microsoft.com/office/powerpoint/2010/main" val="36788465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595AEAB-C021-4317-960F-8CE54B8A4EB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7AD5A20-DCC7-4A7B-8EAE-42792EC5DEE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F33B94F-93F9-4147-8489-95176BB0B56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29917D9-200B-47A0-85DC-1BC04E5BB471}" type="datetimeFigureOut">
              <a:rPr lang="en-US" smtClean="0"/>
              <a:t>11/17/2020</a:t>
            </a:fld>
            <a:endParaRPr lang="en-US"/>
          </a:p>
        </p:txBody>
      </p:sp>
      <p:sp>
        <p:nvSpPr>
          <p:cNvPr id="5" name="Footer Placeholder 4">
            <a:extLst>
              <a:ext uri="{FF2B5EF4-FFF2-40B4-BE49-F238E27FC236}">
                <a16:creationId xmlns:a16="http://schemas.microsoft.com/office/drawing/2014/main" id="{F114FB58-EF1B-4BBE-A4C5-0C65C0F97B9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BE0E4AD-E94D-45D9-B5FB-D11144431E1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6701C36-12FB-46A2-A27A-9BE09C183707}" type="slidenum">
              <a:rPr lang="en-US" smtClean="0"/>
              <a:t>‹#›</a:t>
            </a:fld>
            <a:endParaRPr lang="en-US"/>
          </a:p>
        </p:txBody>
      </p:sp>
    </p:spTree>
    <p:extLst>
      <p:ext uri="{BB962C8B-B14F-4D97-AF65-F5344CB8AC3E}">
        <p14:creationId xmlns:p14="http://schemas.microsoft.com/office/powerpoint/2010/main" val="21150141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doctordatah.com/" TargetMode="External"/><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hyperlink" Target="https://docs.microsoft.com/en-us/sql/samples/adventureworks-install-configure?view=sql-server-ver15&amp;tabs=ssm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hyperlink" Target="https://doctordatah.com/"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E0AE394F-AFF1-4485-AF1F-7387A2F041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A picture containing sitting, cup, table, computer&#10;&#10;Description automatically generated">
            <a:extLst>
              <a:ext uri="{FF2B5EF4-FFF2-40B4-BE49-F238E27FC236}">
                <a16:creationId xmlns:a16="http://schemas.microsoft.com/office/drawing/2014/main" id="{DADB65BE-758B-4A5E-B534-773262050B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 y="-530360"/>
            <a:ext cx="12188951" cy="8130031"/>
          </a:xfrm>
          <a:prstGeom prst="rect">
            <a:avLst/>
          </a:prstGeom>
        </p:spPr>
      </p:pic>
      <p:sp>
        <p:nvSpPr>
          <p:cNvPr id="17" name="Rectangle 16">
            <a:extLst>
              <a:ext uri="{FF2B5EF4-FFF2-40B4-BE49-F238E27FC236}">
                <a16:creationId xmlns:a16="http://schemas.microsoft.com/office/drawing/2014/main" id="{5683D043-25BB-4AC9-8130-6411796726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3323345"/>
          </a:xfrm>
          <a:prstGeom prst="rect">
            <a:avLst/>
          </a:prstGeom>
          <a:gradFill flip="none" rotWithShape="1">
            <a:gsLst>
              <a:gs pos="57000">
                <a:srgbClr val="000000">
                  <a:alpha val="30000"/>
                </a:srgbClr>
              </a:gs>
              <a:gs pos="0">
                <a:srgbClr val="000000">
                  <a:alpha val="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4D25A95-3A7D-4C59-8696-BA075E731020}"/>
              </a:ext>
            </a:extLst>
          </p:cNvPr>
          <p:cNvSpPr>
            <a:spLocks noGrp="1"/>
          </p:cNvSpPr>
          <p:nvPr>
            <p:ph type="ctrTitle"/>
          </p:nvPr>
        </p:nvSpPr>
        <p:spPr>
          <a:xfrm>
            <a:off x="321733" y="554845"/>
            <a:ext cx="10656891" cy="3902673"/>
          </a:xfrm>
        </p:spPr>
        <p:txBody>
          <a:bodyPr anchor="t">
            <a:normAutofit/>
          </a:bodyPr>
          <a:lstStyle/>
          <a:p>
            <a:pPr algn="l"/>
            <a:r>
              <a:rPr lang="en-US" sz="5200" dirty="0">
                <a:solidFill>
                  <a:srgbClr val="FFFFFF"/>
                </a:solidFill>
              </a:rPr>
              <a:t>Internet Sales Dashboard</a:t>
            </a:r>
            <a:br>
              <a:rPr lang="en-US" sz="5200" dirty="0">
                <a:solidFill>
                  <a:srgbClr val="FFFFFF"/>
                </a:solidFill>
              </a:rPr>
            </a:br>
            <a:r>
              <a:rPr lang="en-US" sz="5200" dirty="0">
                <a:solidFill>
                  <a:srgbClr val="FFFFFF"/>
                </a:solidFill>
              </a:rPr>
              <a:t>for Adventure Work Cycles</a:t>
            </a:r>
          </a:p>
        </p:txBody>
      </p:sp>
      <p:sp>
        <p:nvSpPr>
          <p:cNvPr id="19" name="Rectangle 18">
            <a:extLst>
              <a:ext uri="{FF2B5EF4-FFF2-40B4-BE49-F238E27FC236}">
                <a16:creationId xmlns:a16="http://schemas.microsoft.com/office/drawing/2014/main" id="{AA61CCAC-6875-474C-8E9E-F57ABF078C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047" y="4704862"/>
            <a:ext cx="12191999" cy="2155484"/>
          </a:xfrm>
          <a:prstGeom prst="rect">
            <a:avLst/>
          </a:prstGeom>
          <a:gradFill flip="none" rotWithShape="1">
            <a:gsLst>
              <a:gs pos="59000">
                <a:srgbClr val="000000">
                  <a:alpha val="30000"/>
                </a:srgbClr>
              </a:gs>
              <a:gs pos="0">
                <a:srgbClr val="000000">
                  <a:alpha val="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0B33F878-85D9-4F9E-8F7E-130B0052C72B}"/>
              </a:ext>
            </a:extLst>
          </p:cNvPr>
          <p:cNvSpPr>
            <a:spLocks noGrp="1"/>
          </p:cNvSpPr>
          <p:nvPr>
            <p:ph type="subTitle" idx="1"/>
          </p:nvPr>
        </p:nvSpPr>
        <p:spPr>
          <a:xfrm>
            <a:off x="300328" y="3753714"/>
            <a:ext cx="10678296" cy="1175039"/>
          </a:xfrm>
        </p:spPr>
        <p:txBody>
          <a:bodyPr anchor="b">
            <a:normAutofit/>
          </a:bodyPr>
          <a:lstStyle/>
          <a:p>
            <a:pPr algn="l"/>
            <a:endParaRPr lang="en-US" sz="2000" dirty="0">
              <a:solidFill>
                <a:srgbClr val="FFFFFF"/>
              </a:solidFill>
            </a:endParaRPr>
          </a:p>
          <a:p>
            <a:pPr algn="l"/>
            <a:r>
              <a:rPr lang="en-US" sz="2000" dirty="0">
                <a:solidFill>
                  <a:srgbClr val="FFFFFF"/>
                </a:solidFill>
              </a:rPr>
              <a:t>By</a:t>
            </a:r>
          </a:p>
          <a:p>
            <a:pPr algn="l"/>
            <a:r>
              <a:rPr lang="en-US" sz="2000" dirty="0">
                <a:solidFill>
                  <a:srgbClr val="FFFFFF"/>
                </a:solidFill>
              </a:rPr>
              <a:t>Malik Hassan Qayum </a:t>
            </a:r>
          </a:p>
        </p:txBody>
      </p:sp>
      <p:sp>
        <p:nvSpPr>
          <p:cNvPr id="7" name="TextBox 6">
            <a:extLst>
              <a:ext uri="{FF2B5EF4-FFF2-40B4-BE49-F238E27FC236}">
                <a16:creationId xmlns:a16="http://schemas.microsoft.com/office/drawing/2014/main" id="{42C95C0D-398C-4BBB-A319-B29A077FAD18}"/>
              </a:ext>
            </a:extLst>
          </p:cNvPr>
          <p:cNvSpPr txBox="1"/>
          <p:nvPr/>
        </p:nvSpPr>
        <p:spPr>
          <a:xfrm>
            <a:off x="321733" y="5064293"/>
            <a:ext cx="4798449" cy="815608"/>
          </a:xfrm>
          <a:prstGeom prst="rect">
            <a:avLst/>
          </a:prstGeom>
          <a:noFill/>
        </p:spPr>
        <p:txBody>
          <a:bodyPr wrap="square">
            <a:spAutoFit/>
          </a:bodyPr>
          <a:lstStyle/>
          <a:p>
            <a:pPr>
              <a:spcAft>
                <a:spcPts val="600"/>
              </a:spcAft>
            </a:pPr>
            <a:r>
              <a:rPr lang="en-US" dirty="0">
                <a:solidFill>
                  <a:schemeClr val="bg1"/>
                </a:solidFill>
              </a:rPr>
              <a:t>Course</a:t>
            </a:r>
          </a:p>
          <a:p>
            <a:pPr>
              <a:spcAft>
                <a:spcPts val="600"/>
              </a:spcAft>
            </a:pPr>
            <a:r>
              <a:rPr lang="en-US" sz="2400" dirty="0">
                <a:solidFill>
                  <a:schemeClr val="bg1"/>
                </a:solidFill>
              </a:rPr>
              <a:t>Data Visualization </a:t>
            </a:r>
          </a:p>
        </p:txBody>
      </p:sp>
      <p:sp>
        <p:nvSpPr>
          <p:cNvPr id="9" name="TextBox 8">
            <a:extLst>
              <a:ext uri="{FF2B5EF4-FFF2-40B4-BE49-F238E27FC236}">
                <a16:creationId xmlns:a16="http://schemas.microsoft.com/office/drawing/2014/main" id="{920CED92-704A-4854-9F52-0750826D691E}"/>
              </a:ext>
            </a:extLst>
          </p:cNvPr>
          <p:cNvSpPr txBox="1"/>
          <p:nvPr/>
        </p:nvSpPr>
        <p:spPr>
          <a:xfrm>
            <a:off x="321733" y="6015441"/>
            <a:ext cx="7438490" cy="815608"/>
          </a:xfrm>
          <a:prstGeom prst="rect">
            <a:avLst/>
          </a:prstGeom>
          <a:noFill/>
        </p:spPr>
        <p:txBody>
          <a:bodyPr wrap="square">
            <a:spAutoFit/>
          </a:bodyPr>
          <a:lstStyle/>
          <a:p>
            <a:pPr>
              <a:spcAft>
                <a:spcPts val="600"/>
              </a:spcAft>
            </a:pPr>
            <a:r>
              <a:rPr lang="en-US" sz="1800" dirty="0">
                <a:solidFill>
                  <a:schemeClr val="bg1"/>
                </a:solidFill>
              </a:rPr>
              <a:t>Professor</a:t>
            </a:r>
            <a:r>
              <a:rPr lang="en-US" dirty="0">
                <a:solidFill>
                  <a:schemeClr val="bg1"/>
                </a:solidFill>
              </a:rPr>
              <a:t> </a:t>
            </a:r>
          </a:p>
          <a:p>
            <a:pPr>
              <a:spcAft>
                <a:spcPts val="600"/>
              </a:spcAft>
            </a:pPr>
            <a:r>
              <a:rPr lang="en-US" sz="2400" dirty="0">
                <a:solidFill>
                  <a:schemeClr val="bg1"/>
                </a:solidFill>
              </a:rPr>
              <a:t>Nipa</a:t>
            </a:r>
            <a:endParaRPr lang="en-US" dirty="0">
              <a:solidFill>
                <a:schemeClr val="bg1"/>
              </a:solidFill>
            </a:endParaRPr>
          </a:p>
        </p:txBody>
      </p:sp>
      <p:sp>
        <p:nvSpPr>
          <p:cNvPr id="4" name="TextBox 3">
            <a:extLst>
              <a:ext uri="{FF2B5EF4-FFF2-40B4-BE49-F238E27FC236}">
                <a16:creationId xmlns:a16="http://schemas.microsoft.com/office/drawing/2014/main" id="{18095BBD-FB0B-4CEA-A195-C6C86F8AA7A6}"/>
              </a:ext>
            </a:extLst>
          </p:cNvPr>
          <p:cNvSpPr txBox="1"/>
          <p:nvPr/>
        </p:nvSpPr>
        <p:spPr>
          <a:xfrm>
            <a:off x="10365754" y="6371772"/>
            <a:ext cx="1817101" cy="369332"/>
          </a:xfrm>
          <a:prstGeom prst="rect">
            <a:avLst/>
          </a:prstGeom>
          <a:noFill/>
        </p:spPr>
        <p:txBody>
          <a:bodyPr wrap="none" rtlCol="0">
            <a:spAutoFit/>
          </a:bodyPr>
          <a:lstStyle/>
          <a:p>
            <a:r>
              <a:rPr lang="en-US" dirty="0">
                <a:solidFill>
                  <a:schemeClr val="bg1"/>
                </a:solidFill>
                <a:hlinkClick r:id="rId3">
                  <a:extLst>
                    <a:ext uri="{A12FA001-AC4F-418D-AE19-62706E023703}">
                      <ahyp:hlinkClr xmlns:ahyp="http://schemas.microsoft.com/office/drawing/2018/hyperlinkcolor" val="tx"/>
                    </a:ext>
                  </a:extLst>
                </a:hlinkClick>
              </a:rPr>
              <a:t>Doctordatah.com</a:t>
            </a:r>
            <a:endParaRPr lang="en-US" dirty="0">
              <a:solidFill>
                <a:schemeClr val="bg1"/>
              </a:solidFill>
            </a:endParaRPr>
          </a:p>
        </p:txBody>
      </p:sp>
    </p:spTree>
    <p:extLst>
      <p:ext uri="{BB962C8B-B14F-4D97-AF65-F5344CB8AC3E}">
        <p14:creationId xmlns:p14="http://schemas.microsoft.com/office/powerpoint/2010/main" val="2399646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4169373-E625-4BAD-B93B-3BA93BE5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E85B782-E973-4099-8612-945CE568B971}"/>
              </a:ext>
            </a:extLst>
          </p:cNvPr>
          <p:cNvSpPr>
            <a:spLocks noGrp="1"/>
          </p:cNvSpPr>
          <p:nvPr>
            <p:ph type="title"/>
          </p:nvPr>
        </p:nvSpPr>
        <p:spPr>
          <a:xfrm>
            <a:off x="7699248" y="1152144"/>
            <a:ext cx="4023360" cy="2943432"/>
          </a:xfrm>
        </p:spPr>
        <p:txBody>
          <a:bodyPr vert="horz" lIns="91440" tIns="45720" rIns="91440" bIns="45720" rtlCol="0" anchor="b">
            <a:normAutofit/>
          </a:bodyPr>
          <a:lstStyle/>
          <a:p>
            <a:r>
              <a:rPr lang="en-US" sz="5600"/>
              <a:t>SQL Server</a:t>
            </a:r>
          </a:p>
        </p:txBody>
      </p:sp>
      <p:sp>
        <p:nvSpPr>
          <p:cNvPr id="10" name="Rectangle 9">
            <a:extLst>
              <a:ext uri="{FF2B5EF4-FFF2-40B4-BE49-F238E27FC236}">
                <a16:creationId xmlns:a16="http://schemas.microsoft.com/office/drawing/2014/main" id="{A5271697-90F1-4A23-8EF2-0179F2EAFA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606972" cy="3233984"/>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D9F5512A-48E1-4C07-B75E-3CCC517B68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233984"/>
            <a:ext cx="606972" cy="362401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Content Placeholder 4">
            <a:extLst>
              <a:ext uri="{FF2B5EF4-FFF2-40B4-BE49-F238E27FC236}">
                <a16:creationId xmlns:a16="http://schemas.microsoft.com/office/drawing/2014/main" id="{D5E44586-B8D7-489E-9A17-CA30723D6E0F}"/>
              </a:ext>
            </a:extLst>
          </p:cNvPr>
          <p:cNvPicPr>
            <a:picLocks noChangeAspect="1"/>
          </p:cNvPicPr>
          <p:nvPr/>
        </p:nvPicPr>
        <p:blipFill rotWithShape="1">
          <a:blip r:embed="rId2"/>
          <a:srcRect t="310" r="2" b="946"/>
          <a:stretch/>
        </p:blipFill>
        <p:spPr>
          <a:xfrm>
            <a:off x="604064" y="10"/>
            <a:ext cx="6701991" cy="6857990"/>
          </a:xfrm>
          <a:prstGeom prst="rect">
            <a:avLst/>
          </a:prstGeom>
        </p:spPr>
      </p:pic>
      <p:grpSp>
        <p:nvGrpSpPr>
          <p:cNvPr id="14" name="Group 13">
            <a:extLst>
              <a:ext uri="{FF2B5EF4-FFF2-40B4-BE49-F238E27FC236}">
                <a16:creationId xmlns:a16="http://schemas.microsoft.com/office/drawing/2014/main" id="{2DF00571-E53F-4406-874C-D5333B3E844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763256" y="73152"/>
            <a:ext cx="1178966" cy="232963"/>
            <a:chOff x="7763256" y="73152"/>
            <a:chExt cx="1178966" cy="232963"/>
          </a:xfrm>
        </p:grpSpPr>
        <p:sp>
          <p:nvSpPr>
            <p:cNvPr id="15" name="Rectangle 64">
              <a:extLst>
                <a:ext uri="{FF2B5EF4-FFF2-40B4-BE49-F238E27FC236}">
                  <a16:creationId xmlns:a16="http://schemas.microsoft.com/office/drawing/2014/main" id="{805A8E07-08A3-48C5-A937-BA5C099EB6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6307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66">
              <a:extLst>
                <a:ext uri="{FF2B5EF4-FFF2-40B4-BE49-F238E27FC236}">
                  <a16:creationId xmlns:a16="http://schemas.microsoft.com/office/drawing/2014/main" id="{BD95D223-D0F4-4A5A-A97F-904E115756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6307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64">
              <a:extLst>
                <a:ext uri="{FF2B5EF4-FFF2-40B4-BE49-F238E27FC236}">
                  <a16:creationId xmlns:a16="http://schemas.microsoft.com/office/drawing/2014/main" id="{C234CFCF-E56D-4C71-AEA5-41C17CD2F6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38122"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66">
              <a:extLst>
                <a:ext uri="{FF2B5EF4-FFF2-40B4-BE49-F238E27FC236}">
                  <a16:creationId xmlns:a16="http://schemas.microsoft.com/office/drawing/2014/main" id="{4EE72264-410F-4071-B6A9-A94E1050E0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38122"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64">
              <a:extLst>
                <a:ext uri="{FF2B5EF4-FFF2-40B4-BE49-F238E27FC236}">
                  <a16:creationId xmlns:a16="http://schemas.microsoft.com/office/drawing/2014/main" id="{38730288-0A00-4A97-8CE6-E7DFE81E30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1316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66">
              <a:extLst>
                <a:ext uri="{FF2B5EF4-FFF2-40B4-BE49-F238E27FC236}">
                  <a16:creationId xmlns:a16="http://schemas.microsoft.com/office/drawing/2014/main" id="{4EDA3E11-9FAA-4CBF-9FC7-A75068E7B6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1316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64">
              <a:extLst>
                <a:ext uri="{FF2B5EF4-FFF2-40B4-BE49-F238E27FC236}">
                  <a16:creationId xmlns:a16="http://schemas.microsoft.com/office/drawing/2014/main" id="{7327A321-A57A-4019-AC19-30C3FEDE08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88211"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66">
              <a:extLst>
                <a:ext uri="{FF2B5EF4-FFF2-40B4-BE49-F238E27FC236}">
                  <a16:creationId xmlns:a16="http://schemas.microsoft.com/office/drawing/2014/main" id="{45B013C8-DE8B-4D46-A566-8925FF2AB7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88211"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64">
              <a:extLst>
                <a:ext uri="{FF2B5EF4-FFF2-40B4-BE49-F238E27FC236}">
                  <a16:creationId xmlns:a16="http://schemas.microsoft.com/office/drawing/2014/main" id="{D70623DD-9665-463E-9FF2-E11E767649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3256"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66">
              <a:extLst>
                <a:ext uri="{FF2B5EF4-FFF2-40B4-BE49-F238E27FC236}">
                  <a16:creationId xmlns:a16="http://schemas.microsoft.com/office/drawing/2014/main" id="{EF230DD2-4D19-4039-A31E-475B24712C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3256"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64">
              <a:extLst>
                <a:ext uri="{FF2B5EF4-FFF2-40B4-BE49-F238E27FC236}">
                  <a16:creationId xmlns:a16="http://schemas.microsoft.com/office/drawing/2014/main" id="{A0DE572C-1F7E-41DF-B316-6D79DD0035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887854"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66">
              <a:extLst>
                <a:ext uri="{FF2B5EF4-FFF2-40B4-BE49-F238E27FC236}">
                  <a16:creationId xmlns:a16="http://schemas.microsoft.com/office/drawing/2014/main" id="{75E93974-7575-4E1C-BB69-30CDE7C145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887854"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64">
              <a:extLst>
                <a:ext uri="{FF2B5EF4-FFF2-40B4-BE49-F238E27FC236}">
                  <a16:creationId xmlns:a16="http://schemas.microsoft.com/office/drawing/2014/main" id="{AB02B977-55BB-4684-B6DC-50B49F2691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2899"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66">
              <a:extLst>
                <a:ext uri="{FF2B5EF4-FFF2-40B4-BE49-F238E27FC236}">
                  <a16:creationId xmlns:a16="http://schemas.microsoft.com/office/drawing/2014/main" id="{B8A7D2FD-4604-411A-8446-AAD738B9D1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2899"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64">
              <a:extLst>
                <a:ext uri="{FF2B5EF4-FFF2-40B4-BE49-F238E27FC236}">
                  <a16:creationId xmlns:a16="http://schemas.microsoft.com/office/drawing/2014/main" id="{2FC67E06-3570-4522-8495-454D7C87EC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37944"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66">
              <a:extLst>
                <a:ext uri="{FF2B5EF4-FFF2-40B4-BE49-F238E27FC236}">
                  <a16:creationId xmlns:a16="http://schemas.microsoft.com/office/drawing/2014/main" id="{E6A1839D-1BE9-41CB-B29B-AF529145D7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37944"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64">
              <a:extLst>
                <a:ext uri="{FF2B5EF4-FFF2-40B4-BE49-F238E27FC236}">
                  <a16:creationId xmlns:a16="http://schemas.microsoft.com/office/drawing/2014/main" id="{20C714F7-E8CA-484B-8A29-E3194EC7C9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512988"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66">
              <a:extLst>
                <a:ext uri="{FF2B5EF4-FFF2-40B4-BE49-F238E27FC236}">
                  <a16:creationId xmlns:a16="http://schemas.microsoft.com/office/drawing/2014/main" id="{B4E21E71-D285-4AED-AA11-1005339815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512988"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64">
              <a:extLst>
                <a:ext uri="{FF2B5EF4-FFF2-40B4-BE49-F238E27FC236}">
                  <a16:creationId xmlns:a16="http://schemas.microsoft.com/office/drawing/2014/main" id="{13568E8F-C4DD-4452-A8BE-CDC9A4FE48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8033"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66">
              <a:extLst>
                <a:ext uri="{FF2B5EF4-FFF2-40B4-BE49-F238E27FC236}">
                  <a16:creationId xmlns:a16="http://schemas.microsoft.com/office/drawing/2014/main" id="{56ABD5AB-B13C-4AA9-9066-E872473A4C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8033"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6092687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 name="Rectangle 50">
            <a:extLst>
              <a:ext uri="{FF2B5EF4-FFF2-40B4-BE49-F238E27FC236}">
                <a16:creationId xmlns:a16="http://schemas.microsoft.com/office/drawing/2014/main" id="{0B3B9DBC-97CC-4A18-B4A6-66E2402922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F4492644-1D84-449E-94E4-5FC5C873D3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227"/>
            <a:ext cx="12188952" cy="4551895"/>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5493985-56D4-4AE8-B921-C9732159F417}"/>
              </a:ext>
            </a:extLst>
          </p:cNvPr>
          <p:cNvSpPr>
            <a:spLocks noGrp="1"/>
          </p:cNvSpPr>
          <p:nvPr>
            <p:ph type="title"/>
          </p:nvPr>
        </p:nvSpPr>
        <p:spPr>
          <a:xfrm>
            <a:off x="795342" y="637953"/>
            <a:ext cx="8272458" cy="3189507"/>
          </a:xfrm>
        </p:spPr>
        <p:txBody>
          <a:bodyPr vert="horz" lIns="91440" tIns="45720" rIns="91440" bIns="45720" rtlCol="0" anchor="b">
            <a:normAutofit/>
          </a:bodyPr>
          <a:lstStyle/>
          <a:p>
            <a:r>
              <a:rPr lang="en-US" sz="8000" kern="1200" dirty="0">
                <a:solidFill>
                  <a:srgbClr val="FFFFFF"/>
                </a:solidFill>
                <a:latin typeface="+mj-lt"/>
                <a:ea typeface="+mj-ea"/>
                <a:cs typeface="+mj-cs"/>
              </a:rPr>
              <a:t>Business Questions</a:t>
            </a:r>
          </a:p>
        </p:txBody>
      </p:sp>
      <p:sp>
        <p:nvSpPr>
          <p:cNvPr id="55" name="Freeform 6">
            <a:extLst>
              <a:ext uri="{FF2B5EF4-FFF2-40B4-BE49-F238E27FC236}">
                <a16:creationId xmlns:a16="http://schemas.microsoft.com/office/drawing/2014/main" id="{94EE1A74-DEBF-434E-8B5E-7AB296ECBE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727747" y="4208147"/>
            <a:ext cx="339126" cy="1938528"/>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7" name="Freeform 7">
            <a:extLst>
              <a:ext uri="{FF2B5EF4-FFF2-40B4-BE49-F238E27FC236}">
                <a16:creationId xmlns:a16="http://schemas.microsoft.com/office/drawing/2014/main" id="{8C7C4D4B-92D9-4FA4-A294-749E8574FF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728739" y="4098333"/>
            <a:ext cx="201857" cy="1874520"/>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9" name="Rectangle 8">
            <a:extLst>
              <a:ext uri="{FF2B5EF4-FFF2-40B4-BE49-F238E27FC236}">
                <a16:creationId xmlns:a16="http://schemas.microsoft.com/office/drawing/2014/main" id="{BADA3358-2A3F-41B0-A458-6FD1DB3AF9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048" y="4098334"/>
            <a:ext cx="8933019" cy="177393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61" name="Rectangle 8">
            <a:extLst>
              <a:ext uri="{FF2B5EF4-FFF2-40B4-BE49-F238E27FC236}">
                <a16:creationId xmlns:a16="http://schemas.microsoft.com/office/drawing/2014/main" id="{E4737216-37B2-43AD-AB08-05BFCCEFC9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9066873" y="4377267"/>
            <a:ext cx="3122079" cy="177393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41510422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3E44EDC-7E11-4B5C-8ED9-9834661F4C08}"/>
              </a:ext>
            </a:extLst>
          </p:cNvPr>
          <p:cNvSpPr>
            <a:spLocks noGrp="1"/>
          </p:cNvSpPr>
          <p:nvPr>
            <p:ph type="title"/>
          </p:nvPr>
        </p:nvSpPr>
        <p:spPr>
          <a:xfrm>
            <a:off x="838200" y="963877"/>
            <a:ext cx="3494362" cy="4930246"/>
          </a:xfrm>
        </p:spPr>
        <p:txBody>
          <a:bodyPr>
            <a:normAutofit/>
          </a:bodyPr>
          <a:lstStyle/>
          <a:p>
            <a:pPr algn="r"/>
            <a:r>
              <a:rPr lang="en-US">
                <a:solidFill>
                  <a:schemeClr val="accent1"/>
                </a:solidFill>
              </a:rPr>
              <a:t>Internet sales Business Questions</a:t>
            </a:r>
          </a:p>
        </p:txBody>
      </p:sp>
      <p:cxnSp>
        <p:nvCxnSpPr>
          <p:cNvPr id="16"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802C402F-FDB0-4161-81BB-2D4E93590C95}"/>
              </a:ext>
            </a:extLst>
          </p:cNvPr>
          <p:cNvSpPr>
            <a:spLocks noGrp="1"/>
          </p:cNvSpPr>
          <p:nvPr>
            <p:ph idx="1"/>
          </p:nvPr>
        </p:nvSpPr>
        <p:spPr>
          <a:xfrm>
            <a:off x="4976031" y="963877"/>
            <a:ext cx="6377769" cy="4930246"/>
          </a:xfrm>
        </p:spPr>
        <p:txBody>
          <a:bodyPr anchor="ctr">
            <a:normAutofit/>
          </a:bodyPr>
          <a:lstStyle/>
          <a:p>
            <a:pPr marL="0" indent="0">
              <a:buNone/>
            </a:pPr>
            <a:r>
              <a:rPr lang="en-US" sz="1900" dirty="0"/>
              <a:t>Let's say VP of internet sales USA would like to have answer for following business question: </a:t>
            </a:r>
          </a:p>
          <a:p>
            <a:pPr marL="0" indent="0">
              <a:buNone/>
            </a:pPr>
            <a:endParaRPr lang="en-US" sz="1900" dirty="0"/>
          </a:p>
          <a:p>
            <a:pPr marL="342900" marR="0" lvl="0" indent="-342900">
              <a:spcBef>
                <a:spcPts val="0"/>
              </a:spcBef>
              <a:spcAft>
                <a:spcPts val="0"/>
              </a:spcAft>
              <a:buFont typeface="Symbol" panose="05050102010706020507" pitchFamily="18" charset="2"/>
              <a:buChar char=""/>
            </a:pPr>
            <a:r>
              <a:rPr lang="en-US" sz="1900" dirty="0">
                <a:effectLst/>
                <a:latin typeface="Calibri" panose="020F0502020204030204" pitchFamily="34" charset="0"/>
                <a:ea typeface="Calibri" panose="020F0502020204030204" pitchFamily="34" charset="0"/>
                <a:cs typeface="Times New Roman" panose="02020603050405020304" pitchFamily="18" charset="0"/>
              </a:rPr>
              <a:t>Total online sales</a:t>
            </a:r>
          </a:p>
          <a:p>
            <a:pPr marL="342900" marR="0" lvl="0" indent="-342900">
              <a:spcBef>
                <a:spcPts val="0"/>
              </a:spcBef>
              <a:spcAft>
                <a:spcPts val="0"/>
              </a:spcAft>
              <a:buFont typeface="Symbol" panose="05050102010706020507" pitchFamily="18" charset="2"/>
              <a:buChar char=""/>
            </a:pPr>
            <a:r>
              <a:rPr lang="en-US" sz="1900" dirty="0">
                <a:effectLst/>
                <a:latin typeface="Calibri" panose="020F0502020204030204" pitchFamily="34" charset="0"/>
                <a:ea typeface="Calibri" panose="020F0502020204030204" pitchFamily="34" charset="0"/>
                <a:cs typeface="Times New Roman" panose="02020603050405020304" pitchFamily="18" charset="0"/>
              </a:rPr>
              <a:t>Percentage Sales by Country</a:t>
            </a:r>
          </a:p>
          <a:p>
            <a:pPr marL="342900" marR="0" lvl="0" indent="-342900">
              <a:spcBef>
                <a:spcPts val="0"/>
              </a:spcBef>
              <a:spcAft>
                <a:spcPts val="0"/>
              </a:spcAft>
              <a:buFont typeface="Symbol" panose="05050102010706020507" pitchFamily="18" charset="2"/>
              <a:buChar char=""/>
            </a:pPr>
            <a:r>
              <a:rPr lang="en-US" sz="1900" dirty="0">
                <a:effectLst/>
                <a:latin typeface="Calibri" panose="020F0502020204030204" pitchFamily="34" charset="0"/>
                <a:ea typeface="Calibri" panose="020F0502020204030204" pitchFamily="34" charset="0"/>
                <a:cs typeface="Times New Roman" panose="02020603050405020304" pitchFamily="18" charset="0"/>
              </a:rPr>
              <a:t>Sales by different sates of countries</a:t>
            </a:r>
          </a:p>
          <a:p>
            <a:pPr marL="342900" marR="0" lvl="0" indent="-342900">
              <a:spcBef>
                <a:spcPts val="0"/>
              </a:spcBef>
              <a:spcAft>
                <a:spcPts val="0"/>
              </a:spcAft>
              <a:buFont typeface="Symbol" panose="05050102010706020507" pitchFamily="18" charset="2"/>
              <a:buChar char=""/>
            </a:pPr>
            <a:r>
              <a:rPr lang="en-US" sz="1900" dirty="0">
                <a:effectLst/>
                <a:latin typeface="Calibri" panose="020F0502020204030204" pitchFamily="34" charset="0"/>
                <a:ea typeface="Calibri" panose="020F0502020204030204" pitchFamily="34" charset="0"/>
                <a:cs typeface="Times New Roman" panose="02020603050405020304" pitchFamily="18" charset="0"/>
              </a:rPr>
              <a:t>Sales by Year</a:t>
            </a:r>
          </a:p>
          <a:p>
            <a:pPr marL="342900" marR="0" lvl="0" indent="-342900">
              <a:spcBef>
                <a:spcPts val="0"/>
              </a:spcBef>
              <a:spcAft>
                <a:spcPts val="0"/>
              </a:spcAft>
              <a:buFont typeface="Symbol" panose="05050102010706020507" pitchFamily="18" charset="2"/>
              <a:buChar char=""/>
            </a:pPr>
            <a:r>
              <a:rPr lang="en-US" sz="1900" dirty="0">
                <a:effectLst/>
                <a:latin typeface="Calibri" panose="020F0502020204030204" pitchFamily="34" charset="0"/>
                <a:ea typeface="Calibri" panose="020F0502020204030204" pitchFamily="34" charset="0"/>
                <a:cs typeface="Times New Roman" panose="02020603050405020304" pitchFamily="18" charset="0"/>
              </a:rPr>
              <a:t>Sales by product category </a:t>
            </a:r>
          </a:p>
          <a:p>
            <a:pPr marL="342900" marR="0" lvl="0" indent="-342900">
              <a:spcBef>
                <a:spcPts val="0"/>
              </a:spcBef>
              <a:spcAft>
                <a:spcPts val="0"/>
              </a:spcAft>
              <a:buFont typeface="Symbol" panose="05050102010706020507" pitchFamily="18" charset="2"/>
              <a:buChar char=""/>
            </a:pPr>
            <a:r>
              <a:rPr lang="en-US" sz="1900" dirty="0">
                <a:effectLst/>
                <a:latin typeface="Calibri" panose="020F0502020204030204" pitchFamily="34" charset="0"/>
                <a:ea typeface="Calibri" panose="020F0502020204030204" pitchFamily="34" charset="0"/>
                <a:cs typeface="Times New Roman" panose="02020603050405020304" pitchFamily="18" charset="0"/>
              </a:rPr>
              <a:t>Sales by product Sub-category</a:t>
            </a:r>
          </a:p>
          <a:p>
            <a:pPr marL="342900" marR="0" lvl="0" indent="-342900">
              <a:spcBef>
                <a:spcPts val="0"/>
              </a:spcBef>
              <a:spcAft>
                <a:spcPts val="0"/>
              </a:spcAft>
              <a:buFont typeface="Symbol" panose="05050102010706020507" pitchFamily="18" charset="2"/>
              <a:buChar char=""/>
            </a:pPr>
            <a:r>
              <a:rPr lang="en-US" sz="1900" dirty="0">
                <a:effectLst/>
                <a:latin typeface="Calibri" panose="020F0502020204030204" pitchFamily="34" charset="0"/>
                <a:ea typeface="Calibri" panose="020F0502020204030204" pitchFamily="34" charset="0"/>
                <a:cs typeface="Times New Roman" panose="02020603050405020304" pitchFamily="18" charset="0"/>
              </a:rPr>
              <a:t>Units sold by year</a:t>
            </a:r>
          </a:p>
          <a:p>
            <a:pPr marL="342900" marR="0" lvl="0" indent="-342900">
              <a:spcBef>
                <a:spcPts val="0"/>
              </a:spcBef>
              <a:spcAft>
                <a:spcPts val="800"/>
              </a:spcAft>
              <a:buFont typeface="Symbol" panose="05050102010706020507" pitchFamily="18" charset="2"/>
              <a:buChar char=""/>
            </a:pPr>
            <a:r>
              <a:rPr lang="en-US" sz="1900" dirty="0">
                <a:effectLst/>
                <a:latin typeface="Calibri" panose="020F0502020204030204" pitchFamily="34" charset="0"/>
                <a:ea typeface="Calibri" panose="020F0502020204030204" pitchFamily="34" charset="0"/>
                <a:cs typeface="Times New Roman" panose="02020603050405020304" pitchFamily="18" charset="0"/>
              </a:rPr>
              <a:t>Top products in term of sales</a:t>
            </a:r>
          </a:p>
          <a:p>
            <a:pPr marL="0" marR="0" lvl="0" indent="0">
              <a:spcBef>
                <a:spcPts val="0"/>
              </a:spcBef>
              <a:spcAft>
                <a:spcPts val="800"/>
              </a:spcAft>
              <a:buNone/>
            </a:pPr>
            <a:endParaRPr lang="en-US" sz="1900" dirty="0">
              <a:latin typeface="Calibri" panose="020F0502020204030204" pitchFamily="34" charset="0"/>
              <a:ea typeface="Calibri" panose="020F0502020204030204" pitchFamily="34" charset="0"/>
              <a:cs typeface="Times New Roman" panose="02020603050405020304" pitchFamily="18" charset="0"/>
            </a:endParaRPr>
          </a:p>
          <a:p>
            <a:pPr marL="0" marR="0" lvl="0" indent="0">
              <a:spcBef>
                <a:spcPts val="0"/>
              </a:spcBef>
              <a:spcAft>
                <a:spcPts val="800"/>
              </a:spcAft>
              <a:buNone/>
            </a:pPr>
            <a:r>
              <a:rPr lang="en-US" sz="1900" b="1" dirty="0">
                <a:latin typeface="Calibri" panose="020F0502020204030204" pitchFamily="34" charset="0"/>
                <a:ea typeface="Calibri" panose="020F0502020204030204" pitchFamily="34" charset="0"/>
                <a:cs typeface="Times New Roman" panose="02020603050405020304" pitchFamily="18" charset="0"/>
              </a:rPr>
              <a:t>Goal:</a:t>
            </a:r>
          </a:p>
          <a:p>
            <a:pPr marL="0" marR="0" lvl="0" indent="0">
              <a:spcBef>
                <a:spcPts val="0"/>
              </a:spcBef>
              <a:spcAft>
                <a:spcPts val="800"/>
              </a:spcAft>
              <a:buNone/>
            </a:pPr>
            <a:r>
              <a:rPr lang="en-US" sz="1900" dirty="0">
                <a:effectLst/>
                <a:latin typeface="Calibri" panose="020F0502020204030204" pitchFamily="34" charset="0"/>
                <a:ea typeface="Calibri" panose="020F0502020204030204" pitchFamily="34" charset="0"/>
                <a:cs typeface="Times New Roman" panose="02020603050405020304" pitchFamily="18" charset="0"/>
              </a:rPr>
              <a:t>By the answering these question VP would be able to find weak areas and strong areas of sales and to make better business decisions and marketing strategies.  </a:t>
            </a:r>
          </a:p>
          <a:p>
            <a:endParaRPr lang="en-US" sz="1900" dirty="0"/>
          </a:p>
        </p:txBody>
      </p:sp>
    </p:spTree>
    <p:extLst>
      <p:ext uri="{BB962C8B-B14F-4D97-AF65-F5344CB8AC3E}">
        <p14:creationId xmlns:p14="http://schemas.microsoft.com/office/powerpoint/2010/main" val="8807826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C7C00CD-30A4-4A78-BB5D-4AA50B0E6832}"/>
              </a:ext>
            </a:extLst>
          </p:cNvPr>
          <p:cNvPicPr>
            <a:picLocks noChangeAspect="1"/>
          </p:cNvPicPr>
          <p:nvPr/>
        </p:nvPicPr>
        <p:blipFill>
          <a:blip r:embed="rId2"/>
          <a:stretch>
            <a:fillRect/>
          </a:stretch>
        </p:blipFill>
        <p:spPr>
          <a:xfrm>
            <a:off x="938333" y="125858"/>
            <a:ext cx="6765003" cy="6606283"/>
          </a:xfrm>
          <a:prstGeom prst="rect">
            <a:avLst/>
          </a:prstGeom>
        </p:spPr>
      </p:pic>
      <p:sp>
        <p:nvSpPr>
          <p:cNvPr id="8" name="TextBox 7">
            <a:extLst>
              <a:ext uri="{FF2B5EF4-FFF2-40B4-BE49-F238E27FC236}">
                <a16:creationId xmlns:a16="http://schemas.microsoft.com/office/drawing/2014/main" id="{1BEFE56B-95CD-457C-8891-0E64B2CD9D19}"/>
              </a:ext>
            </a:extLst>
          </p:cNvPr>
          <p:cNvSpPr txBox="1"/>
          <p:nvPr/>
        </p:nvSpPr>
        <p:spPr>
          <a:xfrm>
            <a:off x="8077200" y="5320268"/>
            <a:ext cx="2908300" cy="738664"/>
          </a:xfrm>
          <a:prstGeom prst="rect">
            <a:avLst/>
          </a:prstGeom>
          <a:noFill/>
        </p:spPr>
        <p:txBody>
          <a:bodyPr wrap="square">
            <a:spAutoFit/>
          </a:bodyPr>
          <a:lstStyle/>
          <a:p>
            <a:r>
              <a:rPr lang="en-US" dirty="0"/>
              <a:t>Data form dates:</a:t>
            </a:r>
          </a:p>
          <a:p>
            <a:r>
              <a:rPr lang="en-US" sz="2400" dirty="0"/>
              <a:t>Dec 2010 – Jan 2014 </a:t>
            </a:r>
          </a:p>
        </p:txBody>
      </p:sp>
    </p:spTree>
    <p:extLst>
      <p:ext uri="{BB962C8B-B14F-4D97-AF65-F5344CB8AC3E}">
        <p14:creationId xmlns:p14="http://schemas.microsoft.com/office/powerpoint/2010/main" val="21183304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 name="Rectangle 50">
            <a:extLst>
              <a:ext uri="{FF2B5EF4-FFF2-40B4-BE49-F238E27FC236}">
                <a16:creationId xmlns:a16="http://schemas.microsoft.com/office/drawing/2014/main" id="{0B3B9DBC-97CC-4A18-B4A6-66E2402922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F4492644-1D84-449E-94E4-5FC5C873D3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227"/>
            <a:ext cx="12188952" cy="4551895"/>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5493985-56D4-4AE8-B921-C9732159F417}"/>
              </a:ext>
            </a:extLst>
          </p:cNvPr>
          <p:cNvSpPr>
            <a:spLocks noGrp="1"/>
          </p:cNvSpPr>
          <p:nvPr>
            <p:ph type="title"/>
          </p:nvPr>
        </p:nvSpPr>
        <p:spPr>
          <a:xfrm>
            <a:off x="795342" y="637953"/>
            <a:ext cx="8272458" cy="3189507"/>
          </a:xfrm>
        </p:spPr>
        <p:txBody>
          <a:bodyPr vert="horz" lIns="91440" tIns="45720" rIns="91440" bIns="45720" rtlCol="0" anchor="b">
            <a:normAutofit/>
          </a:bodyPr>
          <a:lstStyle/>
          <a:p>
            <a:r>
              <a:rPr lang="en-US" sz="8000" kern="1200" dirty="0">
                <a:solidFill>
                  <a:srgbClr val="FFFFFF"/>
                </a:solidFill>
                <a:latin typeface="+mj-lt"/>
                <a:ea typeface="+mj-ea"/>
                <a:cs typeface="+mj-cs"/>
              </a:rPr>
              <a:t>Connection</a:t>
            </a:r>
          </a:p>
        </p:txBody>
      </p:sp>
      <p:sp>
        <p:nvSpPr>
          <p:cNvPr id="55" name="Freeform 6">
            <a:extLst>
              <a:ext uri="{FF2B5EF4-FFF2-40B4-BE49-F238E27FC236}">
                <a16:creationId xmlns:a16="http://schemas.microsoft.com/office/drawing/2014/main" id="{94EE1A74-DEBF-434E-8B5E-7AB296ECBE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727747" y="4208147"/>
            <a:ext cx="339126" cy="1938528"/>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7" name="Freeform 7">
            <a:extLst>
              <a:ext uri="{FF2B5EF4-FFF2-40B4-BE49-F238E27FC236}">
                <a16:creationId xmlns:a16="http://schemas.microsoft.com/office/drawing/2014/main" id="{8C7C4D4B-92D9-4FA4-A294-749E8574FF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728739" y="4098333"/>
            <a:ext cx="201857" cy="1874520"/>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9" name="Rectangle 8">
            <a:extLst>
              <a:ext uri="{FF2B5EF4-FFF2-40B4-BE49-F238E27FC236}">
                <a16:creationId xmlns:a16="http://schemas.microsoft.com/office/drawing/2014/main" id="{BADA3358-2A3F-41B0-A458-6FD1DB3AF9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048" y="4098334"/>
            <a:ext cx="8933019" cy="177393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61" name="Rectangle 8">
            <a:extLst>
              <a:ext uri="{FF2B5EF4-FFF2-40B4-BE49-F238E27FC236}">
                <a16:creationId xmlns:a16="http://schemas.microsoft.com/office/drawing/2014/main" id="{E4737216-37B2-43AD-AB08-05BFCCEFC9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9066873" y="4377267"/>
            <a:ext cx="3122079" cy="177393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8660925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7316481C-0A49-4796-812B-0D64F063B7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B386C22-11E0-4A9E-93DA-5A92B6C5ADE6}"/>
              </a:ext>
            </a:extLst>
          </p:cNvPr>
          <p:cNvSpPr>
            <a:spLocks noGrp="1"/>
          </p:cNvSpPr>
          <p:nvPr>
            <p:ph type="title"/>
          </p:nvPr>
        </p:nvSpPr>
        <p:spPr>
          <a:xfrm>
            <a:off x="1036684" y="1152144"/>
            <a:ext cx="3888999" cy="1539685"/>
          </a:xfrm>
        </p:spPr>
        <p:txBody>
          <a:bodyPr vert="horz" lIns="91440" tIns="45720" rIns="91440" bIns="45720" rtlCol="0" anchor="b">
            <a:normAutofit fontScale="90000"/>
          </a:bodyPr>
          <a:lstStyle/>
          <a:p>
            <a:r>
              <a:rPr lang="en-US" sz="5600" dirty="0"/>
              <a:t>Fact Internet Sales</a:t>
            </a:r>
          </a:p>
        </p:txBody>
      </p:sp>
      <p:sp>
        <p:nvSpPr>
          <p:cNvPr id="9" name="Content Placeholder 8">
            <a:extLst>
              <a:ext uri="{FF2B5EF4-FFF2-40B4-BE49-F238E27FC236}">
                <a16:creationId xmlns:a16="http://schemas.microsoft.com/office/drawing/2014/main" id="{FB1F590A-1174-47D3-85AC-2E56503B7BB3}"/>
              </a:ext>
            </a:extLst>
          </p:cNvPr>
          <p:cNvSpPr>
            <a:spLocks noGrp="1"/>
          </p:cNvSpPr>
          <p:nvPr>
            <p:ph idx="1"/>
          </p:nvPr>
        </p:nvSpPr>
        <p:spPr>
          <a:xfrm>
            <a:off x="1055535" y="2893341"/>
            <a:ext cx="3953501" cy="1272831"/>
          </a:xfrm>
        </p:spPr>
        <p:txBody>
          <a:bodyPr vert="horz" lIns="91440" tIns="45720" rIns="91440" bIns="45720" rtlCol="0" anchor="t">
            <a:normAutofit/>
          </a:bodyPr>
          <a:lstStyle/>
          <a:p>
            <a:pPr marL="0" indent="0">
              <a:buNone/>
            </a:pPr>
            <a:r>
              <a:rPr lang="en-US" sz="2400" dirty="0"/>
              <a:t>60398 records</a:t>
            </a:r>
          </a:p>
        </p:txBody>
      </p:sp>
      <p:sp>
        <p:nvSpPr>
          <p:cNvPr id="14" name="Rectangle 13">
            <a:extLst>
              <a:ext uri="{FF2B5EF4-FFF2-40B4-BE49-F238E27FC236}">
                <a16:creationId xmlns:a16="http://schemas.microsoft.com/office/drawing/2014/main" id="{A5271697-90F1-4A23-8EF2-0179F2EAFA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606972" cy="3233984"/>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0924561D-756D-410B-973A-E68C2552C20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88720" y="73152"/>
            <a:ext cx="1178966" cy="232963"/>
            <a:chOff x="7763256" y="73152"/>
            <a:chExt cx="1178966" cy="232963"/>
          </a:xfrm>
        </p:grpSpPr>
        <p:sp>
          <p:nvSpPr>
            <p:cNvPr id="17" name="Rectangle 64">
              <a:extLst>
                <a:ext uri="{FF2B5EF4-FFF2-40B4-BE49-F238E27FC236}">
                  <a16:creationId xmlns:a16="http://schemas.microsoft.com/office/drawing/2014/main" id="{77AF0971-0074-4E4E-9318-C1990C6FF2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6307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66">
              <a:extLst>
                <a:ext uri="{FF2B5EF4-FFF2-40B4-BE49-F238E27FC236}">
                  <a16:creationId xmlns:a16="http://schemas.microsoft.com/office/drawing/2014/main" id="{0849707A-24B1-45E4-8493-5DC15C5782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6307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64">
              <a:extLst>
                <a:ext uri="{FF2B5EF4-FFF2-40B4-BE49-F238E27FC236}">
                  <a16:creationId xmlns:a16="http://schemas.microsoft.com/office/drawing/2014/main" id="{E0FFD705-F03C-46B0-ABB9-3C24E09312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38122"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66">
              <a:extLst>
                <a:ext uri="{FF2B5EF4-FFF2-40B4-BE49-F238E27FC236}">
                  <a16:creationId xmlns:a16="http://schemas.microsoft.com/office/drawing/2014/main" id="{520B12C0-88D0-4F6F-9F29-38E4D1D610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38122"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64">
              <a:extLst>
                <a:ext uri="{FF2B5EF4-FFF2-40B4-BE49-F238E27FC236}">
                  <a16:creationId xmlns:a16="http://schemas.microsoft.com/office/drawing/2014/main" id="{DEDD5A45-3641-4FE7-8375-EECF2DC9D0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1316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66">
              <a:extLst>
                <a:ext uri="{FF2B5EF4-FFF2-40B4-BE49-F238E27FC236}">
                  <a16:creationId xmlns:a16="http://schemas.microsoft.com/office/drawing/2014/main" id="{89BF55CA-60FC-479D-A85E-48626FC135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1316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64">
              <a:extLst>
                <a:ext uri="{FF2B5EF4-FFF2-40B4-BE49-F238E27FC236}">
                  <a16:creationId xmlns:a16="http://schemas.microsoft.com/office/drawing/2014/main" id="{5AFBE5BF-E87A-408F-BBBD-44C3D04C04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88211"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66">
              <a:extLst>
                <a:ext uri="{FF2B5EF4-FFF2-40B4-BE49-F238E27FC236}">
                  <a16:creationId xmlns:a16="http://schemas.microsoft.com/office/drawing/2014/main" id="{1C27CF92-D148-45C8-88B6-F450B63DF1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88211"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64">
              <a:extLst>
                <a:ext uri="{FF2B5EF4-FFF2-40B4-BE49-F238E27FC236}">
                  <a16:creationId xmlns:a16="http://schemas.microsoft.com/office/drawing/2014/main" id="{51CA2232-D147-480C-B1EE-665EE6ACC7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3256"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66">
              <a:extLst>
                <a:ext uri="{FF2B5EF4-FFF2-40B4-BE49-F238E27FC236}">
                  <a16:creationId xmlns:a16="http://schemas.microsoft.com/office/drawing/2014/main" id="{7E67D92D-1CA9-43CE-8150-DF504F2BF0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3256"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64">
              <a:extLst>
                <a:ext uri="{FF2B5EF4-FFF2-40B4-BE49-F238E27FC236}">
                  <a16:creationId xmlns:a16="http://schemas.microsoft.com/office/drawing/2014/main" id="{7B273169-B674-4C50-A14D-A943B99792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887854"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66">
              <a:extLst>
                <a:ext uri="{FF2B5EF4-FFF2-40B4-BE49-F238E27FC236}">
                  <a16:creationId xmlns:a16="http://schemas.microsoft.com/office/drawing/2014/main" id="{DF6183FA-653E-4533-9A0B-D249EC0B15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887854"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64">
              <a:extLst>
                <a:ext uri="{FF2B5EF4-FFF2-40B4-BE49-F238E27FC236}">
                  <a16:creationId xmlns:a16="http://schemas.microsoft.com/office/drawing/2014/main" id="{A82EFE58-AAB0-4925-A176-6FF36BF878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2899"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66">
              <a:extLst>
                <a:ext uri="{FF2B5EF4-FFF2-40B4-BE49-F238E27FC236}">
                  <a16:creationId xmlns:a16="http://schemas.microsoft.com/office/drawing/2014/main" id="{3122AE75-4DBB-4E14-B0CA-DD1EAD89CE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2899"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64">
              <a:extLst>
                <a:ext uri="{FF2B5EF4-FFF2-40B4-BE49-F238E27FC236}">
                  <a16:creationId xmlns:a16="http://schemas.microsoft.com/office/drawing/2014/main" id="{4ED7E672-90FC-4E8C-9C43-3AAE391C6C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37944"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66">
              <a:extLst>
                <a:ext uri="{FF2B5EF4-FFF2-40B4-BE49-F238E27FC236}">
                  <a16:creationId xmlns:a16="http://schemas.microsoft.com/office/drawing/2014/main" id="{A5C0019E-5136-4C5E-A223-1E1717FD47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37944"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64">
              <a:extLst>
                <a:ext uri="{FF2B5EF4-FFF2-40B4-BE49-F238E27FC236}">
                  <a16:creationId xmlns:a16="http://schemas.microsoft.com/office/drawing/2014/main" id="{29705F60-CFE6-47C5-96E5-05E7731FC8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512988"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66">
              <a:extLst>
                <a:ext uri="{FF2B5EF4-FFF2-40B4-BE49-F238E27FC236}">
                  <a16:creationId xmlns:a16="http://schemas.microsoft.com/office/drawing/2014/main" id="{090E047C-18BC-4180-8D10-9F18F517BA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512988"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64">
              <a:extLst>
                <a:ext uri="{FF2B5EF4-FFF2-40B4-BE49-F238E27FC236}">
                  <a16:creationId xmlns:a16="http://schemas.microsoft.com/office/drawing/2014/main" id="{A153194A-C8B1-46DB-9C6B-9847B06FAE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8033"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66">
              <a:extLst>
                <a:ext uri="{FF2B5EF4-FFF2-40B4-BE49-F238E27FC236}">
                  <a16:creationId xmlns:a16="http://schemas.microsoft.com/office/drawing/2014/main" id="{5C0235EA-4E98-43EA-9AAE-2BD893DEAF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8033"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 name="Content Placeholder 3">
            <a:extLst>
              <a:ext uri="{FF2B5EF4-FFF2-40B4-BE49-F238E27FC236}">
                <a16:creationId xmlns:a16="http://schemas.microsoft.com/office/drawing/2014/main" id="{2949803F-24FE-4F9C-A46E-247DF6E9AEB2}"/>
              </a:ext>
            </a:extLst>
          </p:cNvPr>
          <p:cNvPicPr>
            <a:picLocks noChangeAspect="1"/>
          </p:cNvPicPr>
          <p:nvPr/>
        </p:nvPicPr>
        <p:blipFill>
          <a:blip r:embed="rId2"/>
          <a:stretch>
            <a:fillRect/>
          </a:stretch>
        </p:blipFill>
        <p:spPr>
          <a:xfrm>
            <a:off x="3210059" y="3490645"/>
            <a:ext cx="8521534" cy="3110359"/>
          </a:xfrm>
          <a:prstGeom prst="rect">
            <a:avLst/>
          </a:prstGeom>
        </p:spPr>
      </p:pic>
      <p:sp>
        <p:nvSpPr>
          <p:cNvPr id="38" name="Rectangle 37">
            <a:extLst>
              <a:ext uri="{FF2B5EF4-FFF2-40B4-BE49-F238E27FC236}">
                <a16:creationId xmlns:a16="http://schemas.microsoft.com/office/drawing/2014/main" id="{D9F5512A-48E1-4C07-B75E-3CCC517B68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233650"/>
            <a:ext cx="606972" cy="36243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568334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Rectangle 22">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EEA1865C-4247-434B-9DA6-6705FE4740B9}"/>
              </a:ext>
            </a:extLst>
          </p:cNvPr>
          <p:cNvSpPr>
            <a:spLocks noGrp="1"/>
          </p:cNvSpPr>
          <p:nvPr>
            <p:ph type="title"/>
          </p:nvPr>
        </p:nvSpPr>
        <p:spPr>
          <a:xfrm>
            <a:off x="958506" y="800392"/>
            <a:ext cx="10264697" cy="1212102"/>
          </a:xfrm>
        </p:spPr>
        <p:txBody>
          <a:bodyPr>
            <a:normAutofit/>
          </a:bodyPr>
          <a:lstStyle/>
          <a:p>
            <a:r>
              <a:rPr lang="en-US" sz="4000" dirty="0">
                <a:solidFill>
                  <a:srgbClr val="FFFFFF"/>
                </a:solidFill>
              </a:rPr>
              <a:t>Tableau Data Source Connection </a:t>
            </a:r>
          </a:p>
        </p:txBody>
      </p:sp>
      <p:pic>
        <p:nvPicPr>
          <p:cNvPr id="10" name="Content Placeholder 3">
            <a:extLst>
              <a:ext uri="{FF2B5EF4-FFF2-40B4-BE49-F238E27FC236}">
                <a16:creationId xmlns:a16="http://schemas.microsoft.com/office/drawing/2014/main" id="{EDD470C0-6F8E-41CC-9179-AAD89DA34BD7}"/>
              </a:ext>
            </a:extLst>
          </p:cNvPr>
          <p:cNvPicPr>
            <a:picLocks noGrp="1" noChangeAspect="1"/>
          </p:cNvPicPr>
          <p:nvPr>
            <p:ph idx="1"/>
          </p:nvPr>
        </p:nvPicPr>
        <p:blipFill>
          <a:blip r:embed="rId2"/>
          <a:stretch>
            <a:fillRect/>
          </a:stretch>
        </p:blipFill>
        <p:spPr>
          <a:xfrm>
            <a:off x="509718" y="3270993"/>
            <a:ext cx="11162272" cy="2527168"/>
          </a:xfrm>
          <a:prstGeom prst="rect">
            <a:avLst/>
          </a:prstGeom>
        </p:spPr>
      </p:pic>
    </p:spTree>
    <p:extLst>
      <p:ext uri="{BB962C8B-B14F-4D97-AF65-F5344CB8AC3E}">
        <p14:creationId xmlns:p14="http://schemas.microsoft.com/office/powerpoint/2010/main" val="10059073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33AB6B-D551-4A9E-89A8-EF49D15DC388}"/>
              </a:ext>
            </a:extLst>
          </p:cNvPr>
          <p:cNvSpPr>
            <a:spLocks noGrp="1"/>
          </p:cNvSpPr>
          <p:nvPr>
            <p:ph type="title"/>
          </p:nvPr>
        </p:nvSpPr>
        <p:spPr>
          <a:xfrm>
            <a:off x="2252868" y="2473325"/>
            <a:ext cx="6299200" cy="1325563"/>
          </a:xfrm>
        </p:spPr>
        <p:txBody>
          <a:bodyPr>
            <a:normAutofit fontScale="90000"/>
          </a:bodyPr>
          <a:lstStyle/>
          <a:p>
            <a:r>
              <a:rPr lang="en-US" sz="4000" dirty="0"/>
              <a:t>Dimensions</a:t>
            </a:r>
            <a:br>
              <a:rPr lang="en-US" dirty="0"/>
            </a:br>
            <a:r>
              <a:rPr lang="en-US" sz="3100" dirty="0"/>
              <a:t>and </a:t>
            </a:r>
            <a:br>
              <a:rPr lang="en-US" dirty="0"/>
            </a:br>
            <a:r>
              <a:rPr lang="en-US" sz="4000" dirty="0"/>
              <a:t>Measures</a:t>
            </a:r>
            <a:endParaRPr lang="en-US" dirty="0"/>
          </a:p>
        </p:txBody>
      </p:sp>
      <p:pic>
        <p:nvPicPr>
          <p:cNvPr id="10" name="Picture 9">
            <a:extLst>
              <a:ext uri="{FF2B5EF4-FFF2-40B4-BE49-F238E27FC236}">
                <a16:creationId xmlns:a16="http://schemas.microsoft.com/office/drawing/2014/main" id="{50E91FC1-B57B-4451-ACFA-4A84CA4DA743}"/>
              </a:ext>
            </a:extLst>
          </p:cNvPr>
          <p:cNvPicPr>
            <a:picLocks noChangeAspect="1"/>
          </p:cNvPicPr>
          <p:nvPr/>
        </p:nvPicPr>
        <p:blipFill>
          <a:blip r:embed="rId2"/>
          <a:stretch>
            <a:fillRect/>
          </a:stretch>
        </p:blipFill>
        <p:spPr>
          <a:xfrm>
            <a:off x="5580268" y="72090"/>
            <a:ext cx="3352800" cy="6713819"/>
          </a:xfrm>
          <a:prstGeom prst="rect">
            <a:avLst/>
          </a:prstGeom>
        </p:spPr>
      </p:pic>
    </p:spTree>
    <p:extLst>
      <p:ext uri="{BB962C8B-B14F-4D97-AF65-F5344CB8AC3E}">
        <p14:creationId xmlns:p14="http://schemas.microsoft.com/office/powerpoint/2010/main" val="5203041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 name="Rectangle 50">
            <a:extLst>
              <a:ext uri="{FF2B5EF4-FFF2-40B4-BE49-F238E27FC236}">
                <a16:creationId xmlns:a16="http://schemas.microsoft.com/office/drawing/2014/main" id="{0B3B9DBC-97CC-4A18-B4A6-66E2402922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F4492644-1D84-449E-94E4-5FC5C873D3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227"/>
            <a:ext cx="12188952" cy="4551895"/>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5493985-56D4-4AE8-B921-C9732159F417}"/>
              </a:ext>
            </a:extLst>
          </p:cNvPr>
          <p:cNvSpPr>
            <a:spLocks noGrp="1"/>
          </p:cNvSpPr>
          <p:nvPr>
            <p:ph type="title"/>
          </p:nvPr>
        </p:nvSpPr>
        <p:spPr>
          <a:xfrm>
            <a:off x="795342" y="637953"/>
            <a:ext cx="8272458" cy="3189507"/>
          </a:xfrm>
        </p:spPr>
        <p:txBody>
          <a:bodyPr vert="horz" lIns="91440" tIns="45720" rIns="91440" bIns="45720" rtlCol="0" anchor="b">
            <a:normAutofit/>
          </a:bodyPr>
          <a:lstStyle/>
          <a:p>
            <a:r>
              <a:rPr lang="en-US" sz="8000" dirty="0">
                <a:solidFill>
                  <a:srgbClr val="FFFFFF"/>
                </a:solidFill>
              </a:rPr>
              <a:t>Dashboard Design</a:t>
            </a:r>
            <a:endParaRPr lang="en-US" sz="8000" kern="1200" dirty="0">
              <a:solidFill>
                <a:srgbClr val="FFFFFF"/>
              </a:solidFill>
              <a:latin typeface="+mj-lt"/>
              <a:ea typeface="+mj-ea"/>
              <a:cs typeface="+mj-cs"/>
            </a:endParaRPr>
          </a:p>
        </p:txBody>
      </p:sp>
      <p:sp>
        <p:nvSpPr>
          <p:cNvPr id="55" name="Freeform 6">
            <a:extLst>
              <a:ext uri="{FF2B5EF4-FFF2-40B4-BE49-F238E27FC236}">
                <a16:creationId xmlns:a16="http://schemas.microsoft.com/office/drawing/2014/main" id="{94EE1A74-DEBF-434E-8B5E-7AB296ECBE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727747" y="4208147"/>
            <a:ext cx="339126" cy="1938528"/>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7" name="Freeform 7">
            <a:extLst>
              <a:ext uri="{FF2B5EF4-FFF2-40B4-BE49-F238E27FC236}">
                <a16:creationId xmlns:a16="http://schemas.microsoft.com/office/drawing/2014/main" id="{8C7C4D4B-92D9-4FA4-A294-749E8574FF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728739" y="4098333"/>
            <a:ext cx="201857" cy="1874520"/>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9" name="Rectangle 8">
            <a:extLst>
              <a:ext uri="{FF2B5EF4-FFF2-40B4-BE49-F238E27FC236}">
                <a16:creationId xmlns:a16="http://schemas.microsoft.com/office/drawing/2014/main" id="{BADA3358-2A3F-41B0-A458-6FD1DB3AF9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048" y="4098334"/>
            <a:ext cx="8933019" cy="177393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61" name="Rectangle 8">
            <a:extLst>
              <a:ext uri="{FF2B5EF4-FFF2-40B4-BE49-F238E27FC236}">
                <a16:creationId xmlns:a16="http://schemas.microsoft.com/office/drawing/2014/main" id="{E4737216-37B2-43AD-AB08-05BFCCEFC9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9066873" y="4377267"/>
            <a:ext cx="3122079" cy="177393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1918405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5A8D86B8-9CFB-4026-B7E3-4612FE6F42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CD1EA40-7116-4FCB-9369-70F29FAA91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4444809" cy="323398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43C480D-17CB-46C0-8F76-DA116C238B49}"/>
              </a:ext>
            </a:extLst>
          </p:cNvPr>
          <p:cNvSpPr>
            <a:spLocks noGrp="1"/>
          </p:cNvSpPr>
          <p:nvPr>
            <p:ph type="title"/>
          </p:nvPr>
        </p:nvSpPr>
        <p:spPr>
          <a:xfrm>
            <a:off x="1166650" y="498764"/>
            <a:ext cx="2956464" cy="2468013"/>
          </a:xfrm>
        </p:spPr>
        <p:txBody>
          <a:bodyPr>
            <a:normAutofit/>
          </a:bodyPr>
          <a:lstStyle/>
          <a:p>
            <a:r>
              <a:rPr lang="en-US" sz="3500" dirty="0"/>
              <a:t>Calculated Fields and Hierarchies</a:t>
            </a:r>
          </a:p>
        </p:txBody>
      </p:sp>
      <p:sp>
        <p:nvSpPr>
          <p:cNvPr id="17" name="Rectangle 16">
            <a:extLst>
              <a:ext uri="{FF2B5EF4-FFF2-40B4-BE49-F238E27FC236}">
                <a16:creationId xmlns:a16="http://schemas.microsoft.com/office/drawing/2014/main" id="{BF647E38-F93D-4661-8D77-CE13EEB65B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606972" cy="3233984"/>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8">
            <a:extLst>
              <a:ext uri="{FF2B5EF4-FFF2-40B4-BE49-F238E27FC236}">
                <a16:creationId xmlns:a16="http://schemas.microsoft.com/office/drawing/2014/main" id="{F12D5EFE-FB39-41DC-9EF1-35E74CAE298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88720" y="73152"/>
            <a:ext cx="1178966" cy="232963"/>
            <a:chOff x="7763256" y="73152"/>
            <a:chExt cx="1178966" cy="232963"/>
          </a:xfrm>
        </p:grpSpPr>
        <p:sp>
          <p:nvSpPr>
            <p:cNvPr id="20" name="Rectangle 64">
              <a:extLst>
                <a:ext uri="{FF2B5EF4-FFF2-40B4-BE49-F238E27FC236}">
                  <a16:creationId xmlns:a16="http://schemas.microsoft.com/office/drawing/2014/main" id="{1B7CD0B2-5F5D-4F87-8456-BDE1117025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6307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66">
              <a:extLst>
                <a:ext uri="{FF2B5EF4-FFF2-40B4-BE49-F238E27FC236}">
                  <a16:creationId xmlns:a16="http://schemas.microsoft.com/office/drawing/2014/main" id="{7EA18DCE-2198-4AD4-88DB-C76BF1BD5E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6307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64">
              <a:extLst>
                <a:ext uri="{FF2B5EF4-FFF2-40B4-BE49-F238E27FC236}">
                  <a16:creationId xmlns:a16="http://schemas.microsoft.com/office/drawing/2014/main" id="{37346CE8-C916-44E5-8008-AC9C41AACC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38122"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66">
              <a:extLst>
                <a:ext uri="{FF2B5EF4-FFF2-40B4-BE49-F238E27FC236}">
                  <a16:creationId xmlns:a16="http://schemas.microsoft.com/office/drawing/2014/main" id="{6D45B332-43C4-4710-BD6E-03B910986A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38122"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64">
              <a:extLst>
                <a:ext uri="{FF2B5EF4-FFF2-40B4-BE49-F238E27FC236}">
                  <a16:creationId xmlns:a16="http://schemas.microsoft.com/office/drawing/2014/main" id="{03B920A7-07AB-42DD-8D57-14B42ABFEA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1316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66">
              <a:extLst>
                <a:ext uri="{FF2B5EF4-FFF2-40B4-BE49-F238E27FC236}">
                  <a16:creationId xmlns:a16="http://schemas.microsoft.com/office/drawing/2014/main" id="{0567382A-527E-4676-8ECB-58780B443E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1316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64">
              <a:extLst>
                <a:ext uri="{FF2B5EF4-FFF2-40B4-BE49-F238E27FC236}">
                  <a16:creationId xmlns:a16="http://schemas.microsoft.com/office/drawing/2014/main" id="{AA8E2C1D-47CA-4FC0-A38C-F9DA915B30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88211"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66">
              <a:extLst>
                <a:ext uri="{FF2B5EF4-FFF2-40B4-BE49-F238E27FC236}">
                  <a16:creationId xmlns:a16="http://schemas.microsoft.com/office/drawing/2014/main" id="{14F3AB2A-33AE-4E84-AE46-2DF143728D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88211"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64">
              <a:extLst>
                <a:ext uri="{FF2B5EF4-FFF2-40B4-BE49-F238E27FC236}">
                  <a16:creationId xmlns:a16="http://schemas.microsoft.com/office/drawing/2014/main" id="{5EF82880-CEBE-4C23-B353-20DD0DC5BC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3256"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66">
              <a:extLst>
                <a:ext uri="{FF2B5EF4-FFF2-40B4-BE49-F238E27FC236}">
                  <a16:creationId xmlns:a16="http://schemas.microsoft.com/office/drawing/2014/main" id="{E9CEF4C0-85A6-4C90-8081-C028277534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3256"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64">
              <a:extLst>
                <a:ext uri="{FF2B5EF4-FFF2-40B4-BE49-F238E27FC236}">
                  <a16:creationId xmlns:a16="http://schemas.microsoft.com/office/drawing/2014/main" id="{BCE0F06C-3B13-405E-8C01-C626CB425D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887854"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66">
              <a:extLst>
                <a:ext uri="{FF2B5EF4-FFF2-40B4-BE49-F238E27FC236}">
                  <a16:creationId xmlns:a16="http://schemas.microsoft.com/office/drawing/2014/main" id="{7471A3CC-871F-4154-8A64-1E3DA99B69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887854"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64">
              <a:extLst>
                <a:ext uri="{FF2B5EF4-FFF2-40B4-BE49-F238E27FC236}">
                  <a16:creationId xmlns:a16="http://schemas.microsoft.com/office/drawing/2014/main" id="{E28DD5C0-49C8-4293-B617-26DC91B3AC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2899"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66">
              <a:extLst>
                <a:ext uri="{FF2B5EF4-FFF2-40B4-BE49-F238E27FC236}">
                  <a16:creationId xmlns:a16="http://schemas.microsoft.com/office/drawing/2014/main" id="{8F01A70A-B394-4075-B895-60507D860D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2899"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64">
              <a:extLst>
                <a:ext uri="{FF2B5EF4-FFF2-40B4-BE49-F238E27FC236}">
                  <a16:creationId xmlns:a16="http://schemas.microsoft.com/office/drawing/2014/main" id="{0DF401A9-FE71-4053-B9ED-4944FEA7F7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37944"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66">
              <a:extLst>
                <a:ext uri="{FF2B5EF4-FFF2-40B4-BE49-F238E27FC236}">
                  <a16:creationId xmlns:a16="http://schemas.microsoft.com/office/drawing/2014/main" id="{76199D43-6E5C-4C63-A589-CB90F59564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37944"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64">
              <a:extLst>
                <a:ext uri="{FF2B5EF4-FFF2-40B4-BE49-F238E27FC236}">
                  <a16:creationId xmlns:a16="http://schemas.microsoft.com/office/drawing/2014/main" id="{851AF64B-4FB4-4678-A513-4A8D655624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512988"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66">
              <a:extLst>
                <a:ext uri="{FF2B5EF4-FFF2-40B4-BE49-F238E27FC236}">
                  <a16:creationId xmlns:a16="http://schemas.microsoft.com/office/drawing/2014/main" id="{55FF2531-35F0-4E11-8A90-8147E65DA3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512988"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64">
              <a:extLst>
                <a:ext uri="{FF2B5EF4-FFF2-40B4-BE49-F238E27FC236}">
                  <a16:creationId xmlns:a16="http://schemas.microsoft.com/office/drawing/2014/main" id="{A96A4628-82D0-4180-81EE-5823D5119B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8033"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66">
              <a:extLst>
                <a:ext uri="{FF2B5EF4-FFF2-40B4-BE49-F238E27FC236}">
                  <a16:creationId xmlns:a16="http://schemas.microsoft.com/office/drawing/2014/main" id="{A61D7BAC-9947-4023-983E-C955B7B95B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8033"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1" name="Rectangle 40">
            <a:extLst>
              <a:ext uri="{FF2B5EF4-FFF2-40B4-BE49-F238E27FC236}">
                <a16:creationId xmlns:a16="http://schemas.microsoft.com/office/drawing/2014/main" id="{D6C80E47-971C-437F-B030-191115B01D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233984"/>
            <a:ext cx="606972" cy="362401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C59C1AC3-22D4-473F-A8E1-34CDF5725127}"/>
              </a:ext>
            </a:extLst>
          </p:cNvPr>
          <p:cNvPicPr>
            <a:picLocks noChangeAspect="1"/>
          </p:cNvPicPr>
          <p:nvPr/>
        </p:nvPicPr>
        <p:blipFill rotWithShape="1">
          <a:blip r:embed="rId2"/>
          <a:srcRect l="690" t="1" r="-3227" b="3"/>
          <a:stretch/>
        </p:blipFill>
        <p:spPr>
          <a:xfrm>
            <a:off x="4850400" y="607946"/>
            <a:ext cx="5423900" cy="2401690"/>
          </a:xfrm>
          <a:prstGeom prst="rect">
            <a:avLst/>
          </a:prstGeom>
        </p:spPr>
      </p:pic>
      <p:pic>
        <p:nvPicPr>
          <p:cNvPr id="4" name="Content Placeholder 3">
            <a:extLst>
              <a:ext uri="{FF2B5EF4-FFF2-40B4-BE49-F238E27FC236}">
                <a16:creationId xmlns:a16="http://schemas.microsoft.com/office/drawing/2014/main" id="{3271AA12-A9F9-4C8B-9089-5733CE8FFB54}"/>
              </a:ext>
            </a:extLst>
          </p:cNvPr>
          <p:cNvPicPr>
            <a:picLocks noChangeAspect="1"/>
          </p:cNvPicPr>
          <p:nvPr/>
        </p:nvPicPr>
        <p:blipFill rotWithShape="1">
          <a:blip r:embed="rId3"/>
          <a:srcRect l="13173" r="28203" b="-2"/>
          <a:stretch/>
        </p:blipFill>
        <p:spPr>
          <a:xfrm>
            <a:off x="1243088" y="3907788"/>
            <a:ext cx="2345518" cy="2062853"/>
          </a:xfrm>
          <a:prstGeom prst="rect">
            <a:avLst/>
          </a:prstGeom>
        </p:spPr>
      </p:pic>
      <p:pic>
        <p:nvPicPr>
          <p:cNvPr id="6" name="Picture 5">
            <a:extLst>
              <a:ext uri="{FF2B5EF4-FFF2-40B4-BE49-F238E27FC236}">
                <a16:creationId xmlns:a16="http://schemas.microsoft.com/office/drawing/2014/main" id="{4F3AB47E-2A91-4E49-A60B-120D554B8414}"/>
              </a:ext>
            </a:extLst>
          </p:cNvPr>
          <p:cNvPicPr>
            <a:picLocks noChangeAspect="1"/>
          </p:cNvPicPr>
          <p:nvPr/>
        </p:nvPicPr>
        <p:blipFill rotWithShape="1">
          <a:blip r:embed="rId4"/>
          <a:srcRect l="-343" r="17881" b="-1"/>
          <a:stretch/>
        </p:blipFill>
        <p:spPr>
          <a:xfrm>
            <a:off x="4759231" y="2756435"/>
            <a:ext cx="6897905" cy="1899326"/>
          </a:xfrm>
          <a:prstGeom prst="rect">
            <a:avLst/>
          </a:prstGeom>
        </p:spPr>
      </p:pic>
      <p:pic>
        <p:nvPicPr>
          <p:cNvPr id="7" name="Picture 6">
            <a:extLst>
              <a:ext uri="{FF2B5EF4-FFF2-40B4-BE49-F238E27FC236}">
                <a16:creationId xmlns:a16="http://schemas.microsoft.com/office/drawing/2014/main" id="{A36E11A6-7A0C-417B-8A59-1A8410D48960}"/>
              </a:ext>
            </a:extLst>
          </p:cNvPr>
          <p:cNvPicPr>
            <a:picLocks noChangeAspect="1"/>
          </p:cNvPicPr>
          <p:nvPr/>
        </p:nvPicPr>
        <p:blipFill rotWithShape="1">
          <a:blip r:embed="rId5"/>
          <a:srcRect l="1818" t="2266" r="3885"/>
          <a:stretch/>
        </p:blipFill>
        <p:spPr>
          <a:xfrm>
            <a:off x="4850400" y="4939214"/>
            <a:ext cx="4622800" cy="2202239"/>
          </a:xfrm>
          <a:prstGeom prst="rect">
            <a:avLst/>
          </a:prstGeom>
        </p:spPr>
      </p:pic>
    </p:spTree>
    <p:extLst>
      <p:ext uri="{BB962C8B-B14F-4D97-AF65-F5344CB8AC3E}">
        <p14:creationId xmlns:p14="http://schemas.microsoft.com/office/powerpoint/2010/main" val="37851839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14D9E5-483D-490B-9148-26826C23AA12}"/>
              </a:ext>
            </a:extLst>
          </p:cNvPr>
          <p:cNvSpPr>
            <a:spLocks noGrp="1"/>
          </p:cNvSpPr>
          <p:nvPr>
            <p:ph type="title"/>
          </p:nvPr>
        </p:nvSpPr>
        <p:spPr>
          <a:xfrm>
            <a:off x="4965430" y="629268"/>
            <a:ext cx="6586491" cy="1286160"/>
          </a:xfrm>
        </p:spPr>
        <p:txBody>
          <a:bodyPr anchor="b">
            <a:normAutofit/>
          </a:bodyPr>
          <a:lstStyle/>
          <a:p>
            <a:r>
              <a:rPr lang="en-US" dirty="0"/>
              <a:t>Overview</a:t>
            </a:r>
          </a:p>
        </p:txBody>
      </p:sp>
      <p:sp>
        <p:nvSpPr>
          <p:cNvPr id="3" name="Content Placeholder 2">
            <a:extLst>
              <a:ext uri="{FF2B5EF4-FFF2-40B4-BE49-F238E27FC236}">
                <a16:creationId xmlns:a16="http://schemas.microsoft.com/office/drawing/2014/main" id="{D1F712F4-B608-4860-9160-505E70D5C5B2}"/>
              </a:ext>
            </a:extLst>
          </p:cNvPr>
          <p:cNvSpPr>
            <a:spLocks noGrp="1"/>
          </p:cNvSpPr>
          <p:nvPr>
            <p:ph idx="1"/>
          </p:nvPr>
        </p:nvSpPr>
        <p:spPr>
          <a:xfrm>
            <a:off x="4965431" y="2438400"/>
            <a:ext cx="6586489" cy="3785419"/>
          </a:xfrm>
        </p:spPr>
        <p:txBody>
          <a:bodyPr>
            <a:normAutofit lnSpcReduction="10000"/>
          </a:bodyPr>
          <a:lstStyle/>
          <a:p>
            <a:r>
              <a:rPr lang="en-US" sz="2000" dirty="0"/>
              <a:t>About Company</a:t>
            </a:r>
          </a:p>
          <a:p>
            <a:r>
              <a:rPr lang="en-US" sz="2000" dirty="0"/>
              <a:t>Data source</a:t>
            </a:r>
          </a:p>
          <a:p>
            <a:pPr lvl="1"/>
            <a:r>
              <a:rPr lang="en-US" sz="2000" dirty="0"/>
              <a:t>OLTP Database </a:t>
            </a:r>
          </a:p>
          <a:p>
            <a:pPr lvl="1"/>
            <a:r>
              <a:rPr lang="en-US" sz="2000" dirty="0"/>
              <a:t>Datawarehouse</a:t>
            </a:r>
          </a:p>
          <a:p>
            <a:r>
              <a:rPr lang="en-US" sz="2000" dirty="0"/>
              <a:t>Business Questions </a:t>
            </a:r>
          </a:p>
          <a:p>
            <a:r>
              <a:rPr lang="en-US" sz="2000" dirty="0"/>
              <a:t>Tools Used</a:t>
            </a:r>
          </a:p>
          <a:p>
            <a:r>
              <a:rPr lang="en-US" sz="2000" dirty="0"/>
              <a:t>Connectivity </a:t>
            </a:r>
          </a:p>
          <a:p>
            <a:r>
              <a:rPr lang="en-US" sz="2000" dirty="0"/>
              <a:t>Visualizations and dashboard</a:t>
            </a:r>
          </a:p>
          <a:p>
            <a:r>
              <a:rPr lang="en-US" sz="2000" dirty="0"/>
              <a:t>Insights</a:t>
            </a:r>
          </a:p>
          <a:p>
            <a:r>
              <a:rPr lang="en-US" sz="2000" dirty="0"/>
              <a:t>Conclusion</a:t>
            </a:r>
          </a:p>
          <a:p>
            <a:endParaRPr lang="en-US" sz="2000" dirty="0"/>
          </a:p>
          <a:p>
            <a:endParaRPr lang="en-US" sz="2000" dirty="0"/>
          </a:p>
        </p:txBody>
      </p:sp>
      <p:pic>
        <p:nvPicPr>
          <p:cNvPr id="5" name="Picture 4">
            <a:extLst>
              <a:ext uri="{FF2B5EF4-FFF2-40B4-BE49-F238E27FC236}">
                <a16:creationId xmlns:a16="http://schemas.microsoft.com/office/drawing/2014/main" id="{3A9D9DE1-6331-436C-963E-802F28EF9746}"/>
              </a:ext>
            </a:extLst>
          </p:cNvPr>
          <p:cNvPicPr>
            <a:picLocks noChangeAspect="1"/>
          </p:cNvPicPr>
          <p:nvPr/>
        </p:nvPicPr>
        <p:blipFill rotWithShape="1">
          <a:blip r:embed="rId2"/>
          <a:srcRect l="34302" r="20579" b="-1"/>
          <a:stretch/>
        </p:blipFill>
        <p:spPr>
          <a:xfrm>
            <a:off x="20" y="10"/>
            <a:ext cx="4635571" cy="6857990"/>
          </a:xfrm>
          <a:prstGeom prst="rect">
            <a:avLst/>
          </a:prstGeom>
          <a:effectLst/>
        </p:spPr>
      </p:pic>
      <p:cxnSp>
        <p:nvCxnSpPr>
          <p:cNvPr id="9" name="Straight Connector 8">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rgbClr val="4C81B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104083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0F2B04A2-3565-41F9-82FA-BD9709AE628C}"/>
              </a:ext>
            </a:extLst>
          </p:cNvPr>
          <p:cNvPicPr>
            <a:picLocks noGrp="1" noChangeAspect="1"/>
          </p:cNvPicPr>
          <p:nvPr>
            <p:ph idx="1"/>
          </p:nvPr>
        </p:nvPicPr>
        <p:blipFill rotWithShape="1">
          <a:blip r:embed="rId2"/>
          <a:srcRect l="12094" t="10845" r="11447" b="14551"/>
          <a:stretch/>
        </p:blipFill>
        <p:spPr>
          <a:xfrm>
            <a:off x="360945" y="133563"/>
            <a:ext cx="11268849" cy="6185043"/>
          </a:xfrm>
          <a:prstGeom prst="rect">
            <a:avLst/>
          </a:prstGeom>
        </p:spPr>
      </p:pic>
      <p:sp>
        <p:nvSpPr>
          <p:cNvPr id="8" name="TextBox 7">
            <a:extLst>
              <a:ext uri="{FF2B5EF4-FFF2-40B4-BE49-F238E27FC236}">
                <a16:creationId xmlns:a16="http://schemas.microsoft.com/office/drawing/2014/main" id="{E1B3E22F-E763-4D55-A3FB-6986D4F4A20C}"/>
              </a:ext>
            </a:extLst>
          </p:cNvPr>
          <p:cNvSpPr txBox="1"/>
          <p:nvPr/>
        </p:nvSpPr>
        <p:spPr>
          <a:xfrm>
            <a:off x="5147353" y="6318605"/>
            <a:ext cx="1253447" cy="369332"/>
          </a:xfrm>
          <a:prstGeom prst="rect">
            <a:avLst/>
          </a:prstGeom>
          <a:noFill/>
        </p:spPr>
        <p:txBody>
          <a:bodyPr wrap="square">
            <a:spAutoFit/>
          </a:bodyPr>
          <a:lstStyle/>
          <a:p>
            <a:r>
              <a:rPr lang="en-US" dirty="0"/>
              <a:t>Dashboard</a:t>
            </a:r>
          </a:p>
        </p:txBody>
      </p:sp>
    </p:spTree>
    <p:extLst>
      <p:ext uri="{BB962C8B-B14F-4D97-AF65-F5344CB8AC3E}">
        <p14:creationId xmlns:p14="http://schemas.microsoft.com/office/powerpoint/2010/main" val="1383153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5C55F0BA-7D8B-4753-AB68-D54E59A24A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C4D38F8A-587D-4729-92E9-8A06B984408F}"/>
              </a:ext>
            </a:extLst>
          </p:cNvPr>
          <p:cNvSpPr txBox="1"/>
          <p:nvPr/>
        </p:nvSpPr>
        <p:spPr>
          <a:xfrm>
            <a:off x="4380081" y="6375400"/>
            <a:ext cx="3431837" cy="369332"/>
          </a:xfrm>
          <a:prstGeom prst="rect">
            <a:avLst/>
          </a:prstGeom>
          <a:noFill/>
        </p:spPr>
        <p:txBody>
          <a:bodyPr wrap="none" rtlCol="0">
            <a:spAutoFit/>
          </a:bodyPr>
          <a:lstStyle/>
          <a:p>
            <a:r>
              <a:rPr lang="en-US" dirty="0"/>
              <a:t>Pie chart of overall sales and profit</a:t>
            </a:r>
          </a:p>
        </p:txBody>
      </p:sp>
      <p:pic>
        <p:nvPicPr>
          <p:cNvPr id="33" name="Content Placeholder 5">
            <a:extLst>
              <a:ext uri="{FF2B5EF4-FFF2-40B4-BE49-F238E27FC236}">
                <a16:creationId xmlns:a16="http://schemas.microsoft.com/office/drawing/2014/main" id="{8F30A2CB-A0B4-46F3-B0CB-AA0F8366F69F}"/>
              </a:ext>
            </a:extLst>
          </p:cNvPr>
          <p:cNvPicPr>
            <a:picLocks noGrp="1" noChangeAspect="1"/>
          </p:cNvPicPr>
          <p:nvPr>
            <p:ph idx="1"/>
          </p:nvPr>
        </p:nvPicPr>
        <p:blipFill rotWithShape="1">
          <a:blip r:embed="rId2"/>
          <a:srcRect r="7418" b="-2"/>
          <a:stretch/>
        </p:blipFill>
        <p:spPr>
          <a:xfrm>
            <a:off x="673100" y="368502"/>
            <a:ext cx="10655299" cy="5868394"/>
          </a:xfrm>
          <a:prstGeom prst="rect">
            <a:avLst/>
          </a:prstGeom>
          <a:effectLst/>
        </p:spPr>
      </p:pic>
    </p:spTree>
    <p:extLst>
      <p:ext uri="{BB962C8B-B14F-4D97-AF65-F5344CB8AC3E}">
        <p14:creationId xmlns:p14="http://schemas.microsoft.com/office/powerpoint/2010/main" val="3583068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5C55F0BA-7D8B-4753-AB68-D54E59A24A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Content Placeholder 1">
            <a:extLst>
              <a:ext uri="{FF2B5EF4-FFF2-40B4-BE49-F238E27FC236}">
                <a16:creationId xmlns:a16="http://schemas.microsoft.com/office/drawing/2014/main" id="{3BE07B58-35C4-4580-852F-A99B5E5EDF10}"/>
              </a:ext>
            </a:extLst>
          </p:cNvPr>
          <p:cNvPicPr>
            <a:picLocks noGrp="1" noChangeAspect="1"/>
          </p:cNvPicPr>
          <p:nvPr>
            <p:ph idx="1"/>
          </p:nvPr>
        </p:nvPicPr>
        <p:blipFill>
          <a:blip r:embed="rId3"/>
          <a:stretch>
            <a:fillRect/>
          </a:stretch>
        </p:blipFill>
        <p:spPr>
          <a:xfrm>
            <a:off x="426430" y="425450"/>
            <a:ext cx="11336089" cy="5524500"/>
          </a:xfrm>
          <a:prstGeom prst="rect">
            <a:avLst/>
          </a:prstGeom>
        </p:spPr>
      </p:pic>
      <p:sp>
        <p:nvSpPr>
          <p:cNvPr id="18" name="TextBox 17">
            <a:extLst>
              <a:ext uri="{FF2B5EF4-FFF2-40B4-BE49-F238E27FC236}">
                <a16:creationId xmlns:a16="http://schemas.microsoft.com/office/drawing/2014/main" id="{C4D38F8A-587D-4729-92E9-8A06B984408F}"/>
              </a:ext>
            </a:extLst>
          </p:cNvPr>
          <p:cNvSpPr txBox="1"/>
          <p:nvPr/>
        </p:nvSpPr>
        <p:spPr>
          <a:xfrm>
            <a:off x="4702426" y="6219309"/>
            <a:ext cx="1397370" cy="369332"/>
          </a:xfrm>
          <a:prstGeom prst="rect">
            <a:avLst/>
          </a:prstGeom>
          <a:noFill/>
        </p:spPr>
        <p:txBody>
          <a:bodyPr wrap="none" rtlCol="0">
            <a:spAutoFit/>
          </a:bodyPr>
          <a:lstStyle/>
          <a:p>
            <a:r>
              <a:rPr lang="en-US" dirty="0"/>
              <a:t>Sales by year</a:t>
            </a:r>
          </a:p>
        </p:txBody>
      </p:sp>
    </p:spTree>
    <p:extLst>
      <p:ext uri="{BB962C8B-B14F-4D97-AF65-F5344CB8AC3E}">
        <p14:creationId xmlns:p14="http://schemas.microsoft.com/office/powerpoint/2010/main" val="30301892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5C55F0BA-7D8B-4753-AB68-D54E59A24A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C4D38F8A-587D-4729-92E9-8A06B984408F}"/>
              </a:ext>
            </a:extLst>
          </p:cNvPr>
          <p:cNvSpPr txBox="1"/>
          <p:nvPr/>
        </p:nvSpPr>
        <p:spPr>
          <a:xfrm>
            <a:off x="4702426" y="6219309"/>
            <a:ext cx="2427011" cy="369332"/>
          </a:xfrm>
          <a:prstGeom prst="rect">
            <a:avLst/>
          </a:prstGeom>
          <a:noFill/>
        </p:spPr>
        <p:txBody>
          <a:bodyPr wrap="none" rtlCol="0">
            <a:spAutoFit/>
          </a:bodyPr>
          <a:lstStyle/>
          <a:p>
            <a:r>
              <a:rPr lang="en-US" dirty="0"/>
              <a:t>Sales by Date drilldown</a:t>
            </a:r>
          </a:p>
        </p:txBody>
      </p:sp>
      <p:pic>
        <p:nvPicPr>
          <p:cNvPr id="5" name="Content Placeholder 4">
            <a:extLst>
              <a:ext uri="{FF2B5EF4-FFF2-40B4-BE49-F238E27FC236}">
                <a16:creationId xmlns:a16="http://schemas.microsoft.com/office/drawing/2014/main" id="{663B8AE0-DA23-4BCE-BC63-D6B3955B6B69}"/>
              </a:ext>
            </a:extLst>
          </p:cNvPr>
          <p:cNvPicPr>
            <a:picLocks noGrp="1" noChangeAspect="1"/>
          </p:cNvPicPr>
          <p:nvPr>
            <p:ph idx="1"/>
          </p:nvPr>
        </p:nvPicPr>
        <p:blipFill>
          <a:blip r:embed="rId3"/>
          <a:stretch>
            <a:fillRect/>
          </a:stretch>
        </p:blipFill>
        <p:spPr>
          <a:xfrm>
            <a:off x="654449" y="269359"/>
            <a:ext cx="10463466" cy="5907604"/>
          </a:xfrm>
          <a:prstGeom prst="rect">
            <a:avLst/>
          </a:prstGeom>
        </p:spPr>
      </p:pic>
    </p:spTree>
    <p:extLst>
      <p:ext uri="{BB962C8B-B14F-4D97-AF65-F5344CB8AC3E}">
        <p14:creationId xmlns:p14="http://schemas.microsoft.com/office/powerpoint/2010/main" val="6266676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5C55F0BA-7D8B-4753-AB68-D54E59A24A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Content Placeholder 1">
            <a:extLst>
              <a:ext uri="{FF2B5EF4-FFF2-40B4-BE49-F238E27FC236}">
                <a16:creationId xmlns:a16="http://schemas.microsoft.com/office/drawing/2014/main" id="{D1A2450E-2EF8-41E0-ABEC-178F4D6EB695}"/>
              </a:ext>
            </a:extLst>
          </p:cNvPr>
          <p:cNvPicPr>
            <a:picLocks noGrp="1" noChangeAspect="1"/>
          </p:cNvPicPr>
          <p:nvPr>
            <p:ph idx="1"/>
          </p:nvPr>
        </p:nvPicPr>
        <p:blipFill>
          <a:blip r:embed="rId2"/>
          <a:stretch>
            <a:fillRect/>
          </a:stretch>
        </p:blipFill>
        <p:spPr>
          <a:xfrm>
            <a:off x="406279" y="584200"/>
            <a:ext cx="11376392" cy="5397500"/>
          </a:xfrm>
          <a:prstGeom prst="rect">
            <a:avLst/>
          </a:prstGeom>
        </p:spPr>
      </p:pic>
      <p:sp>
        <p:nvSpPr>
          <p:cNvPr id="18" name="TextBox 17">
            <a:extLst>
              <a:ext uri="{FF2B5EF4-FFF2-40B4-BE49-F238E27FC236}">
                <a16:creationId xmlns:a16="http://schemas.microsoft.com/office/drawing/2014/main" id="{C4D38F8A-587D-4729-92E9-8A06B984408F}"/>
              </a:ext>
            </a:extLst>
          </p:cNvPr>
          <p:cNvSpPr txBox="1"/>
          <p:nvPr/>
        </p:nvSpPr>
        <p:spPr>
          <a:xfrm>
            <a:off x="5205581" y="6273800"/>
            <a:ext cx="1112805" cy="369332"/>
          </a:xfrm>
          <a:prstGeom prst="rect">
            <a:avLst/>
          </a:prstGeom>
          <a:noFill/>
        </p:spPr>
        <p:txBody>
          <a:bodyPr wrap="none" rtlCol="0">
            <a:spAutoFit/>
          </a:bodyPr>
          <a:lstStyle/>
          <a:p>
            <a:r>
              <a:rPr lang="en-US" dirty="0"/>
              <a:t>Units sold</a:t>
            </a:r>
          </a:p>
        </p:txBody>
      </p:sp>
    </p:spTree>
    <p:extLst>
      <p:ext uri="{BB962C8B-B14F-4D97-AF65-F5344CB8AC3E}">
        <p14:creationId xmlns:p14="http://schemas.microsoft.com/office/powerpoint/2010/main" val="18521025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5C55F0BA-7D8B-4753-AB68-D54E59A24A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Content Placeholder 1">
            <a:extLst>
              <a:ext uri="{FF2B5EF4-FFF2-40B4-BE49-F238E27FC236}">
                <a16:creationId xmlns:a16="http://schemas.microsoft.com/office/drawing/2014/main" id="{F211AC2B-EC9E-4D83-AE45-463ABCE310FB}"/>
              </a:ext>
            </a:extLst>
          </p:cNvPr>
          <p:cNvPicPr>
            <a:picLocks noGrp="1" noChangeAspect="1"/>
          </p:cNvPicPr>
          <p:nvPr>
            <p:ph idx="1"/>
          </p:nvPr>
        </p:nvPicPr>
        <p:blipFill>
          <a:blip r:embed="rId2"/>
          <a:stretch>
            <a:fillRect/>
          </a:stretch>
        </p:blipFill>
        <p:spPr>
          <a:xfrm>
            <a:off x="584200" y="550499"/>
            <a:ext cx="10881501" cy="5684366"/>
          </a:xfrm>
          <a:prstGeom prst="rect">
            <a:avLst/>
          </a:prstGeom>
        </p:spPr>
      </p:pic>
      <p:sp>
        <p:nvSpPr>
          <p:cNvPr id="18" name="TextBox 17">
            <a:extLst>
              <a:ext uri="{FF2B5EF4-FFF2-40B4-BE49-F238E27FC236}">
                <a16:creationId xmlns:a16="http://schemas.microsoft.com/office/drawing/2014/main" id="{C4D38F8A-587D-4729-92E9-8A06B984408F}"/>
              </a:ext>
            </a:extLst>
          </p:cNvPr>
          <p:cNvSpPr txBox="1"/>
          <p:nvPr/>
        </p:nvSpPr>
        <p:spPr>
          <a:xfrm>
            <a:off x="4811881" y="6436933"/>
            <a:ext cx="1803507" cy="369332"/>
          </a:xfrm>
          <a:prstGeom prst="rect">
            <a:avLst/>
          </a:prstGeom>
          <a:noFill/>
        </p:spPr>
        <p:txBody>
          <a:bodyPr wrap="none" rtlCol="0">
            <a:spAutoFit/>
          </a:bodyPr>
          <a:lstStyle/>
          <a:p>
            <a:r>
              <a:rPr lang="en-US" dirty="0"/>
              <a:t>Top sold product</a:t>
            </a:r>
          </a:p>
        </p:txBody>
      </p:sp>
    </p:spTree>
    <p:extLst>
      <p:ext uri="{BB962C8B-B14F-4D97-AF65-F5344CB8AC3E}">
        <p14:creationId xmlns:p14="http://schemas.microsoft.com/office/powerpoint/2010/main" val="13012765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5C55F0BA-7D8B-4753-AB68-D54E59A24A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C4D38F8A-587D-4729-92E9-8A06B984408F}"/>
              </a:ext>
            </a:extLst>
          </p:cNvPr>
          <p:cNvSpPr txBox="1"/>
          <p:nvPr/>
        </p:nvSpPr>
        <p:spPr>
          <a:xfrm>
            <a:off x="5154781" y="6468214"/>
            <a:ext cx="1520609" cy="369332"/>
          </a:xfrm>
          <a:prstGeom prst="rect">
            <a:avLst/>
          </a:prstGeom>
          <a:noFill/>
        </p:spPr>
        <p:txBody>
          <a:bodyPr wrap="none" rtlCol="0">
            <a:spAutoFit/>
          </a:bodyPr>
          <a:lstStyle/>
          <a:p>
            <a:r>
              <a:rPr lang="en-US" dirty="0"/>
              <a:t>Sales by sates</a:t>
            </a:r>
          </a:p>
        </p:txBody>
      </p:sp>
      <p:pic>
        <p:nvPicPr>
          <p:cNvPr id="5" name="Content Placeholder 4">
            <a:extLst>
              <a:ext uri="{FF2B5EF4-FFF2-40B4-BE49-F238E27FC236}">
                <a16:creationId xmlns:a16="http://schemas.microsoft.com/office/drawing/2014/main" id="{FB234524-FFF0-4DBA-A16C-A51501FAD9D8}"/>
              </a:ext>
            </a:extLst>
          </p:cNvPr>
          <p:cNvPicPr>
            <a:picLocks noGrp="1" noChangeAspect="1"/>
          </p:cNvPicPr>
          <p:nvPr>
            <p:ph idx="1"/>
          </p:nvPr>
        </p:nvPicPr>
        <p:blipFill>
          <a:blip r:embed="rId2"/>
          <a:stretch>
            <a:fillRect/>
          </a:stretch>
        </p:blipFill>
        <p:spPr>
          <a:xfrm>
            <a:off x="537269" y="267682"/>
            <a:ext cx="11084213" cy="6117516"/>
          </a:xfrm>
          <a:prstGeom prst="rect">
            <a:avLst/>
          </a:prstGeom>
        </p:spPr>
      </p:pic>
    </p:spTree>
    <p:extLst>
      <p:ext uri="{BB962C8B-B14F-4D97-AF65-F5344CB8AC3E}">
        <p14:creationId xmlns:p14="http://schemas.microsoft.com/office/powerpoint/2010/main" val="23274750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5C55F0BA-7D8B-4753-AB68-D54E59A24A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C4D38F8A-587D-4729-92E9-8A06B984408F}"/>
              </a:ext>
            </a:extLst>
          </p:cNvPr>
          <p:cNvSpPr txBox="1"/>
          <p:nvPr/>
        </p:nvSpPr>
        <p:spPr>
          <a:xfrm>
            <a:off x="5154781" y="6468214"/>
            <a:ext cx="3759555" cy="369332"/>
          </a:xfrm>
          <a:prstGeom prst="rect">
            <a:avLst/>
          </a:prstGeom>
          <a:noFill/>
        </p:spPr>
        <p:txBody>
          <a:bodyPr wrap="none" rtlCol="0">
            <a:spAutoFit/>
          </a:bodyPr>
          <a:lstStyle/>
          <a:p>
            <a:r>
              <a:rPr lang="en-US" dirty="0"/>
              <a:t>Sales by categories and subcategories</a:t>
            </a:r>
          </a:p>
        </p:txBody>
      </p:sp>
      <p:pic>
        <p:nvPicPr>
          <p:cNvPr id="7" name="Content Placeholder 6">
            <a:extLst>
              <a:ext uri="{FF2B5EF4-FFF2-40B4-BE49-F238E27FC236}">
                <a16:creationId xmlns:a16="http://schemas.microsoft.com/office/drawing/2014/main" id="{2A617A74-50D5-455B-B97C-A1C75F210360}"/>
              </a:ext>
            </a:extLst>
          </p:cNvPr>
          <p:cNvPicPr>
            <a:picLocks noGrp="1" noChangeAspect="1"/>
          </p:cNvPicPr>
          <p:nvPr>
            <p:ph idx="1"/>
          </p:nvPr>
        </p:nvPicPr>
        <p:blipFill>
          <a:blip r:embed="rId2"/>
          <a:stretch>
            <a:fillRect/>
          </a:stretch>
        </p:blipFill>
        <p:spPr>
          <a:xfrm>
            <a:off x="657936" y="219868"/>
            <a:ext cx="11076864" cy="6115274"/>
          </a:xfrm>
          <a:prstGeom prst="rect">
            <a:avLst/>
          </a:prstGeom>
        </p:spPr>
      </p:pic>
    </p:spTree>
    <p:extLst>
      <p:ext uri="{BB962C8B-B14F-4D97-AF65-F5344CB8AC3E}">
        <p14:creationId xmlns:p14="http://schemas.microsoft.com/office/powerpoint/2010/main" val="3776214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5C55F0BA-7D8B-4753-AB68-D54E59A24A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C4D38F8A-587D-4729-92E9-8A06B984408F}"/>
              </a:ext>
            </a:extLst>
          </p:cNvPr>
          <p:cNvSpPr txBox="1"/>
          <p:nvPr/>
        </p:nvSpPr>
        <p:spPr>
          <a:xfrm>
            <a:off x="3872081" y="6488668"/>
            <a:ext cx="4702826" cy="369332"/>
          </a:xfrm>
          <a:prstGeom prst="rect">
            <a:avLst/>
          </a:prstGeom>
          <a:noFill/>
        </p:spPr>
        <p:txBody>
          <a:bodyPr wrap="none" rtlCol="0">
            <a:spAutoFit/>
          </a:bodyPr>
          <a:lstStyle/>
          <a:p>
            <a:r>
              <a:rPr lang="en-US" dirty="0"/>
              <a:t>Sales by categories and subcategories drill down</a:t>
            </a:r>
          </a:p>
        </p:txBody>
      </p:sp>
      <p:pic>
        <p:nvPicPr>
          <p:cNvPr id="4" name="Content Placeholder 3">
            <a:extLst>
              <a:ext uri="{FF2B5EF4-FFF2-40B4-BE49-F238E27FC236}">
                <a16:creationId xmlns:a16="http://schemas.microsoft.com/office/drawing/2014/main" id="{83F7D59C-F6C3-4452-879D-738356207992}"/>
              </a:ext>
            </a:extLst>
          </p:cNvPr>
          <p:cNvPicPr>
            <a:picLocks noGrp="1" noChangeAspect="1"/>
          </p:cNvPicPr>
          <p:nvPr>
            <p:ph idx="1"/>
          </p:nvPr>
        </p:nvPicPr>
        <p:blipFill>
          <a:blip r:embed="rId2"/>
          <a:stretch>
            <a:fillRect/>
          </a:stretch>
        </p:blipFill>
        <p:spPr>
          <a:xfrm>
            <a:off x="715197" y="212482"/>
            <a:ext cx="10562403" cy="6052531"/>
          </a:xfrm>
          <a:prstGeom prst="rect">
            <a:avLst/>
          </a:prstGeom>
        </p:spPr>
      </p:pic>
    </p:spTree>
    <p:extLst>
      <p:ext uri="{BB962C8B-B14F-4D97-AF65-F5344CB8AC3E}">
        <p14:creationId xmlns:p14="http://schemas.microsoft.com/office/powerpoint/2010/main" val="31315582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0F2B04A2-3565-41F9-82FA-BD9709AE628C}"/>
              </a:ext>
            </a:extLst>
          </p:cNvPr>
          <p:cNvPicPr>
            <a:picLocks noGrp="1" noChangeAspect="1"/>
          </p:cNvPicPr>
          <p:nvPr>
            <p:ph idx="1"/>
          </p:nvPr>
        </p:nvPicPr>
        <p:blipFill rotWithShape="1">
          <a:blip r:embed="rId2"/>
          <a:srcRect l="12094" t="10845" r="11447" b="14551"/>
          <a:stretch/>
        </p:blipFill>
        <p:spPr>
          <a:xfrm>
            <a:off x="360945" y="133563"/>
            <a:ext cx="11268849" cy="6185043"/>
          </a:xfrm>
          <a:prstGeom prst="rect">
            <a:avLst/>
          </a:prstGeom>
        </p:spPr>
      </p:pic>
      <p:sp>
        <p:nvSpPr>
          <p:cNvPr id="8" name="TextBox 7">
            <a:extLst>
              <a:ext uri="{FF2B5EF4-FFF2-40B4-BE49-F238E27FC236}">
                <a16:creationId xmlns:a16="http://schemas.microsoft.com/office/drawing/2014/main" id="{E1B3E22F-E763-4D55-A3FB-6986D4F4A20C}"/>
              </a:ext>
            </a:extLst>
          </p:cNvPr>
          <p:cNvSpPr txBox="1"/>
          <p:nvPr/>
        </p:nvSpPr>
        <p:spPr>
          <a:xfrm>
            <a:off x="5147353" y="6318605"/>
            <a:ext cx="1253447" cy="369332"/>
          </a:xfrm>
          <a:prstGeom prst="rect">
            <a:avLst/>
          </a:prstGeom>
          <a:noFill/>
        </p:spPr>
        <p:txBody>
          <a:bodyPr wrap="square">
            <a:spAutoFit/>
          </a:bodyPr>
          <a:lstStyle/>
          <a:p>
            <a:r>
              <a:rPr lang="en-US" dirty="0"/>
              <a:t>Dashboard</a:t>
            </a:r>
          </a:p>
        </p:txBody>
      </p:sp>
    </p:spTree>
    <p:extLst>
      <p:ext uri="{BB962C8B-B14F-4D97-AF65-F5344CB8AC3E}">
        <p14:creationId xmlns:p14="http://schemas.microsoft.com/office/powerpoint/2010/main" val="12828239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 name="Rectangle 50">
            <a:extLst>
              <a:ext uri="{FF2B5EF4-FFF2-40B4-BE49-F238E27FC236}">
                <a16:creationId xmlns:a16="http://schemas.microsoft.com/office/drawing/2014/main" id="{0B3B9DBC-97CC-4A18-B4A6-66E2402922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F4492644-1D84-449E-94E4-5FC5C873D3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227"/>
            <a:ext cx="12188952" cy="4551895"/>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5493985-56D4-4AE8-B921-C9732159F417}"/>
              </a:ext>
            </a:extLst>
          </p:cNvPr>
          <p:cNvSpPr>
            <a:spLocks noGrp="1"/>
          </p:cNvSpPr>
          <p:nvPr>
            <p:ph type="title"/>
          </p:nvPr>
        </p:nvSpPr>
        <p:spPr>
          <a:xfrm>
            <a:off x="795342" y="637953"/>
            <a:ext cx="8272458" cy="3189507"/>
          </a:xfrm>
        </p:spPr>
        <p:txBody>
          <a:bodyPr vert="horz" lIns="91440" tIns="45720" rIns="91440" bIns="45720" rtlCol="0" anchor="b">
            <a:normAutofit/>
          </a:bodyPr>
          <a:lstStyle/>
          <a:p>
            <a:r>
              <a:rPr lang="en-US" sz="8000" kern="1200" dirty="0">
                <a:solidFill>
                  <a:srgbClr val="FFFFFF"/>
                </a:solidFill>
                <a:latin typeface="+mj-lt"/>
                <a:ea typeface="+mj-ea"/>
                <a:cs typeface="+mj-cs"/>
              </a:rPr>
              <a:t>About Company</a:t>
            </a:r>
          </a:p>
        </p:txBody>
      </p:sp>
      <p:sp>
        <p:nvSpPr>
          <p:cNvPr id="55" name="Freeform 6">
            <a:extLst>
              <a:ext uri="{FF2B5EF4-FFF2-40B4-BE49-F238E27FC236}">
                <a16:creationId xmlns:a16="http://schemas.microsoft.com/office/drawing/2014/main" id="{94EE1A74-DEBF-434E-8B5E-7AB296ECBE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727747" y="4208147"/>
            <a:ext cx="339126" cy="1938528"/>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7" name="Freeform 7">
            <a:extLst>
              <a:ext uri="{FF2B5EF4-FFF2-40B4-BE49-F238E27FC236}">
                <a16:creationId xmlns:a16="http://schemas.microsoft.com/office/drawing/2014/main" id="{8C7C4D4B-92D9-4FA4-A294-749E8574FF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728739" y="4098333"/>
            <a:ext cx="201857" cy="1874520"/>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9" name="Rectangle 8">
            <a:extLst>
              <a:ext uri="{FF2B5EF4-FFF2-40B4-BE49-F238E27FC236}">
                <a16:creationId xmlns:a16="http://schemas.microsoft.com/office/drawing/2014/main" id="{BADA3358-2A3F-41B0-A458-6FD1DB3AF9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048" y="4098334"/>
            <a:ext cx="8933019" cy="177393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61" name="Rectangle 8">
            <a:extLst>
              <a:ext uri="{FF2B5EF4-FFF2-40B4-BE49-F238E27FC236}">
                <a16:creationId xmlns:a16="http://schemas.microsoft.com/office/drawing/2014/main" id="{E4737216-37B2-43AD-AB08-05BFCCEFC9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9066873" y="4377267"/>
            <a:ext cx="3122079" cy="177393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720224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 name="Rectangle 50">
            <a:extLst>
              <a:ext uri="{FF2B5EF4-FFF2-40B4-BE49-F238E27FC236}">
                <a16:creationId xmlns:a16="http://schemas.microsoft.com/office/drawing/2014/main" id="{0B3B9DBC-97CC-4A18-B4A6-66E2402922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F4492644-1D84-449E-94E4-5FC5C873D3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227"/>
            <a:ext cx="12188952" cy="4551895"/>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5493985-56D4-4AE8-B921-C9732159F417}"/>
              </a:ext>
            </a:extLst>
          </p:cNvPr>
          <p:cNvSpPr>
            <a:spLocks noGrp="1"/>
          </p:cNvSpPr>
          <p:nvPr>
            <p:ph type="title"/>
          </p:nvPr>
        </p:nvSpPr>
        <p:spPr>
          <a:xfrm>
            <a:off x="795342" y="637953"/>
            <a:ext cx="8272458" cy="3189507"/>
          </a:xfrm>
        </p:spPr>
        <p:txBody>
          <a:bodyPr vert="horz" lIns="91440" tIns="45720" rIns="91440" bIns="45720" rtlCol="0" anchor="b">
            <a:normAutofit/>
          </a:bodyPr>
          <a:lstStyle/>
          <a:p>
            <a:r>
              <a:rPr lang="en-US" sz="8000" kern="1200" dirty="0">
                <a:solidFill>
                  <a:srgbClr val="FFFFFF"/>
                </a:solidFill>
                <a:latin typeface="+mj-lt"/>
                <a:ea typeface="+mj-ea"/>
                <a:cs typeface="+mj-cs"/>
              </a:rPr>
              <a:t>Insights</a:t>
            </a:r>
          </a:p>
        </p:txBody>
      </p:sp>
      <p:sp>
        <p:nvSpPr>
          <p:cNvPr id="55" name="Freeform 6">
            <a:extLst>
              <a:ext uri="{FF2B5EF4-FFF2-40B4-BE49-F238E27FC236}">
                <a16:creationId xmlns:a16="http://schemas.microsoft.com/office/drawing/2014/main" id="{94EE1A74-DEBF-434E-8B5E-7AB296ECBE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727747" y="4208147"/>
            <a:ext cx="339126" cy="1938528"/>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7" name="Freeform 7">
            <a:extLst>
              <a:ext uri="{FF2B5EF4-FFF2-40B4-BE49-F238E27FC236}">
                <a16:creationId xmlns:a16="http://schemas.microsoft.com/office/drawing/2014/main" id="{8C7C4D4B-92D9-4FA4-A294-749E8574FF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728739" y="4098333"/>
            <a:ext cx="201857" cy="1874520"/>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9" name="Rectangle 8">
            <a:extLst>
              <a:ext uri="{FF2B5EF4-FFF2-40B4-BE49-F238E27FC236}">
                <a16:creationId xmlns:a16="http://schemas.microsoft.com/office/drawing/2014/main" id="{BADA3358-2A3F-41B0-A458-6FD1DB3AF9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048" y="4098334"/>
            <a:ext cx="8933019" cy="177393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61" name="Rectangle 8">
            <a:extLst>
              <a:ext uri="{FF2B5EF4-FFF2-40B4-BE49-F238E27FC236}">
                <a16:creationId xmlns:a16="http://schemas.microsoft.com/office/drawing/2014/main" id="{E4737216-37B2-43AD-AB08-05BFCCEFC9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9066873" y="4377267"/>
            <a:ext cx="3122079" cy="177393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4803789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5493985-56D4-4AE8-B921-C9732159F417}"/>
              </a:ext>
            </a:extLst>
          </p:cNvPr>
          <p:cNvSpPr>
            <a:spLocks noGrp="1"/>
          </p:cNvSpPr>
          <p:nvPr>
            <p:ph type="title"/>
          </p:nvPr>
        </p:nvSpPr>
        <p:spPr>
          <a:xfrm>
            <a:off x="838200" y="963877"/>
            <a:ext cx="3494362" cy="4930246"/>
          </a:xfrm>
        </p:spPr>
        <p:txBody>
          <a:bodyPr>
            <a:normAutofit/>
          </a:bodyPr>
          <a:lstStyle/>
          <a:p>
            <a:pPr algn="r"/>
            <a:r>
              <a:rPr lang="en-US">
                <a:solidFill>
                  <a:schemeClr val="accent1"/>
                </a:solidFill>
              </a:rPr>
              <a:t>Insights</a:t>
            </a:r>
          </a:p>
        </p:txBody>
      </p:sp>
      <p:cxnSp>
        <p:nvCxnSpPr>
          <p:cNvPr id="19"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1F3BE2B8-8018-40A3-9DEF-CE1CCDE948F3}"/>
              </a:ext>
            </a:extLst>
          </p:cNvPr>
          <p:cNvSpPr>
            <a:spLocks noGrp="1"/>
          </p:cNvSpPr>
          <p:nvPr>
            <p:ph idx="1"/>
          </p:nvPr>
        </p:nvSpPr>
        <p:spPr>
          <a:xfrm>
            <a:off x="4976031" y="963877"/>
            <a:ext cx="6377769" cy="4930246"/>
          </a:xfrm>
        </p:spPr>
        <p:txBody>
          <a:bodyPr anchor="ctr">
            <a:normAutofit/>
          </a:bodyPr>
          <a:lstStyle/>
          <a:p>
            <a:pPr marL="0" indent="0">
              <a:buNone/>
            </a:pPr>
            <a:r>
              <a:rPr lang="en-US" sz="2400" dirty="0"/>
              <a:t>Based on Exploring the dashboard. </a:t>
            </a:r>
          </a:p>
          <a:p>
            <a:r>
              <a:rPr lang="en-US" sz="2400" dirty="0"/>
              <a:t>USA has more then 50% of overall sales. We have sales in Almost every state. </a:t>
            </a:r>
          </a:p>
          <a:p>
            <a:r>
              <a:rPr lang="en-US" sz="2400" dirty="0"/>
              <a:t>Other countries has less sales as compared to USA because:</a:t>
            </a:r>
          </a:p>
          <a:p>
            <a:pPr lvl="1"/>
            <a:r>
              <a:rPr lang="en-US" dirty="0"/>
              <a:t>Smaller area and lesser population. </a:t>
            </a:r>
          </a:p>
          <a:p>
            <a:pPr lvl="1"/>
            <a:r>
              <a:rPr lang="en-US" dirty="0"/>
              <a:t>No sales in some regions</a:t>
            </a:r>
            <a:endParaRPr lang="en-US" sz="2400" dirty="0"/>
          </a:p>
          <a:p>
            <a:r>
              <a:rPr lang="en-US" sz="2400" dirty="0"/>
              <a:t>Overall for USA, sales of 1031.41 million USD</a:t>
            </a:r>
            <a:endParaRPr lang="en-US" dirty="0"/>
          </a:p>
        </p:txBody>
      </p:sp>
    </p:spTree>
    <p:extLst>
      <p:ext uri="{BB962C8B-B14F-4D97-AF65-F5344CB8AC3E}">
        <p14:creationId xmlns:p14="http://schemas.microsoft.com/office/powerpoint/2010/main" val="1434371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5493985-56D4-4AE8-B921-C9732159F417}"/>
              </a:ext>
            </a:extLst>
          </p:cNvPr>
          <p:cNvSpPr>
            <a:spLocks noGrp="1"/>
          </p:cNvSpPr>
          <p:nvPr>
            <p:ph type="title"/>
          </p:nvPr>
        </p:nvSpPr>
        <p:spPr>
          <a:xfrm>
            <a:off x="838200" y="963877"/>
            <a:ext cx="3494362" cy="4930246"/>
          </a:xfrm>
        </p:spPr>
        <p:txBody>
          <a:bodyPr>
            <a:normAutofit/>
          </a:bodyPr>
          <a:lstStyle/>
          <a:p>
            <a:pPr algn="r"/>
            <a:r>
              <a:rPr lang="en-US" dirty="0">
                <a:solidFill>
                  <a:schemeClr val="accent1"/>
                </a:solidFill>
              </a:rPr>
              <a:t>Insights</a:t>
            </a:r>
            <a:br>
              <a:rPr lang="en-US" dirty="0">
                <a:solidFill>
                  <a:schemeClr val="accent1"/>
                </a:solidFill>
              </a:rPr>
            </a:br>
            <a:r>
              <a:rPr lang="en-US" dirty="0">
                <a:solidFill>
                  <a:schemeClr val="accent1"/>
                </a:solidFill>
              </a:rPr>
              <a:t>2010</a:t>
            </a:r>
          </a:p>
        </p:txBody>
      </p:sp>
      <p:cxnSp>
        <p:nvCxnSpPr>
          <p:cNvPr id="19"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1F3BE2B8-8018-40A3-9DEF-CE1CCDE948F3}"/>
              </a:ext>
            </a:extLst>
          </p:cNvPr>
          <p:cNvSpPr>
            <a:spLocks noGrp="1"/>
          </p:cNvSpPr>
          <p:nvPr>
            <p:ph idx="1"/>
          </p:nvPr>
        </p:nvSpPr>
        <p:spPr>
          <a:xfrm>
            <a:off x="4976031" y="963877"/>
            <a:ext cx="6377769" cy="4930246"/>
          </a:xfrm>
        </p:spPr>
        <p:txBody>
          <a:bodyPr anchor="ctr">
            <a:normAutofit/>
          </a:bodyPr>
          <a:lstStyle/>
          <a:p>
            <a:pPr marL="0" indent="0">
              <a:buNone/>
            </a:pPr>
            <a:r>
              <a:rPr lang="en-US" sz="2400" dirty="0"/>
              <a:t>For USA:</a:t>
            </a:r>
          </a:p>
          <a:p>
            <a:r>
              <a:rPr lang="en-US" sz="2400" dirty="0"/>
              <a:t>2010 December stared selling online.</a:t>
            </a:r>
          </a:p>
          <a:p>
            <a:r>
              <a:rPr lang="en-US" sz="2400" dirty="0"/>
              <a:t>Only Bikes were sold at that time. </a:t>
            </a:r>
          </a:p>
          <a:p>
            <a:r>
              <a:rPr lang="en-US" sz="2400" dirty="0"/>
              <a:t>South East, mid west, north east has no sales.</a:t>
            </a:r>
          </a:p>
          <a:p>
            <a:r>
              <a:rPr lang="en-US" sz="2400" dirty="0"/>
              <a:t>Overall, sales of 1.7 million USD</a:t>
            </a:r>
          </a:p>
          <a:p>
            <a:pPr marL="0" indent="0">
              <a:buNone/>
            </a:pPr>
            <a:r>
              <a:rPr lang="en-US" sz="2400" dirty="0"/>
              <a:t> </a:t>
            </a:r>
          </a:p>
        </p:txBody>
      </p:sp>
    </p:spTree>
    <p:extLst>
      <p:ext uri="{BB962C8B-B14F-4D97-AF65-F5344CB8AC3E}">
        <p14:creationId xmlns:p14="http://schemas.microsoft.com/office/powerpoint/2010/main" val="20679764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5493985-56D4-4AE8-B921-C9732159F417}"/>
              </a:ext>
            </a:extLst>
          </p:cNvPr>
          <p:cNvSpPr>
            <a:spLocks noGrp="1"/>
          </p:cNvSpPr>
          <p:nvPr>
            <p:ph type="title"/>
          </p:nvPr>
        </p:nvSpPr>
        <p:spPr>
          <a:xfrm>
            <a:off x="838200" y="963877"/>
            <a:ext cx="3494362" cy="4930246"/>
          </a:xfrm>
        </p:spPr>
        <p:txBody>
          <a:bodyPr>
            <a:normAutofit/>
          </a:bodyPr>
          <a:lstStyle/>
          <a:p>
            <a:pPr algn="r"/>
            <a:r>
              <a:rPr lang="en-US" dirty="0">
                <a:solidFill>
                  <a:schemeClr val="accent1"/>
                </a:solidFill>
              </a:rPr>
              <a:t>Insights</a:t>
            </a:r>
            <a:br>
              <a:rPr lang="en-US" dirty="0">
                <a:solidFill>
                  <a:schemeClr val="accent1"/>
                </a:solidFill>
              </a:rPr>
            </a:br>
            <a:r>
              <a:rPr lang="en-US" dirty="0">
                <a:solidFill>
                  <a:schemeClr val="accent1"/>
                </a:solidFill>
              </a:rPr>
              <a:t>2011</a:t>
            </a:r>
          </a:p>
        </p:txBody>
      </p:sp>
      <p:cxnSp>
        <p:nvCxnSpPr>
          <p:cNvPr id="19"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1F3BE2B8-8018-40A3-9DEF-CE1CCDE948F3}"/>
              </a:ext>
            </a:extLst>
          </p:cNvPr>
          <p:cNvSpPr>
            <a:spLocks noGrp="1"/>
          </p:cNvSpPr>
          <p:nvPr>
            <p:ph idx="1"/>
          </p:nvPr>
        </p:nvSpPr>
        <p:spPr>
          <a:xfrm>
            <a:off x="4976031" y="963877"/>
            <a:ext cx="6377769" cy="4930246"/>
          </a:xfrm>
        </p:spPr>
        <p:txBody>
          <a:bodyPr anchor="ctr">
            <a:normAutofit/>
          </a:bodyPr>
          <a:lstStyle/>
          <a:p>
            <a:r>
              <a:rPr lang="en-US" sz="2400" dirty="0"/>
              <a:t>Kept selling bikes only. </a:t>
            </a:r>
          </a:p>
          <a:p>
            <a:r>
              <a:rPr lang="en-US" sz="2400" dirty="0"/>
              <a:t>Still no sales in South East and a few states in mid west. </a:t>
            </a:r>
          </a:p>
          <a:p>
            <a:r>
              <a:rPr lang="en-US" sz="2400" dirty="0"/>
              <a:t>Overall, sales of 271.41 million USD</a:t>
            </a:r>
          </a:p>
          <a:p>
            <a:endParaRPr lang="en-US" sz="2400" dirty="0"/>
          </a:p>
          <a:p>
            <a:endParaRPr lang="en-US" sz="2400" dirty="0"/>
          </a:p>
        </p:txBody>
      </p:sp>
    </p:spTree>
    <p:extLst>
      <p:ext uri="{BB962C8B-B14F-4D97-AF65-F5344CB8AC3E}">
        <p14:creationId xmlns:p14="http://schemas.microsoft.com/office/powerpoint/2010/main" val="19866556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5493985-56D4-4AE8-B921-C9732159F417}"/>
              </a:ext>
            </a:extLst>
          </p:cNvPr>
          <p:cNvSpPr>
            <a:spLocks noGrp="1"/>
          </p:cNvSpPr>
          <p:nvPr>
            <p:ph type="title"/>
          </p:nvPr>
        </p:nvSpPr>
        <p:spPr>
          <a:xfrm>
            <a:off x="838200" y="963877"/>
            <a:ext cx="3494362" cy="4930246"/>
          </a:xfrm>
        </p:spPr>
        <p:txBody>
          <a:bodyPr>
            <a:normAutofit/>
          </a:bodyPr>
          <a:lstStyle/>
          <a:p>
            <a:pPr algn="r"/>
            <a:r>
              <a:rPr lang="en-US" dirty="0">
                <a:solidFill>
                  <a:schemeClr val="accent1"/>
                </a:solidFill>
              </a:rPr>
              <a:t>Insights</a:t>
            </a:r>
            <a:br>
              <a:rPr lang="en-US" dirty="0">
                <a:solidFill>
                  <a:schemeClr val="accent1"/>
                </a:solidFill>
              </a:rPr>
            </a:br>
            <a:r>
              <a:rPr lang="en-US" dirty="0">
                <a:solidFill>
                  <a:schemeClr val="accent1"/>
                </a:solidFill>
              </a:rPr>
              <a:t>2012</a:t>
            </a:r>
          </a:p>
        </p:txBody>
      </p:sp>
      <p:cxnSp>
        <p:nvCxnSpPr>
          <p:cNvPr id="19"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1F3BE2B8-8018-40A3-9DEF-CE1CCDE948F3}"/>
              </a:ext>
            </a:extLst>
          </p:cNvPr>
          <p:cNvSpPr>
            <a:spLocks noGrp="1"/>
          </p:cNvSpPr>
          <p:nvPr>
            <p:ph idx="1"/>
          </p:nvPr>
        </p:nvSpPr>
        <p:spPr>
          <a:xfrm>
            <a:off x="4976031" y="963877"/>
            <a:ext cx="6377769" cy="4930246"/>
          </a:xfrm>
        </p:spPr>
        <p:txBody>
          <a:bodyPr anchor="ctr">
            <a:normAutofit/>
          </a:bodyPr>
          <a:lstStyle/>
          <a:p>
            <a:r>
              <a:rPr lang="en-US" sz="2400" dirty="0"/>
              <a:t>Added new products of categories accessories and clothing </a:t>
            </a:r>
          </a:p>
          <a:p>
            <a:r>
              <a:rPr lang="en-US" sz="2400" dirty="0"/>
              <a:t>Also expanded to south east and north east sides of USA</a:t>
            </a:r>
          </a:p>
          <a:p>
            <a:r>
              <a:rPr lang="en-US" sz="2400" dirty="0"/>
              <a:t>Overall, sales of 154.72 million USD dropped from 271.41 million.</a:t>
            </a:r>
          </a:p>
        </p:txBody>
      </p:sp>
    </p:spTree>
    <p:extLst>
      <p:ext uri="{BB962C8B-B14F-4D97-AF65-F5344CB8AC3E}">
        <p14:creationId xmlns:p14="http://schemas.microsoft.com/office/powerpoint/2010/main" val="42532760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5493985-56D4-4AE8-B921-C9732159F417}"/>
              </a:ext>
            </a:extLst>
          </p:cNvPr>
          <p:cNvSpPr>
            <a:spLocks noGrp="1"/>
          </p:cNvSpPr>
          <p:nvPr>
            <p:ph type="title"/>
          </p:nvPr>
        </p:nvSpPr>
        <p:spPr>
          <a:xfrm>
            <a:off x="838200" y="963877"/>
            <a:ext cx="3494362" cy="4930246"/>
          </a:xfrm>
        </p:spPr>
        <p:txBody>
          <a:bodyPr>
            <a:normAutofit/>
          </a:bodyPr>
          <a:lstStyle/>
          <a:p>
            <a:pPr algn="r"/>
            <a:r>
              <a:rPr lang="en-US" dirty="0">
                <a:solidFill>
                  <a:schemeClr val="accent1"/>
                </a:solidFill>
              </a:rPr>
              <a:t>Insights</a:t>
            </a:r>
            <a:br>
              <a:rPr lang="en-US" dirty="0">
                <a:solidFill>
                  <a:schemeClr val="accent1"/>
                </a:solidFill>
              </a:rPr>
            </a:br>
            <a:r>
              <a:rPr lang="en-US" dirty="0">
                <a:solidFill>
                  <a:schemeClr val="accent1"/>
                </a:solidFill>
              </a:rPr>
              <a:t>2013</a:t>
            </a:r>
          </a:p>
        </p:txBody>
      </p:sp>
      <p:cxnSp>
        <p:nvCxnSpPr>
          <p:cNvPr id="19"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1F3BE2B8-8018-40A3-9DEF-CE1CCDE948F3}"/>
              </a:ext>
            </a:extLst>
          </p:cNvPr>
          <p:cNvSpPr>
            <a:spLocks noGrp="1"/>
          </p:cNvSpPr>
          <p:nvPr>
            <p:ph idx="1"/>
          </p:nvPr>
        </p:nvSpPr>
        <p:spPr>
          <a:xfrm>
            <a:off x="4976031" y="963877"/>
            <a:ext cx="6377769" cy="4930246"/>
          </a:xfrm>
        </p:spPr>
        <p:txBody>
          <a:bodyPr anchor="ctr">
            <a:normAutofit/>
          </a:bodyPr>
          <a:lstStyle/>
          <a:p>
            <a:r>
              <a:rPr lang="en-US" sz="2400" dirty="0"/>
              <a:t>All 3 categories kept selling with the spike in mountain bikes.</a:t>
            </a:r>
          </a:p>
          <a:p>
            <a:r>
              <a:rPr lang="en-US" sz="2400" dirty="0"/>
              <a:t>Sales from accessories and cloths also has raised to approx.. 9 and 6 million USD. </a:t>
            </a:r>
          </a:p>
          <a:p>
            <a:r>
              <a:rPr lang="en-US" sz="2400" dirty="0"/>
              <a:t>No further expansion to other areas. </a:t>
            </a:r>
          </a:p>
          <a:p>
            <a:r>
              <a:rPr lang="en-US" sz="2400" dirty="0"/>
              <a:t>Overall, sales of 600.72 million USD</a:t>
            </a:r>
          </a:p>
        </p:txBody>
      </p:sp>
    </p:spTree>
    <p:extLst>
      <p:ext uri="{BB962C8B-B14F-4D97-AF65-F5344CB8AC3E}">
        <p14:creationId xmlns:p14="http://schemas.microsoft.com/office/powerpoint/2010/main" val="30158857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5493985-56D4-4AE8-B921-C9732159F417}"/>
              </a:ext>
            </a:extLst>
          </p:cNvPr>
          <p:cNvSpPr>
            <a:spLocks noGrp="1"/>
          </p:cNvSpPr>
          <p:nvPr>
            <p:ph type="title"/>
          </p:nvPr>
        </p:nvSpPr>
        <p:spPr>
          <a:xfrm>
            <a:off x="838200" y="963877"/>
            <a:ext cx="3494362" cy="4930246"/>
          </a:xfrm>
        </p:spPr>
        <p:txBody>
          <a:bodyPr>
            <a:normAutofit/>
          </a:bodyPr>
          <a:lstStyle/>
          <a:p>
            <a:pPr algn="r"/>
            <a:r>
              <a:rPr lang="en-US" dirty="0">
                <a:solidFill>
                  <a:schemeClr val="accent1"/>
                </a:solidFill>
              </a:rPr>
              <a:t>Insights</a:t>
            </a:r>
            <a:br>
              <a:rPr lang="en-US" dirty="0">
                <a:solidFill>
                  <a:schemeClr val="accent1"/>
                </a:solidFill>
              </a:rPr>
            </a:br>
            <a:r>
              <a:rPr lang="en-US" dirty="0">
                <a:solidFill>
                  <a:schemeClr val="accent1"/>
                </a:solidFill>
              </a:rPr>
              <a:t>2014</a:t>
            </a:r>
          </a:p>
        </p:txBody>
      </p:sp>
      <p:cxnSp>
        <p:nvCxnSpPr>
          <p:cNvPr id="19"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1F3BE2B8-8018-40A3-9DEF-CE1CCDE948F3}"/>
              </a:ext>
            </a:extLst>
          </p:cNvPr>
          <p:cNvSpPr>
            <a:spLocks noGrp="1"/>
          </p:cNvSpPr>
          <p:nvPr>
            <p:ph idx="1"/>
          </p:nvPr>
        </p:nvSpPr>
        <p:spPr>
          <a:xfrm>
            <a:off x="4976031" y="963877"/>
            <a:ext cx="6377769" cy="4930246"/>
          </a:xfrm>
        </p:spPr>
        <p:txBody>
          <a:bodyPr anchor="ctr">
            <a:normAutofit/>
          </a:bodyPr>
          <a:lstStyle/>
          <a:p>
            <a:r>
              <a:rPr lang="en-US" sz="2400" dirty="0"/>
              <a:t>Just the January of 2014.</a:t>
            </a:r>
          </a:p>
          <a:p>
            <a:r>
              <a:rPr lang="en-US" sz="2400" dirty="0"/>
              <a:t>So far, no sales for bikes. That’s maybe because of cold weather.</a:t>
            </a:r>
          </a:p>
        </p:txBody>
      </p:sp>
    </p:spTree>
    <p:extLst>
      <p:ext uri="{BB962C8B-B14F-4D97-AF65-F5344CB8AC3E}">
        <p14:creationId xmlns:p14="http://schemas.microsoft.com/office/powerpoint/2010/main" val="25249011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 name="Rectangle 50">
            <a:extLst>
              <a:ext uri="{FF2B5EF4-FFF2-40B4-BE49-F238E27FC236}">
                <a16:creationId xmlns:a16="http://schemas.microsoft.com/office/drawing/2014/main" id="{0B3B9DBC-97CC-4A18-B4A6-66E2402922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F4492644-1D84-449E-94E4-5FC5C873D3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227"/>
            <a:ext cx="12188952" cy="4551895"/>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5493985-56D4-4AE8-B921-C9732159F417}"/>
              </a:ext>
            </a:extLst>
          </p:cNvPr>
          <p:cNvSpPr>
            <a:spLocks noGrp="1"/>
          </p:cNvSpPr>
          <p:nvPr>
            <p:ph type="title"/>
          </p:nvPr>
        </p:nvSpPr>
        <p:spPr>
          <a:xfrm>
            <a:off x="795342" y="637953"/>
            <a:ext cx="8272458" cy="3189507"/>
          </a:xfrm>
        </p:spPr>
        <p:txBody>
          <a:bodyPr vert="horz" lIns="91440" tIns="45720" rIns="91440" bIns="45720" rtlCol="0" anchor="b">
            <a:normAutofit/>
          </a:bodyPr>
          <a:lstStyle/>
          <a:p>
            <a:r>
              <a:rPr lang="en-US" sz="8000" kern="1200">
                <a:solidFill>
                  <a:srgbClr val="FFFFFF"/>
                </a:solidFill>
                <a:latin typeface="+mj-lt"/>
                <a:ea typeface="+mj-ea"/>
                <a:cs typeface="+mj-cs"/>
              </a:rPr>
              <a:t>Conclusion</a:t>
            </a:r>
          </a:p>
        </p:txBody>
      </p:sp>
      <p:sp>
        <p:nvSpPr>
          <p:cNvPr id="55" name="Freeform 6">
            <a:extLst>
              <a:ext uri="{FF2B5EF4-FFF2-40B4-BE49-F238E27FC236}">
                <a16:creationId xmlns:a16="http://schemas.microsoft.com/office/drawing/2014/main" id="{94EE1A74-DEBF-434E-8B5E-7AB296ECBE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727747" y="4208147"/>
            <a:ext cx="339126" cy="1938528"/>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7" name="Freeform 7">
            <a:extLst>
              <a:ext uri="{FF2B5EF4-FFF2-40B4-BE49-F238E27FC236}">
                <a16:creationId xmlns:a16="http://schemas.microsoft.com/office/drawing/2014/main" id="{8C7C4D4B-92D9-4FA4-A294-749E8574FF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728739" y="4098333"/>
            <a:ext cx="201857" cy="1874520"/>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9" name="Rectangle 8">
            <a:extLst>
              <a:ext uri="{FF2B5EF4-FFF2-40B4-BE49-F238E27FC236}">
                <a16:creationId xmlns:a16="http://schemas.microsoft.com/office/drawing/2014/main" id="{BADA3358-2A3F-41B0-A458-6FD1DB3AF9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048" y="4098334"/>
            <a:ext cx="8933019" cy="177393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61" name="Rectangle 8">
            <a:extLst>
              <a:ext uri="{FF2B5EF4-FFF2-40B4-BE49-F238E27FC236}">
                <a16:creationId xmlns:a16="http://schemas.microsoft.com/office/drawing/2014/main" id="{E4737216-37B2-43AD-AB08-05BFCCEFC9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9066873" y="4377267"/>
            <a:ext cx="3122079" cy="177393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687553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5493985-56D4-4AE8-B921-C9732159F417}"/>
              </a:ext>
            </a:extLst>
          </p:cNvPr>
          <p:cNvSpPr>
            <a:spLocks noGrp="1"/>
          </p:cNvSpPr>
          <p:nvPr>
            <p:ph type="title"/>
          </p:nvPr>
        </p:nvSpPr>
        <p:spPr>
          <a:xfrm>
            <a:off x="838200" y="963877"/>
            <a:ext cx="3494362" cy="4930246"/>
          </a:xfrm>
        </p:spPr>
        <p:txBody>
          <a:bodyPr>
            <a:normAutofit/>
          </a:bodyPr>
          <a:lstStyle/>
          <a:p>
            <a:pPr algn="r"/>
            <a:r>
              <a:rPr lang="en-US" dirty="0">
                <a:solidFill>
                  <a:schemeClr val="accent1"/>
                </a:solidFill>
              </a:rPr>
              <a:t>Conclusion</a:t>
            </a:r>
          </a:p>
        </p:txBody>
      </p:sp>
      <p:cxnSp>
        <p:nvCxnSpPr>
          <p:cNvPr id="19"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1F3BE2B8-8018-40A3-9DEF-CE1CCDE948F3}"/>
              </a:ext>
            </a:extLst>
          </p:cNvPr>
          <p:cNvSpPr>
            <a:spLocks noGrp="1"/>
          </p:cNvSpPr>
          <p:nvPr>
            <p:ph idx="1"/>
          </p:nvPr>
        </p:nvSpPr>
        <p:spPr>
          <a:xfrm>
            <a:off x="4976031" y="963877"/>
            <a:ext cx="6377769" cy="4930246"/>
          </a:xfrm>
        </p:spPr>
        <p:txBody>
          <a:bodyPr anchor="ctr">
            <a:normAutofit lnSpcReduction="10000"/>
          </a:bodyPr>
          <a:lstStyle/>
          <a:p>
            <a:r>
              <a:rPr lang="en-US" sz="2400" dirty="0"/>
              <a:t>We need to conduct research on the central sates of USA where we have no sales. It could be weather or local popular brand or maybe people don’t do cycling that much. </a:t>
            </a:r>
          </a:p>
          <a:p>
            <a:r>
              <a:rPr lang="en-US" sz="2400" dirty="0"/>
              <a:t>Need marketing and awareness campaigns in such area to increase sales. </a:t>
            </a:r>
          </a:p>
          <a:p>
            <a:r>
              <a:rPr lang="en-US" sz="2400" dirty="0"/>
              <a:t>Expending to other regions drops the overall sales. May need to look at marketing budget sate wise. Or focus more on hot sates where more sales are made. </a:t>
            </a:r>
          </a:p>
          <a:p>
            <a:r>
              <a:rPr lang="en-US" sz="2400" dirty="0"/>
              <a:t>Mountain bikes has given more profit than road bikes. However, road bikes has more sales. We might need to look for adding other products related to road bikes. Which could sell along with road bikes. </a:t>
            </a:r>
          </a:p>
        </p:txBody>
      </p:sp>
    </p:spTree>
    <p:extLst>
      <p:ext uri="{BB962C8B-B14F-4D97-AF65-F5344CB8AC3E}">
        <p14:creationId xmlns:p14="http://schemas.microsoft.com/office/powerpoint/2010/main" val="10764495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EA1865C-4247-434B-9DA6-6705FE4740B9}"/>
              </a:ext>
            </a:extLst>
          </p:cNvPr>
          <p:cNvSpPr>
            <a:spLocks noGrp="1"/>
          </p:cNvSpPr>
          <p:nvPr>
            <p:ph type="title"/>
          </p:nvPr>
        </p:nvSpPr>
        <p:spPr>
          <a:xfrm>
            <a:off x="838200" y="963877"/>
            <a:ext cx="3494362" cy="4930246"/>
          </a:xfrm>
        </p:spPr>
        <p:txBody>
          <a:bodyPr>
            <a:normAutofit/>
          </a:bodyPr>
          <a:lstStyle/>
          <a:p>
            <a:pPr algn="r"/>
            <a:r>
              <a:rPr lang="en-US" dirty="0">
                <a:solidFill>
                  <a:schemeClr val="accent1"/>
                </a:solidFill>
              </a:rPr>
              <a:t>Tools</a:t>
            </a:r>
            <a:br>
              <a:rPr lang="en-US" dirty="0">
                <a:solidFill>
                  <a:schemeClr val="accent1"/>
                </a:solidFill>
              </a:rPr>
            </a:br>
            <a:br>
              <a:rPr lang="en-US" dirty="0">
                <a:solidFill>
                  <a:schemeClr val="accent1"/>
                </a:solidFill>
              </a:rPr>
            </a:br>
            <a:r>
              <a:rPr lang="en-US" dirty="0">
                <a:solidFill>
                  <a:schemeClr val="accent1"/>
                </a:solidFill>
              </a:rPr>
              <a:t>Data Source</a:t>
            </a:r>
          </a:p>
        </p:txBody>
      </p:sp>
      <p:cxnSp>
        <p:nvCxnSpPr>
          <p:cNvPr id="30" name="Straight Connector 2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8" name="Content Placeholder 7">
            <a:extLst>
              <a:ext uri="{FF2B5EF4-FFF2-40B4-BE49-F238E27FC236}">
                <a16:creationId xmlns:a16="http://schemas.microsoft.com/office/drawing/2014/main" id="{88453ED6-A706-4E07-81A8-C281FC3AC4E2}"/>
              </a:ext>
            </a:extLst>
          </p:cNvPr>
          <p:cNvSpPr>
            <a:spLocks noGrp="1"/>
          </p:cNvSpPr>
          <p:nvPr>
            <p:ph idx="1"/>
          </p:nvPr>
        </p:nvSpPr>
        <p:spPr>
          <a:xfrm>
            <a:off x="4976031" y="963877"/>
            <a:ext cx="6377769" cy="4930246"/>
          </a:xfrm>
        </p:spPr>
        <p:txBody>
          <a:bodyPr anchor="ctr">
            <a:normAutofit/>
          </a:bodyPr>
          <a:lstStyle/>
          <a:p>
            <a:pPr marL="342900" marR="0" lvl="0" indent="-342900">
              <a:spcBef>
                <a:spcPts val="0"/>
              </a:spcBef>
              <a:spcAft>
                <a:spcPts val="0"/>
              </a:spcAft>
              <a:buFont typeface="Symbol" panose="05050102010706020507" pitchFamily="18" charset="2"/>
              <a:buChar char=""/>
            </a:pP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Symbol" panose="05050102010706020507" pitchFamily="18" charset="2"/>
              <a:buChar char=""/>
            </a:pP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Symbol" panose="05050102010706020507" pitchFamily="18" charset="2"/>
              <a:buChar char=""/>
            </a:pPr>
            <a:r>
              <a:rPr lang="en-US" sz="2400" dirty="0">
                <a:effectLst/>
                <a:latin typeface="Calibri" panose="020F0502020204030204" pitchFamily="34" charset="0"/>
                <a:ea typeface="Calibri" panose="020F0502020204030204" pitchFamily="34" charset="0"/>
                <a:cs typeface="Times New Roman" panose="02020603050405020304" pitchFamily="18" charset="0"/>
              </a:rPr>
              <a:t>SQL Server</a:t>
            </a:r>
          </a:p>
          <a:p>
            <a:pPr marL="342900" marR="0" lvl="0" indent="-342900">
              <a:spcBef>
                <a:spcPts val="0"/>
              </a:spcBef>
              <a:spcAft>
                <a:spcPts val="0"/>
              </a:spcAft>
              <a:buFont typeface="Symbol" panose="05050102010706020507" pitchFamily="18" charset="2"/>
              <a:buChar char=""/>
            </a:pPr>
            <a:r>
              <a:rPr lang="en-US" sz="2400" dirty="0">
                <a:effectLst/>
                <a:latin typeface="Calibri" panose="020F0502020204030204" pitchFamily="34" charset="0"/>
                <a:ea typeface="Calibri" panose="020F0502020204030204" pitchFamily="34" charset="0"/>
                <a:cs typeface="Times New Roman" panose="02020603050405020304" pitchFamily="18" charset="0"/>
              </a:rPr>
              <a:t>Tableau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0" indent="0">
              <a:spcBef>
                <a:spcPts val="0"/>
              </a:spcBef>
              <a:buNone/>
            </a:pP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0" indent="0">
              <a:spcBef>
                <a:spcPts val="0"/>
              </a:spcBef>
              <a:buNone/>
            </a:pP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spcBef>
                <a:spcPts val="0"/>
              </a:spcBef>
              <a:buNone/>
            </a:pP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hlinkClick r:id="rId2"/>
              </a:rPr>
              <a:t>Link</a:t>
            </a:r>
            <a:endParaRPr kumimoji="0" lang="en-US"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indent="0">
              <a:spcBef>
                <a:spcPts val="0"/>
              </a:spcBef>
              <a:buNone/>
            </a:pP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Symbol" panose="05050102010706020507" pitchFamily="18" charset="2"/>
              <a:buChar char=""/>
            </a:pP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2400" dirty="0"/>
          </a:p>
        </p:txBody>
      </p:sp>
    </p:spTree>
    <p:extLst>
      <p:ext uri="{BB962C8B-B14F-4D97-AF65-F5344CB8AC3E}">
        <p14:creationId xmlns:p14="http://schemas.microsoft.com/office/powerpoint/2010/main" val="24235131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3" name="Rectangle 72">
            <a:extLst>
              <a:ext uri="{FF2B5EF4-FFF2-40B4-BE49-F238E27FC236}">
                <a16:creationId xmlns:a16="http://schemas.microsoft.com/office/drawing/2014/main" id="{F4C0B10B-D2C4-4A54-AFAD-3D27DF88B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5" name="Group 74">
            <a:extLst>
              <a:ext uri="{FF2B5EF4-FFF2-40B4-BE49-F238E27FC236}">
                <a16:creationId xmlns:a16="http://schemas.microsoft.com/office/drawing/2014/main" id="{B6BADB90-C74B-40D6-86DC-503F65FCE8D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76" name="Freeform 44">
              <a:extLst>
                <a:ext uri="{FF2B5EF4-FFF2-40B4-BE49-F238E27FC236}">
                  <a16:creationId xmlns:a16="http://schemas.microsoft.com/office/drawing/2014/main" id="{6559431D-1886-4AE0-9B87-9AD2ECAB84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7" name="Freeform 45">
              <a:extLst>
                <a:ext uri="{FF2B5EF4-FFF2-40B4-BE49-F238E27FC236}">
                  <a16:creationId xmlns:a16="http://schemas.microsoft.com/office/drawing/2014/main" id="{373850A5-B04A-4FCD-9E73-EE322167FB3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8" name="Freeform 46">
              <a:extLst>
                <a:ext uri="{FF2B5EF4-FFF2-40B4-BE49-F238E27FC236}">
                  <a16:creationId xmlns:a16="http://schemas.microsoft.com/office/drawing/2014/main" id="{82C18C67-80FA-4738-AA53-0AF2419F98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9" name="Freeform 47">
              <a:extLst>
                <a:ext uri="{FF2B5EF4-FFF2-40B4-BE49-F238E27FC236}">
                  <a16:creationId xmlns:a16="http://schemas.microsoft.com/office/drawing/2014/main" id="{48543B1A-8BF5-4C63-8404-41B2EA70B3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0" name="Rectangle 79">
              <a:extLst>
                <a:ext uri="{FF2B5EF4-FFF2-40B4-BE49-F238E27FC236}">
                  <a16:creationId xmlns:a16="http://schemas.microsoft.com/office/drawing/2014/main" id="{92DF5096-E051-498C-A3ED-CBA77A813AA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10E0593E-C87E-4C61-A2FC-A2412B55AE9A}"/>
              </a:ext>
            </a:extLst>
          </p:cNvPr>
          <p:cNvSpPr>
            <a:spLocks noGrp="1"/>
          </p:cNvSpPr>
          <p:nvPr>
            <p:ph type="title"/>
          </p:nvPr>
        </p:nvSpPr>
        <p:spPr>
          <a:xfrm>
            <a:off x="1047280" y="759805"/>
            <a:ext cx="10306520" cy="1325563"/>
          </a:xfrm>
        </p:spPr>
        <p:txBody>
          <a:bodyPr vert="horz" lIns="91440" tIns="45720" rIns="91440" bIns="45720" rtlCol="0" anchor="ctr">
            <a:normAutofit/>
          </a:bodyPr>
          <a:lstStyle/>
          <a:p>
            <a:r>
              <a:rPr lang="en-US" sz="4000">
                <a:solidFill>
                  <a:srgbClr val="FFFFFF"/>
                </a:solidFill>
              </a:rPr>
              <a:t>Advanture Work Cycles</a:t>
            </a:r>
          </a:p>
        </p:txBody>
      </p:sp>
      <p:sp>
        <p:nvSpPr>
          <p:cNvPr id="12" name="TextBox 11">
            <a:extLst>
              <a:ext uri="{FF2B5EF4-FFF2-40B4-BE49-F238E27FC236}">
                <a16:creationId xmlns:a16="http://schemas.microsoft.com/office/drawing/2014/main" id="{FAA853D9-AA84-471D-94D5-6296AFED2BD9}"/>
              </a:ext>
            </a:extLst>
          </p:cNvPr>
          <p:cNvSpPr txBox="1"/>
          <p:nvPr/>
        </p:nvSpPr>
        <p:spPr>
          <a:xfrm>
            <a:off x="1424904" y="2494450"/>
            <a:ext cx="4053545" cy="3563159"/>
          </a:xfrm>
          <a:prstGeom prst="rect">
            <a:avLst/>
          </a:prstGeom>
        </p:spPr>
        <p:txBody>
          <a:bodyPr vert="horz" lIns="91440" tIns="45720" rIns="91440" bIns="45720" rtlCol="0">
            <a:normAutofit/>
          </a:bodyPr>
          <a:lstStyle/>
          <a:p>
            <a:pPr marR="0">
              <a:lnSpc>
                <a:spcPct val="90000"/>
              </a:lnSpc>
              <a:spcBef>
                <a:spcPts val="0"/>
              </a:spcBef>
              <a:spcAft>
                <a:spcPts val="800"/>
              </a:spcAft>
            </a:pPr>
            <a:r>
              <a:rPr lang="en-US" sz="2400" dirty="0">
                <a:effectLst/>
              </a:rPr>
              <a:t>The company manufactures and sells metal and composite bicycles to North American, European and Asian commercial markets. While its base operation is in Bothell, Washington with 290 employees, several regional sales teams are located throughout their market base.</a:t>
            </a:r>
          </a:p>
        </p:txBody>
      </p:sp>
      <p:pic>
        <p:nvPicPr>
          <p:cNvPr id="1028" name="Picture 4" descr="Sample Data — An Intro to Adventure Works – Jeff Pries">
            <a:extLst>
              <a:ext uri="{FF2B5EF4-FFF2-40B4-BE49-F238E27FC236}">
                <a16:creationId xmlns:a16="http://schemas.microsoft.com/office/drawing/2014/main" id="{2CB8B8F1-7D57-43D3-A4E5-26A3D5F05078}"/>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100" t="-8214" r="-408" b="-3207"/>
          <a:stretch/>
        </p:blipFill>
        <p:spPr bwMode="auto">
          <a:xfrm>
            <a:off x="6075892" y="3144355"/>
            <a:ext cx="5875317" cy="22633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53780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0B3B9DBC-97CC-4A18-B4A6-66E2402922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F4492644-1D84-449E-94E4-5FC5C873D3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227"/>
            <a:ext cx="12188952" cy="4551895"/>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35C03EE-C206-4ECF-B659-032FD3B697D7}"/>
              </a:ext>
            </a:extLst>
          </p:cNvPr>
          <p:cNvSpPr>
            <a:spLocks noGrp="1"/>
          </p:cNvSpPr>
          <p:nvPr>
            <p:ph type="title"/>
          </p:nvPr>
        </p:nvSpPr>
        <p:spPr>
          <a:xfrm>
            <a:off x="795342" y="637953"/>
            <a:ext cx="8272458" cy="3189507"/>
          </a:xfrm>
        </p:spPr>
        <p:txBody>
          <a:bodyPr vert="horz" lIns="91440" tIns="45720" rIns="91440" bIns="45720" rtlCol="0" anchor="b">
            <a:normAutofit/>
          </a:bodyPr>
          <a:lstStyle/>
          <a:p>
            <a:r>
              <a:rPr lang="en-US" sz="8000" kern="1200" dirty="0">
                <a:solidFill>
                  <a:srgbClr val="FFFFFF"/>
                </a:solidFill>
                <a:latin typeface="+mj-lt"/>
                <a:ea typeface="+mj-ea"/>
                <a:cs typeface="+mj-cs"/>
              </a:rPr>
              <a:t>Thank you</a:t>
            </a:r>
            <a:br>
              <a:rPr lang="en-US" sz="8000" kern="1200" dirty="0">
                <a:solidFill>
                  <a:srgbClr val="FFFFFF"/>
                </a:solidFill>
                <a:latin typeface="+mj-lt"/>
                <a:ea typeface="+mj-ea"/>
                <a:cs typeface="+mj-cs"/>
              </a:rPr>
            </a:br>
            <a:r>
              <a:rPr lang="en-US" sz="2800" kern="1200" dirty="0">
                <a:solidFill>
                  <a:srgbClr val="FFFFFF"/>
                </a:solidFill>
                <a:latin typeface="+mj-lt"/>
                <a:ea typeface="+mj-ea"/>
                <a:cs typeface="+mj-cs"/>
              </a:rPr>
              <a:t>Any Question?</a:t>
            </a:r>
            <a:endParaRPr lang="en-US" sz="8000" kern="1200" dirty="0">
              <a:solidFill>
                <a:srgbClr val="FFFFFF"/>
              </a:solidFill>
              <a:latin typeface="+mj-lt"/>
              <a:ea typeface="+mj-ea"/>
              <a:cs typeface="+mj-cs"/>
            </a:endParaRPr>
          </a:p>
        </p:txBody>
      </p:sp>
      <p:sp>
        <p:nvSpPr>
          <p:cNvPr id="11" name="Freeform 6">
            <a:extLst>
              <a:ext uri="{FF2B5EF4-FFF2-40B4-BE49-F238E27FC236}">
                <a16:creationId xmlns:a16="http://schemas.microsoft.com/office/drawing/2014/main" id="{94EE1A74-DEBF-434E-8B5E-7AB296ECBE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727747" y="4208147"/>
            <a:ext cx="339126" cy="1938528"/>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7">
            <a:extLst>
              <a:ext uri="{FF2B5EF4-FFF2-40B4-BE49-F238E27FC236}">
                <a16:creationId xmlns:a16="http://schemas.microsoft.com/office/drawing/2014/main" id="{8C7C4D4B-92D9-4FA4-A294-749E8574FF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728739" y="4098333"/>
            <a:ext cx="201857" cy="1874520"/>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Rectangle 8">
            <a:extLst>
              <a:ext uri="{FF2B5EF4-FFF2-40B4-BE49-F238E27FC236}">
                <a16:creationId xmlns:a16="http://schemas.microsoft.com/office/drawing/2014/main" id="{BADA3358-2A3F-41B0-A458-6FD1DB3AF9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048" y="4098334"/>
            <a:ext cx="8933019" cy="177393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Rectangle 8">
            <a:extLst>
              <a:ext uri="{FF2B5EF4-FFF2-40B4-BE49-F238E27FC236}">
                <a16:creationId xmlns:a16="http://schemas.microsoft.com/office/drawing/2014/main" id="{E4737216-37B2-43AD-AB08-05BFCCEFC9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9066873" y="4377267"/>
            <a:ext cx="3122079" cy="177393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3" name="TextBox 2">
            <a:extLst>
              <a:ext uri="{FF2B5EF4-FFF2-40B4-BE49-F238E27FC236}">
                <a16:creationId xmlns:a16="http://schemas.microsoft.com/office/drawing/2014/main" id="{D60C3E57-779C-4AEA-8139-DE391C92F230}"/>
              </a:ext>
            </a:extLst>
          </p:cNvPr>
          <p:cNvSpPr txBox="1"/>
          <p:nvPr/>
        </p:nvSpPr>
        <p:spPr>
          <a:xfrm>
            <a:off x="10114003" y="6331678"/>
            <a:ext cx="1817101" cy="369332"/>
          </a:xfrm>
          <a:prstGeom prst="rect">
            <a:avLst/>
          </a:prstGeom>
          <a:noFill/>
        </p:spPr>
        <p:txBody>
          <a:bodyPr wrap="none" rtlCol="0">
            <a:spAutoFit/>
          </a:bodyPr>
          <a:lstStyle/>
          <a:p>
            <a:r>
              <a:rPr lang="en-US" dirty="0">
                <a:solidFill>
                  <a:schemeClr val="bg1"/>
                </a:solidFill>
                <a:hlinkClick r:id="rId2"/>
              </a:rPr>
              <a:t>Doctordatah.com</a:t>
            </a:r>
            <a:endParaRPr lang="en-US" dirty="0">
              <a:solidFill>
                <a:schemeClr val="bg1"/>
              </a:solidFill>
            </a:endParaRPr>
          </a:p>
        </p:txBody>
      </p:sp>
    </p:spTree>
    <p:extLst>
      <p:ext uri="{BB962C8B-B14F-4D97-AF65-F5344CB8AC3E}">
        <p14:creationId xmlns:p14="http://schemas.microsoft.com/office/powerpoint/2010/main" val="12015791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 name="Rectangle 50">
            <a:extLst>
              <a:ext uri="{FF2B5EF4-FFF2-40B4-BE49-F238E27FC236}">
                <a16:creationId xmlns:a16="http://schemas.microsoft.com/office/drawing/2014/main" id="{0B3B9DBC-97CC-4A18-B4A6-66E2402922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F4492644-1D84-449E-94E4-5FC5C873D3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227"/>
            <a:ext cx="12188952" cy="4551895"/>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5493985-56D4-4AE8-B921-C9732159F417}"/>
              </a:ext>
            </a:extLst>
          </p:cNvPr>
          <p:cNvSpPr>
            <a:spLocks noGrp="1"/>
          </p:cNvSpPr>
          <p:nvPr>
            <p:ph type="title"/>
          </p:nvPr>
        </p:nvSpPr>
        <p:spPr>
          <a:xfrm>
            <a:off x="795342" y="637953"/>
            <a:ext cx="8272458" cy="3189507"/>
          </a:xfrm>
        </p:spPr>
        <p:txBody>
          <a:bodyPr vert="horz" lIns="91440" tIns="45720" rIns="91440" bIns="45720" rtlCol="0" anchor="b">
            <a:normAutofit/>
          </a:bodyPr>
          <a:lstStyle/>
          <a:p>
            <a:r>
              <a:rPr lang="en-US" sz="8000" kern="1200" dirty="0">
                <a:solidFill>
                  <a:srgbClr val="FFFFFF"/>
                </a:solidFill>
                <a:latin typeface="+mj-lt"/>
                <a:ea typeface="+mj-ea"/>
                <a:cs typeface="+mj-cs"/>
              </a:rPr>
              <a:t>Data Source</a:t>
            </a:r>
          </a:p>
        </p:txBody>
      </p:sp>
      <p:sp>
        <p:nvSpPr>
          <p:cNvPr id="55" name="Freeform 6">
            <a:extLst>
              <a:ext uri="{FF2B5EF4-FFF2-40B4-BE49-F238E27FC236}">
                <a16:creationId xmlns:a16="http://schemas.microsoft.com/office/drawing/2014/main" id="{94EE1A74-DEBF-434E-8B5E-7AB296ECBE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727747" y="4208147"/>
            <a:ext cx="339126" cy="1938528"/>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7" name="Freeform 7">
            <a:extLst>
              <a:ext uri="{FF2B5EF4-FFF2-40B4-BE49-F238E27FC236}">
                <a16:creationId xmlns:a16="http://schemas.microsoft.com/office/drawing/2014/main" id="{8C7C4D4B-92D9-4FA4-A294-749E8574FF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728739" y="4098333"/>
            <a:ext cx="201857" cy="1874520"/>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9" name="Rectangle 8">
            <a:extLst>
              <a:ext uri="{FF2B5EF4-FFF2-40B4-BE49-F238E27FC236}">
                <a16:creationId xmlns:a16="http://schemas.microsoft.com/office/drawing/2014/main" id="{BADA3358-2A3F-41B0-A458-6FD1DB3AF9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048" y="4098334"/>
            <a:ext cx="8933019" cy="177393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61" name="Rectangle 8">
            <a:extLst>
              <a:ext uri="{FF2B5EF4-FFF2-40B4-BE49-F238E27FC236}">
                <a16:creationId xmlns:a16="http://schemas.microsoft.com/office/drawing/2014/main" id="{E4737216-37B2-43AD-AB08-05BFCCEFC9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9066873" y="4377267"/>
            <a:ext cx="3122079" cy="177393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8925873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EA1865C-4247-434B-9DA6-6705FE4740B9}"/>
              </a:ext>
            </a:extLst>
          </p:cNvPr>
          <p:cNvSpPr>
            <a:spLocks noGrp="1"/>
          </p:cNvSpPr>
          <p:nvPr>
            <p:ph type="title"/>
          </p:nvPr>
        </p:nvSpPr>
        <p:spPr>
          <a:xfrm>
            <a:off x="838200" y="963877"/>
            <a:ext cx="3494362" cy="4930246"/>
          </a:xfrm>
        </p:spPr>
        <p:txBody>
          <a:bodyPr>
            <a:normAutofit/>
          </a:bodyPr>
          <a:lstStyle/>
          <a:p>
            <a:pPr algn="r"/>
            <a:r>
              <a:rPr lang="en-US" dirty="0">
                <a:solidFill>
                  <a:schemeClr val="accent1"/>
                </a:solidFill>
              </a:rPr>
              <a:t>OLTP –Transactional Database</a:t>
            </a:r>
          </a:p>
        </p:txBody>
      </p:sp>
      <p:cxnSp>
        <p:nvCxnSpPr>
          <p:cNvPr id="30" name="Straight Connector 2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8" name="Content Placeholder 7">
            <a:extLst>
              <a:ext uri="{FF2B5EF4-FFF2-40B4-BE49-F238E27FC236}">
                <a16:creationId xmlns:a16="http://schemas.microsoft.com/office/drawing/2014/main" id="{88453ED6-A706-4E07-81A8-C281FC3AC4E2}"/>
              </a:ext>
            </a:extLst>
          </p:cNvPr>
          <p:cNvSpPr>
            <a:spLocks noGrp="1"/>
          </p:cNvSpPr>
          <p:nvPr>
            <p:ph idx="1"/>
          </p:nvPr>
        </p:nvSpPr>
        <p:spPr>
          <a:xfrm>
            <a:off x="4976031" y="963877"/>
            <a:ext cx="6377769" cy="4930246"/>
          </a:xfrm>
        </p:spPr>
        <p:txBody>
          <a:bodyPr anchor="ctr">
            <a:normAutofit/>
          </a:bodyPr>
          <a:lstStyle/>
          <a:p>
            <a:pPr marL="342900" marR="0" lvl="0" indent="-342900">
              <a:spcBef>
                <a:spcPts val="0"/>
              </a:spcBef>
              <a:spcAft>
                <a:spcPts val="0"/>
              </a:spcAft>
              <a:buFont typeface="Symbol" panose="05050102010706020507" pitchFamily="18" charset="2"/>
              <a:buChar char=""/>
            </a:pPr>
            <a:r>
              <a:rPr lang="en-US" sz="2400" dirty="0">
                <a:effectLst/>
                <a:latin typeface="Calibri" panose="020F0502020204030204" pitchFamily="34" charset="0"/>
                <a:ea typeface="Calibri" panose="020F0502020204030204" pitchFamily="34" charset="0"/>
                <a:cs typeface="Times New Roman" panose="02020603050405020304" pitchFamily="18" charset="0"/>
              </a:rPr>
              <a:t>Sales</a:t>
            </a:r>
          </a:p>
          <a:p>
            <a:pPr marL="342900" marR="0" lvl="0" indent="-342900">
              <a:spcBef>
                <a:spcPts val="0"/>
              </a:spcBef>
              <a:spcAft>
                <a:spcPts val="0"/>
              </a:spcAft>
              <a:buFont typeface="Symbol" panose="05050102010706020507" pitchFamily="18" charset="2"/>
              <a:buChar char=""/>
            </a:pPr>
            <a:r>
              <a:rPr lang="en-US" sz="2400" dirty="0">
                <a:effectLst/>
                <a:latin typeface="Calibri" panose="020F0502020204030204" pitchFamily="34" charset="0"/>
                <a:ea typeface="Calibri" panose="020F0502020204030204" pitchFamily="34" charset="0"/>
                <a:cs typeface="Times New Roman" panose="02020603050405020304" pitchFamily="18" charset="0"/>
              </a:rPr>
              <a:t>Person</a:t>
            </a:r>
          </a:p>
          <a:p>
            <a:pPr marL="342900" marR="0" lvl="0" indent="-342900">
              <a:spcBef>
                <a:spcPts val="0"/>
              </a:spcBef>
              <a:spcAft>
                <a:spcPts val="0"/>
              </a:spcAft>
              <a:buFont typeface="Symbol" panose="05050102010706020507" pitchFamily="18" charset="2"/>
              <a:buChar char=""/>
            </a:pPr>
            <a:r>
              <a:rPr lang="en-US" sz="2400" dirty="0">
                <a:effectLst/>
                <a:latin typeface="Calibri" panose="020F0502020204030204" pitchFamily="34" charset="0"/>
                <a:ea typeface="Calibri" panose="020F0502020204030204" pitchFamily="34" charset="0"/>
                <a:cs typeface="Times New Roman" panose="02020603050405020304" pitchFamily="18" charset="0"/>
              </a:rPr>
              <a:t>Production </a:t>
            </a:r>
          </a:p>
          <a:p>
            <a:pPr marL="342900" marR="0" lvl="0" indent="-342900">
              <a:spcBef>
                <a:spcPts val="0"/>
              </a:spcBef>
              <a:spcAft>
                <a:spcPts val="0"/>
              </a:spcAft>
              <a:buFont typeface="Symbol" panose="05050102010706020507" pitchFamily="18" charset="2"/>
              <a:buChar char=""/>
            </a:pPr>
            <a:r>
              <a:rPr lang="en-US" sz="2400" dirty="0">
                <a:effectLst/>
                <a:latin typeface="Calibri" panose="020F0502020204030204" pitchFamily="34" charset="0"/>
                <a:ea typeface="Calibri" panose="020F0502020204030204" pitchFamily="34" charset="0"/>
                <a:cs typeface="Times New Roman" panose="02020603050405020304" pitchFamily="18" charset="0"/>
              </a:rPr>
              <a:t>Purchasing </a:t>
            </a:r>
          </a:p>
          <a:p>
            <a:pPr marL="342900" marR="0" lvl="0" indent="-342900">
              <a:spcBef>
                <a:spcPts val="0"/>
              </a:spcBef>
              <a:spcAft>
                <a:spcPts val="800"/>
              </a:spcAft>
              <a:buFont typeface="Symbol" panose="05050102010706020507" pitchFamily="18" charset="2"/>
              <a:buChar char=""/>
            </a:pPr>
            <a:r>
              <a:rPr lang="en-US" sz="2400" dirty="0">
                <a:effectLst/>
                <a:latin typeface="Calibri" panose="020F0502020204030204" pitchFamily="34" charset="0"/>
                <a:ea typeface="Calibri" panose="020F0502020204030204" pitchFamily="34" charset="0"/>
                <a:cs typeface="Times New Roman" panose="02020603050405020304" pitchFamily="18" charset="0"/>
              </a:rPr>
              <a:t>Human Resource</a:t>
            </a:r>
          </a:p>
          <a:p>
            <a:endParaRPr lang="en-US" sz="2400" dirty="0"/>
          </a:p>
        </p:txBody>
      </p:sp>
    </p:spTree>
    <p:extLst>
      <p:ext uri="{BB962C8B-B14F-4D97-AF65-F5344CB8AC3E}">
        <p14:creationId xmlns:p14="http://schemas.microsoft.com/office/powerpoint/2010/main" val="19050855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EE020D2-33FA-4232-A5FB-DDBC723756E0}"/>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1919" y="0"/>
            <a:ext cx="12263919" cy="6858000"/>
          </a:xfrm>
          <a:prstGeom prst="rect">
            <a:avLst/>
          </a:prstGeom>
          <a:noFill/>
          <a:ln>
            <a:noFill/>
          </a:ln>
        </p:spPr>
      </p:pic>
    </p:spTree>
    <p:extLst>
      <p:ext uri="{BB962C8B-B14F-4D97-AF65-F5344CB8AC3E}">
        <p14:creationId xmlns:p14="http://schemas.microsoft.com/office/powerpoint/2010/main" val="12646562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7" name="Rectangle 27">
            <a:extLst>
              <a:ext uri="{FF2B5EF4-FFF2-40B4-BE49-F238E27FC236}">
                <a16:creationId xmlns:a16="http://schemas.microsoft.com/office/drawing/2014/main" id="{0786EB66-C867-4091-BE41-0977C31623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29">
            <a:extLst>
              <a:ext uri="{FF2B5EF4-FFF2-40B4-BE49-F238E27FC236}">
                <a16:creationId xmlns:a16="http://schemas.microsoft.com/office/drawing/2014/main" id="{49AC298A-B9B9-4BAB-BCF5-45A44E5BA7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4526280"/>
            <a:ext cx="9975273" cy="2331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31">
            <a:extLst>
              <a:ext uri="{FF2B5EF4-FFF2-40B4-BE49-F238E27FC236}">
                <a16:creationId xmlns:a16="http://schemas.microsoft.com/office/drawing/2014/main" id="{81BF8F48-5FE7-4A46-8BEB-AF2AE44CD2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2051" y="524740"/>
            <a:ext cx="11247895" cy="576518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EA1865C-4247-434B-9DA6-6705FE4740B9}"/>
              </a:ext>
            </a:extLst>
          </p:cNvPr>
          <p:cNvSpPr>
            <a:spLocks noGrp="1"/>
          </p:cNvSpPr>
          <p:nvPr>
            <p:ph type="title"/>
          </p:nvPr>
        </p:nvSpPr>
        <p:spPr>
          <a:xfrm>
            <a:off x="1524000" y="1005840"/>
            <a:ext cx="9031769" cy="2936382"/>
          </a:xfrm>
        </p:spPr>
        <p:txBody>
          <a:bodyPr vert="horz" lIns="91440" tIns="45720" rIns="91440" bIns="45720" rtlCol="0" anchor="b">
            <a:normAutofit/>
          </a:bodyPr>
          <a:lstStyle/>
          <a:p>
            <a:pPr algn="ctr"/>
            <a:r>
              <a:rPr lang="en-US" sz="6600" kern="1200">
                <a:solidFill>
                  <a:schemeClr val="tx1"/>
                </a:solidFill>
                <a:latin typeface="+mj-lt"/>
                <a:ea typeface="+mj-ea"/>
                <a:cs typeface="+mj-cs"/>
              </a:rPr>
              <a:t>Datawarehouse schema</a:t>
            </a:r>
          </a:p>
        </p:txBody>
      </p:sp>
      <p:grpSp>
        <p:nvGrpSpPr>
          <p:cNvPr id="76" name="Group 33">
            <a:extLst>
              <a:ext uri="{FF2B5EF4-FFF2-40B4-BE49-F238E27FC236}">
                <a16:creationId xmlns:a16="http://schemas.microsoft.com/office/drawing/2014/main" id="{117AB195-E690-4959-B435-3BC469C2CA4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873418" y="44817"/>
            <a:ext cx="233303" cy="772404"/>
            <a:chOff x="11873418" y="44817"/>
            <a:chExt cx="233303" cy="772404"/>
          </a:xfrm>
        </p:grpSpPr>
        <p:sp>
          <p:nvSpPr>
            <p:cNvPr id="35" name="Rectangle 64">
              <a:extLst>
                <a:ext uri="{FF2B5EF4-FFF2-40B4-BE49-F238E27FC236}">
                  <a16:creationId xmlns:a16="http://schemas.microsoft.com/office/drawing/2014/main" id="{BBBA5550-3A7F-41FE-AEC2-85F9CA801E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2043605" y="4612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66">
              <a:extLst>
                <a:ext uri="{FF2B5EF4-FFF2-40B4-BE49-F238E27FC236}">
                  <a16:creationId xmlns:a16="http://schemas.microsoft.com/office/drawing/2014/main" id="{20C75782-E825-4F5C-B9E2-269CD9E69B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872115" y="4612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64">
              <a:extLst>
                <a:ext uri="{FF2B5EF4-FFF2-40B4-BE49-F238E27FC236}">
                  <a16:creationId xmlns:a16="http://schemas.microsoft.com/office/drawing/2014/main" id="{3F6D5B3A-F638-4015-BF3D-202A166FD4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2046191" y="75669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66">
              <a:extLst>
                <a:ext uri="{FF2B5EF4-FFF2-40B4-BE49-F238E27FC236}">
                  <a16:creationId xmlns:a16="http://schemas.microsoft.com/office/drawing/2014/main" id="{C8B81319-436D-4F21-ABCC-A5838F9892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872455" y="75669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64">
              <a:extLst>
                <a:ext uri="{FF2B5EF4-FFF2-40B4-BE49-F238E27FC236}">
                  <a16:creationId xmlns:a16="http://schemas.microsoft.com/office/drawing/2014/main" id="{6C0516BC-CF7B-4D50-8C67-0665D3FD9A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2046191" y="61457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66">
              <a:extLst>
                <a:ext uri="{FF2B5EF4-FFF2-40B4-BE49-F238E27FC236}">
                  <a16:creationId xmlns:a16="http://schemas.microsoft.com/office/drawing/2014/main" id="{C232F28B-582E-441D-A117-D9A1A40EBC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872455" y="61457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64">
              <a:extLst>
                <a:ext uri="{FF2B5EF4-FFF2-40B4-BE49-F238E27FC236}">
                  <a16:creationId xmlns:a16="http://schemas.microsoft.com/office/drawing/2014/main" id="{5E43823E-66CA-4740-95AE-DB53C2751B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2046191" y="472462"/>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66">
              <a:extLst>
                <a:ext uri="{FF2B5EF4-FFF2-40B4-BE49-F238E27FC236}">
                  <a16:creationId xmlns:a16="http://schemas.microsoft.com/office/drawing/2014/main" id="{06C1A5BC-53FF-465A-8394-81554FCDA0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872455" y="472462"/>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64">
              <a:extLst>
                <a:ext uri="{FF2B5EF4-FFF2-40B4-BE49-F238E27FC236}">
                  <a16:creationId xmlns:a16="http://schemas.microsoft.com/office/drawing/2014/main" id="{86AAA0B5-FFC7-499B-9C1B-8DFFB4F291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2046191" y="330348"/>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66">
              <a:extLst>
                <a:ext uri="{FF2B5EF4-FFF2-40B4-BE49-F238E27FC236}">
                  <a16:creationId xmlns:a16="http://schemas.microsoft.com/office/drawing/2014/main" id="{A1B55CB2-2108-462D-B109-4D76D34A82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872455" y="330348"/>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64">
              <a:extLst>
                <a:ext uri="{FF2B5EF4-FFF2-40B4-BE49-F238E27FC236}">
                  <a16:creationId xmlns:a16="http://schemas.microsoft.com/office/drawing/2014/main" id="{9E620EE3-25FA-4C0B-9F5D-470FF51B9B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2046191" y="188234"/>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66">
              <a:extLst>
                <a:ext uri="{FF2B5EF4-FFF2-40B4-BE49-F238E27FC236}">
                  <a16:creationId xmlns:a16="http://schemas.microsoft.com/office/drawing/2014/main" id="{52A5BDF8-AD17-44D3-B1C9-E165158D91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872455" y="188234"/>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8" name="Group 47">
            <a:extLst>
              <a:ext uri="{FF2B5EF4-FFF2-40B4-BE49-F238E27FC236}">
                <a16:creationId xmlns:a16="http://schemas.microsoft.com/office/drawing/2014/main" id="{9D9672DB-F953-4898-9C52-03A164FADED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864" y="3048506"/>
            <a:ext cx="630289" cy="765242"/>
            <a:chOff x="45711" y="3048506"/>
            <a:chExt cx="630289" cy="765242"/>
          </a:xfrm>
        </p:grpSpPr>
        <p:sp>
          <p:nvSpPr>
            <p:cNvPr id="49" name="Rectangle 2">
              <a:extLst>
                <a:ext uri="{FF2B5EF4-FFF2-40B4-BE49-F238E27FC236}">
                  <a16:creationId xmlns:a16="http://schemas.microsoft.com/office/drawing/2014/main" id="{BF03BEBE-5AB3-4234-9975-887E86FEDE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166" y="304850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59">
              <a:extLst>
                <a:ext uri="{FF2B5EF4-FFF2-40B4-BE49-F238E27FC236}">
                  <a16:creationId xmlns:a16="http://schemas.microsoft.com/office/drawing/2014/main" id="{77545F09-233F-4039-B88E-8B7EE733B6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166" y="322501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62">
              <a:extLst>
                <a:ext uri="{FF2B5EF4-FFF2-40B4-BE49-F238E27FC236}">
                  <a16:creationId xmlns:a16="http://schemas.microsoft.com/office/drawing/2014/main" id="{B89D6423-0884-41BE-BAB8-0F8A9851D5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166" y="3401514"/>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64">
              <a:extLst>
                <a:ext uri="{FF2B5EF4-FFF2-40B4-BE49-F238E27FC236}">
                  <a16:creationId xmlns:a16="http://schemas.microsoft.com/office/drawing/2014/main" id="{2316554F-5550-4E94-BF70-9B1092E2A8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166" y="357801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66">
              <a:extLst>
                <a:ext uri="{FF2B5EF4-FFF2-40B4-BE49-F238E27FC236}">
                  <a16:creationId xmlns:a16="http://schemas.microsoft.com/office/drawing/2014/main" id="{B3B986A6-E7CE-46D5-B7C2-E469056C52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166" y="375452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2">
              <a:extLst>
                <a:ext uri="{FF2B5EF4-FFF2-40B4-BE49-F238E27FC236}">
                  <a16:creationId xmlns:a16="http://schemas.microsoft.com/office/drawing/2014/main" id="{513E22E1-E1BD-471B-9959-02D382CDB4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2053" y="304850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9">
              <a:extLst>
                <a:ext uri="{FF2B5EF4-FFF2-40B4-BE49-F238E27FC236}">
                  <a16:creationId xmlns:a16="http://schemas.microsoft.com/office/drawing/2014/main" id="{81396781-D57E-417F-9D99-C69663C283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2053" y="322501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62">
              <a:extLst>
                <a:ext uri="{FF2B5EF4-FFF2-40B4-BE49-F238E27FC236}">
                  <a16:creationId xmlns:a16="http://schemas.microsoft.com/office/drawing/2014/main" id="{B3DCA897-9502-460C-B0A6-67548D09B7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2053" y="3401514"/>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64">
              <a:extLst>
                <a:ext uri="{FF2B5EF4-FFF2-40B4-BE49-F238E27FC236}">
                  <a16:creationId xmlns:a16="http://schemas.microsoft.com/office/drawing/2014/main" id="{009AF730-DCD4-4428-A9E9-D26FAD1420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2053" y="357801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66">
              <a:extLst>
                <a:ext uri="{FF2B5EF4-FFF2-40B4-BE49-F238E27FC236}">
                  <a16:creationId xmlns:a16="http://schemas.microsoft.com/office/drawing/2014/main" id="{72AF0F75-11D1-432A-969B-1F454307F5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2053" y="375452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2">
              <a:extLst>
                <a:ext uri="{FF2B5EF4-FFF2-40B4-BE49-F238E27FC236}">
                  <a16:creationId xmlns:a16="http://schemas.microsoft.com/office/drawing/2014/main" id="{23397648-9CC0-48EE-86FE-B819830EA2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939" y="304850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a:extLst>
                <a:ext uri="{FF2B5EF4-FFF2-40B4-BE49-F238E27FC236}">
                  <a16:creationId xmlns:a16="http://schemas.microsoft.com/office/drawing/2014/main" id="{5C7C485C-93D0-46DC-AD54-B0AFDAEA7A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939" y="322501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2">
              <a:extLst>
                <a:ext uri="{FF2B5EF4-FFF2-40B4-BE49-F238E27FC236}">
                  <a16:creationId xmlns:a16="http://schemas.microsoft.com/office/drawing/2014/main" id="{BB2C71AA-96A2-4945-BE1C-17FEF965F7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939" y="3401514"/>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4">
              <a:extLst>
                <a:ext uri="{FF2B5EF4-FFF2-40B4-BE49-F238E27FC236}">
                  <a16:creationId xmlns:a16="http://schemas.microsoft.com/office/drawing/2014/main" id="{1914A3E6-8F60-4CB5-8142-47B57D38C6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939" y="357801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6">
              <a:extLst>
                <a:ext uri="{FF2B5EF4-FFF2-40B4-BE49-F238E27FC236}">
                  <a16:creationId xmlns:a16="http://schemas.microsoft.com/office/drawing/2014/main" id="{8E36D6EE-E260-44F2-8D0C-B86573A680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939" y="375452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2">
              <a:extLst>
                <a:ext uri="{FF2B5EF4-FFF2-40B4-BE49-F238E27FC236}">
                  <a16:creationId xmlns:a16="http://schemas.microsoft.com/office/drawing/2014/main" id="{A1EDD0E7-0ACC-4782-BB65-179218A536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7825" y="304850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59">
              <a:extLst>
                <a:ext uri="{FF2B5EF4-FFF2-40B4-BE49-F238E27FC236}">
                  <a16:creationId xmlns:a16="http://schemas.microsoft.com/office/drawing/2014/main" id="{61301D83-35ED-45D9-808A-4BDADF2B22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7825" y="322501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62">
              <a:extLst>
                <a:ext uri="{FF2B5EF4-FFF2-40B4-BE49-F238E27FC236}">
                  <a16:creationId xmlns:a16="http://schemas.microsoft.com/office/drawing/2014/main" id="{8ED1BB52-7859-46C1-997C-F679C92369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7825" y="3401514"/>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64">
              <a:extLst>
                <a:ext uri="{FF2B5EF4-FFF2-40B4-BE49-F238E27FC236}">
                  <a16:creationId xmlns:a16="http://schemas.microsoft.com/office/drawing/2014/main" id="{7A5D5BB8-21AD-44D8-8793-CB4924B938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7825" y="357801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6">
              <a:extLst>
                <a:ext uri="{FF2B5EF4-FFF2-40B4-BE49-F238E27FC236}">
                  <a16:creationId xmlns:a16="http://schemas.microsoft.com/office/drawing/2014/main" id="{6B17B7F3-3D9C-4459-AF7F-6BCF136647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7825" y="375452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2">
              <a:extLst>
                <a:ext uri="{FF2B5EF4-FFF2-40B4-BE49-F238E27FC236}">
                  <a16:creationId xmlns:a16="http://schemas.microsoft.com/office/drawing/2014/main" id="{03AF9AAC-5EF8-43F6-A71F-CAACB54FF6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5711" y="304850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59">
              <a:extLst>
                <a:ext uri="{FF2B5EF4-FFF2-40B4-BE49-F238E27FC236}">
                  <a16:creationId xmlns:a16="http://schemas.microsoft.com/office/drawing/2014/main" id="{F0D2C464-1C0A-4D91-9AAA-C053C895FD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5711" y="322501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62">
              <a:extLst>
                <a:ext uri="{FF2B5EF4-FFF2-40B4-BE49-F238E27FC236}">
                  <a16:creationId xmlns:a16="http://schemas.microsoft.com/office/drawing/2014/main" id="{4BEDADBB-1E6E-48F0-BBF3-EB9B978FB2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5711" y="3401514"/>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64">
              <a:extLst>
                <a:ext uri="{FF2B5EF4-FFF2-40B4-BE49-F238E27FC236}">
                  <a16:creationId xmlns:a16="http://schemas.microsoft.com/office/drawing/2014/main" id="{A768E058-61D9-41D6-AC45-94D984A89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5711" y="357801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66">
              <a:extLst>
                <a:ext uri="{FF2B5EF4-FFF2-40B4-BE49-F238E27FC236}">
                  <a16:creationId xmlns:a16="http://schemas.microsoft.com/office/drawing/2014/main" id="{99718B8A-0078-45EC-9F2C-1B6E96E1B7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5711" y="375452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6943588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B74C5144-BB39-4AC9-80B8-F5D74A313A8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9313"/>
          <a:stretch/>
        </p:blipFill>
        <p:spPr bwMode="auto">
          <a:xfrm>
            <a:off x="0" y="0"/>
            <a:ext cx="12102958"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537738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165</TotalTime>
  <Words>625</Words>
  <Application>Microsoft Office PowerPoint</Application>
  <PresentationFormat>Widescreen</PresentationFormat>
  <Paragraphs>118</Paragraphs>
  <Slides>40</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40</vt:i4>
      </vt:variant>
    </vt:vector>
  </HeadingPairs>
  <TitlesOfParts>
    <vt:vector size="45" baseType="lpstr">
      <vt:lpstr>Arial</vt:lpstr>
      <vt:lpstr>Calibri</vt:lpstr>
      <vt:lpstr>Calibri Light</vt:lpstr>
      <vt:lpstr>Symbol</vt:lpstr>
      <vt:lpstr>Office Theme</vt:lpstr>
      <vt:lpstr>Internet Sales Dashboard for Adventure Work Cycles</vt:lpstr>
      <vt:lpstr>Overview</vt:lpstr>
      <vt:lpstr>About Company</vt:lpstr>
      <vt:lpstr>Advanture Work Cycles</vt:lpstr>
      <vt:lpstr>Data Source</vt:lpstr>
      <vt:lpstr>OLTP –Transactional Database</vt:lpstr>
      <vt:lpstr>PowerPoint Presentation</vt:lpstr>
      <vt:lpstr>Datawarehouse schema</vt:lpstr>
      <vt:lpstr>PowerPoint Presentation</vt:lpstr>
      <vt:lpstr>SQL Server</vt:lpstr>
      <vt:lpstr>Business Questions</vt:lpstr>
      <vt:lpstr>Internet sales Business Questions</vt:lpstr>
      <vt:lpstr>PowerPoint Presentation</vt:lpstr>
      <vt:lpstr>Connection</vt:lpstr>
      <vt:lpstr>Fact Internet Sales</vt:lpstr>
      <vt:lpstr>Tableau Data Source Connection </vt:lpstr>
      <vt:lpstr>Dimensions and  Measures</vt:lpstr>
      <vt:lpstr>Dashboard Design</vt:lpstr>
      <vt:lpstr>Calculated Fields and Hierarchies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Insights</vt:lpstr>
      <vt:lpstr>Insights</vt:lpstr>
      <vt:lpstr>Insights 2010</vt:lpstr>
      <vt:lpstr>Insights 2011</vt:lpstr>
      <vt:lpstr>Insights 2012</vt:lpstr>
      <vt:lpstr>Insights 2013</vt:lpstr>
      <vt:lpstr>Insights 2014</vt:lpstr>
      <vt:lpstr>Conclusion</vt:lpstr>
      <vt:lpstr>Conclusion</vt:lpstr>
      <vt:lpstr>Tools  Data Source</vt:lpstr>
      <vt:lpstr>Thank you Any Question?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Internet Sales Dashboard for Adventure Work Cycles</dc:title>
  <dc:creator>Malik Hassan Qayyum</dc:creator>
  <cp:lastModifiedBy>Malik Hassan Qayyum</cp:lastModifiedBy>
  <cp:revision>21</cp:revision>
  <dcterms:created xsi:type="dcterms:W3CDTF">2020-11-17T18:19:05Z</dcterms:created>
  <dcterms:modified xsi:type="dcterms:W3CDTF">2020-11-17T22:40:41Z</dcterms:modified>
</cp:coreProperties>
</file>