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sldIdLst>
    <p:sldId id="256" r:id="rId3"/>
    <p:sldId id="267" r:id="rId4"/>
    <p:sldId id="271" r:id="rId5"/>
    <p:sldId id="308" r:id="rId6"/>
    <p:sldId id="310" r:id="rId7"/>
    <p:sldId id="311" r:id="rId8"/>
    <p:sldId id="312" r:id="rId9"/>
    <p:sldId id="260" r:id="rId10"/>
    <p:sldId id="300" r:id="rId11"/>
    <p:sldId id="314" r:id="rId12"/>
    <p:sldId id="313" r:id="rId13"/>
    <p:sldId id="316" r:id="rId14"/>
    <p:sldId id="317" r:id="rId15"/>
    <p:sldId id="31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1D789-3718-4D88-BC36-D050058A661F}" v="3755" dt="2020-09-07T17:45:19.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106" d="100"/>
          <a:sy n="106" d="100"/>
        </p:scale>
        <p:origin x="79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0" sldId="271"/>
        </pc:sldMkLst>
        <pc:spChg chg="mod">
          <ac:chgData name="Ellie Small" userId="2e7173aac0d4d449" providerId="LiveId" clId="{33F77980-B683-4D28-9A52-3D2956250DB1}" dt="2020-08-28T02:21:13.243" v="11879"/>
          <ac:spMkLst>
            <pc:docMk/>
            <pc:sldMk cId="0"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7T17:45:19.124" v="8525" actId="20577"/>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6T19:20:38.249" v="8500"/>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0" sldId="271"/>
        </pc:sldMkLst>
        <pc:spChg chg="mod">
          <ac:chgData name="Ellie Small" userId="2e7173aac0d4d449" providerId="LiveId" clId="{4FF1D789-3718-4D88-BC36-D050058A661F}" dt="2020-08-30T23:57:40.435" v="42" actId="1076"/>
          <ac:spMkLst>
            <pc:docMk/>
            <pc:sldMk cId="0" sldId="271"/>
            <ac:spMk id="5" creationId="{00000000-0000-0000-0000-000000000000}"/>
          </ac:spMkLst>
        </pc:spChg>
        <pc:spChg chg="mod">
          <ac:chgData name="Ellie Small" userId="2e7173aac0d4d449" providerId="LiveId" clId="{4FF1D789-3718-4D88-BC36-D050058A661F}" dt="2020-09-01T00:28:28.189" v="1585" actId="6549"/>
          <ac:spMkLst>
            <pc:docMk/>
            <pc:sldMk cId="0"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6T19:24:18.585" v="8501"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6T19:24:18.585" v="8501"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modSp del mod modAnim">
        <pc:chgData name="Ellie Small" userId="2e7173aac0d4d449" providerId="LiveId" clId="{4FF1D789-3718-4D88-BC36-D050058A661F}" dt="2020-09-07T17:44:59.553" v="8520" actId="20577"/>
        <pc:sldMkLst>
          <pc:docMk/>
          <pc:sldMk cId="1160939070" sldId="308"/>
        </pc:sldMkLst>
        <pc:spChg chg="mod">
          <ac:chgData name="Ellie Small" userId="2e7173aac0d4d449" providerId="LiveId" clId="{4FF1D789-3718-4D88-BC36-D050058A661F}" dt="2020-09-07T17:44:20.945" v="8515" actId="20577"/>
          <ac:spMkLst>
            <pc:docMk/>
            <pc:sldMk cId="1160939070" sldId="308"/>
            <ac:spMk id="3" creationId="{55001A84-3A36-4927-A44F-2BB39E2B1C33}"/>
          </ac:spMkLst>
        </pc:spChg>
        <pc:spChg chg="mod">
          <ac:chgData name="Ellie Small" userId="2e7173aac0d4d449" providerId="LiveId" clId="{4FF1D789-3718-4D88-BC36-D050058A661F}" dt="2020-09-07T17:44:59.553" v="8520" actId="20577"/>
          <ac:spMkLst>
            <pc:docMk/>
            <pc:sldMk cId="1160939070" sldId="308"/>
            <ac:spMk id="8" creationId="{A4FC556E-44EB-407D-B343-FD8A206FDD22}"/>
          </ac:spMkLst>
        </pc:spChg>
      </pc:sldChg>
      <pc:sldChg chg="modSp del mod modAnim">
        <pc:chgData name="Ellie Small" userId="2e7173aac0d4d449" providerId="LiveId" clId="{4FF1D789-3718-4D88-BC36-D050058A661F}" dt="2020-09-07T17:45:19.124" v="8525" actId="20577"/>
        <pc:sldMkLst>
          <pc:docMk/>
          <pc:sldMk cId="4247674657" sldId="310"/>
        </pc:sldMkLst>
        <pc:spChg chg="mod">
          <ac:chgData name="Ellie Small" userId="2e7173aac0d4d449" providerId="LiveId" clId="{4FF1D789-3718-4D88-BC36-D050058A661F}" dt="2020-09-07T17:45:19.124" v="8525" actId="20577"/>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9/7/2020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4</a:t>
            </a:fld>
            <a:endParaRPr lang="en-US"/>
          </a:p>
        </p:txBody>
      </p:sp>
    </p:spTree>
    <p:extLst>
      <p:ext uri="{BB962C8B-B14F-4D97-AF65-F5344CB8AC3E}">
        <p14:creationId xmlns:p14="http://schemas.microsoft.com/office/powerpoint/2010/main" val="263468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5</a:t>
            </a:fld>
            <a:endParaRPr lang="en-US"/>
          </a:p>
        </p:txBody>
      </p:sp>
    </p:spTree>
    <p:extLst>
      <p:ext uri="{BB962C8B-B14F-4D97-AF65-F5344CB8AC3E}">
        <p14:creationId xmlns:p14="http://schemas.microsoft.com/office/powerpoint/2010/main" val="349158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6</a:t>
            </a:fld>
            <a:endParaRPr lang="en-US"/>
          </a:p>
        </p:txBody>
      </p:sp>
    </p:spTree>
    <p:extLst>
      <p:ext uri="{BB962C8B-B14F-4D97-AF65-F5344CB8AC3E}">
        <p14:creationId xmlns:p14="http://schemas.microsoft.com/office/powerpoint/2010/main" val="325358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7</a:t>
            </a:fld>
            <a:endParaRPr lang="en-US"/>
          </a:p>
        </p:txBody>
      </p:sp>
    </p:spTree>
    <p:extLst>
      <p:ext uri="{BB962C8B-B14F-4D97-AF65-F5344CB8AC3E}">
        <p14:creationId xmlns:p14="http://schemas.microsoft.com/office/powerpoint/2010/main" val="277217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14</a:t>
            </a:fld>
            <a:endParaRPr lang="en-US"/>
          </a:p>
        </p:txBody>
      </p:sp>
    </p:spTree>
    <p:extLst>
      <p:ext uri="{BB962C8B-B14F-4D97-AF65-F5344CB8AC3E}">
        <p14:creationId xmlns:p14="http://schemas.microsoft.com/office/powerpoint/2010/main" val="2004750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15</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9/7/2020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3: Import and Export Network Data</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normAutofit fontScale="90000"/>
          </a:bodyPr>
          <a:lstStyle/>
          <a:p>
            <a:pPr algn="ctr"/>
            <a:r>
              <a:rPr lang="en-US" altLang="en-US" sz="3600" dirty="0">
                <a:solidFill>
                  <a:srgbClr val="C00000"/>
                </a:solidFill>
                <a:latin typeface="+mn-lt"/>
                <a:ea typeface="Cambria" panose="02040503050406030204" pitchFamily="18" charset="0"/>
              </a:rPr>
              <a:t>Import and Export Network Data</a:t>
            </a:r>
            <a:br>
              <a:rPr lang="en-US" altLang="en-US" sz="3600" dirty="0">
                <a:solidFill>
                  <a:srgbClr val="C00000"/>
                </a:solidFill>
                <a:latin typeface="+mn-lt"/>
                <a:ea typeface="Cambria" panose="02040503050406030204" pitchFamily="18" charset="0"/>
              </a:rPr>
            </a:br>
            <a:r>
              <a:rPr lang="en-US" altLang="en-US" sz="3600" dirty="0" err="1">
                <a:latin typeface="+mn-lt"/>
                <a:ea typeface="Cambria" panose="02040503050406030204" pitchFamily="18" charset="0"/>
              </a:rPr>
              <a:t>Data</a:t>
            </a:r>
            <a:r>
              <a:rPr lang="en-US" altLang="en-US" sz="3600" dirty="0">
                <a:latin typeface="+mn-lt"/>
                <a:ea typeface="Cambria" panose="02040503050406030204" pitchFamily="18" charset="0"/>
              </a:rPr>
              <a:t> Frames - 2</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161142"/>
            <a:ext cx="10515600" cy="5560333"/>
          </a:xfrm>
        </p:spPr>
        <p:txBody>
          <a:bodyPr>
            <a:normAutofit fontScale="62500" lnSpcReduction="20000"/>
          </a:bodyPr>
          <a:lstStyle/>
          <a:p>
            <a:pPr fontAlgn="base">
              <a:lnSpc>
                <a:spcPct val="120000"/>
              </a:lnSpc>
              <a:spcBef>
                <a:spcPts val="0"/>
              </a:spcBef>
              <a:spcAft>
                <a:spcPts val="600"/>
              </a:spcAft>
              <a:defRPr/>
            </a:pPr>
            <a:r>
              <a:rPr lang="en-US" altLang="en-US" dirty="0"/>
              <a:t>One popular method is to create up to 3 data sets in Excel (one per sheet), then read the excel data into R data frames. Those data frames can then be combined to produce a graph. Note that the package </a:t>
            </a:r>
            <a:r>
              <a:rPr lang="en-US" altLang="en-US" dirty="0" err="1">
                <a:latin typeface="Courier New" panose="02070309020205020404" pitchFamily="49" charset="0"/>
                <a:cs typeface="Courier New" panose="02070309020205020404" pitchFamily="49" charset="0"/>
              </a:rPr>
              <a:t>readxl</a:t>
            </a:r>
            <a:r>
              <a:rPr lang="en-US" altLang="en-US" dirty="0"/>
              <a:t> is required for this.</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gtEdges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read_excel</a:t>
            </a:r>
            <a:r>
              <a:rPr lang="en-US" altLang="en-US" dirty="0">
                <a:latin typeface="Courier New" panose="02070309020205020404" pitchFamily="49" charset="0"/>
                <a:cs typeface="Courier New" panose="02070309020205020404" pitchFamily="49" charset="0"/>
              </a:rPr>
              <a:t>("../data/</a:t>
            </a:r>
            <a:r>
              <a:rPr lang="en-US" altLang="en-US" dirty="0" err="1">
                <a:latin typeface="Courier New" panose="02070309020205020404" pitchFamily="49" charset="0"/>
                <a:cs typeface="Courier New" panose="02070309020205020404" pitchFamily="49" charset="0"/>
              </a:rPr>
              <a:t>test.xlsx",sheet</a:t>
            </a:r>
            <a:r>
              <a:rPr lang="en-US" altLang="en-US" dirty="0">
                <a:latin typeface="Courier New" panose="02070309020205020404" pitchFamily="49" charset="0"/>
                <a:cs typeface="Courier New" panose="02070309020205020404" pitchFamily="49" charset="0"/>
              </a:rPr>
              <a:t>=1))</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gtVertices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read_excel</a:t>
            </a:r>
            <a:r>
              <a:rPr lang="en-US" altLang="en-US" dirty="0">
                <a:latin typeface="Courier New" panose="02070309020205020404" pitchFamily="49" charset="0"/>
                <a:cs typeface="Courier New" panose="02070309020205020404" pitchFamily="49" charset="0"/>
              </a:rPr>
              <a:t>("../data/test.xlsx",2))</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gtGraph</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as.data.frame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read_excel</a:t>
            </a:r>
            <a:r>
              <a:rPr lang="en-US" altLang="en-US" dirty="0">
                <a:latin typeface="Courier New" panose="02070309020205020404" pitchFamily="49" charset="0"/>
                <a:cs typeface="Courier New" panose="02070309020205020404" pitchFamily="49" charset="0"/>
              </a:rPr>
              <a:t>("../data/test.xlsx",3)))</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#Create an undirected graph</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gt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graph_from_data_frame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gtEdges,directed</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F,gtVertices</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graph_attr_from_df</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gt,gtGraph</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spcAft>
                <a:spcPts val="1800"/>
              </a:spcAft>
              <a:buNone/>
              <a:defRPr/>
            </a:pPr>
            <a:r>
              <a:rPr lang="en-US" altLang="en-US" dirty="0">
                <a:cs typeface="Courier New" panose="02070309020205020404" pitchFamily="49" charset="0"/>
              </a:rPr>
              <a:t>Note that the function </a:t>
            </a:r>
            <a:r>
              <a:rPr lang="en-US" altLang="en-US" dirty="0" err="1">
                <a:latin typeface="Courier New" panose="02070309020205020404" pitchFamily="49" charset="0"/>
                <a:cs typeface="Courier New" panose="02070309020205020404" pitchFamily="49" charset="0"/>
              </a:rPr>
              <a:t>read_excel</a:t>
            </a: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creates a </a:t>
            </a:r>
            <a:r>
              <a:rPr lang="en-US" altLang="en-US" dirty="0" err="1">
                <a:cs typeface="Courier New" panose="02070309020205020404" pitchFamily="49" charset="0"/>
              </a:rPr>
              <a:t>tibble</a:t>
            </a:r>
            <a:r>
              <a:rPr lang="en-US" altLang="en-US" dirty="0">
                <a:cs typeface="Courier New" panose="02070309020205020404" pitchFamily="49" charset="0"/>
              </a:rPr>
              <a:t> rather than a data frame.</a:t>
            </a:r>
          </a:p>
          <a:p>
            <a:pPr fontAlgn="base">
              <a:lnSpc>
                <a:spcPct val="120000"/>
              </a:lnSpc>
              <a:spcBef>
                <a:spcPts val="0"/>
              </a:spcBef>
              <a:spcAft>
                <a:spcPts val="600"/>
              </a:spcAft>
              <a:defRPr/>
            </a:pPr>
            <a:r>
              <a:rPr lang="en-US" altLang="en-US" dirty="0"/>
              <a:t>We may also obtain the three data frames we need from text files, that we can read into R and convert to a graph:</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laze=</a:t>
            </a:r>
            <a:r>
              <a:rPr lang="en-US" altLang="en-US" dirty="0" err="1">
                <a:latin typeface="Courier New" panose="02070309020205020404" pitchFamily="49" charset="0"/>
                <a:cs typeface="Courier New" panose="02070309020205020404" pitchFamily="49" charset="0"/>
              </a:rPr>
              <a:t>read.table</a:t>
            </a:r>
            <a:r>
              <a:rPr lang="en-US" altLang="en-US" dirty="0">
                <a:latin typeface="Courier New" panose="02070309020205020404" pitchFamily="49" charset="0"/>
                <a:cs typeface="Courier New" panose="02070309020205020404" pitchFamily="49" charset="0"/>
              </a:rPr>
              <a:t>("../data/lazega_edges.txt")</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laza</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read.table</a:t>
            </a:r>
            <a:r>
              <a:rPr lang="en-US" altLang="en-US" dirty="0">
                <a:latin typeface="Courier New" panose="02070309020205020404" pitchFamily="49" charset="0"/>
                <a:cs typeface="Courier New" panose="02070309020205020404" pitchFamily="49" charset="0"/>
              </a:rPr>
              <a:t>("../data/</a:t>
            </a:r>
            <a:r>
              <a:rPr lang="en-US" altLang="en-US" dirty="0" err="1">
                <a:latin typeface="Courier New" panose="02070309020205020404" pitchFamily="49" charset="0"/>
                <a:cs typeface="Courier New" panose="02070309020205020404" pitchFamily="49" charset="0"/>
              </a:rPr>
              <a:t>lazega_vertices.txt",header</a:t>
            </a:r>
            <a:r>
              <a:rPr lang="en-US" altLang="en-US" dirty="0">
                <a:latin typeface="Courier New" panose="02070309020205020404" pitchFamily="49" charset="0"/>
                <a:cs typeface="Courier New" panose="02070309020205020404" pitchFamily="49" charset="0"/>
              </a:rPr>
              <a:t>=T)</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lazg</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read.table</a:t>
            </a:r>
            <a:r>
              <a:rPr lang="en-US" altLang="en-US" dirty="0">
                <a:latin typeface="Courier New" panose="02070309020205020404" pitchFamily="49" charset="0"/>
                <a:cs typeface="Courier New" panose="02070309020205020404" pitchFamily="49" charset="0"/>
              </a:rPr>
              <a:t>("../data/</a:t>
            </a:r>
            <a:r>
              <a:rPr lang="en-US" altLang="en-US" dirty="0" err="1">
                <a:latin typeface="Courier New" panose="02070309020205020404" pitchFamily="49" charset="0"/>
                <a:cs typeface="Courier New" panose="02070309020205020404" pitchFamily="49" charset="0"/>
              </a:rPr>
              <a:t>lazega_graph.txt",header</a:t>
            </a:r>
            <a:r>
              <a:rPr lang="en-US" altLang="en-US" dirty="0">
                <a:latin typeface="Courier New" panose="02070309020205020404" pitchFamily="49" charset="0"/>
                <a:cs typeface="Courier New" panose="02070309020205020404" pitchFamily="49" charset="0"/>
              </a:rPr>
              <a:t>=T)</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lazega</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graph_from_data_frame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laze,F,laza</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lazega</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graph_attr_from_df</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lazega,lazg</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buNone/>
              <a:defRPr/>
            </a:pPr>
            <a:endParaRPr lang="en-US" altLang="en-US" dirty="0">
              <a:cs typeface="Courier New" panose="02070309020205020404" pitchFamily="49" charset="0"/>
            </a:endParaRPr>
          </a:p>
          <a:p>
            <a:pPr fontAlgn="base">
              <a:lnSpc>
                <a:spcPct val="120000"/>
              </a:lnSpc>
              <a:spcBef>
                <a:spcPts val="0"/>
              </a:spcBef>
              <a:spcAft>
                <a:spcPts val="1800"/>
              </a:spcAft>
              <a:defRPr/>
            </a:pPr>
            <a:endParaRPr lang="en-US" alt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373573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normAutofit fontScale="90000"/>
          </a:bodyPr>
          <a:lstStyle/>
          <a:p>
            <a:pPr algn="ctr"/>
            <a:r>
              <a:rPr lang="en-US" altLang="en-US" sz="3600" dirty="0">
                <a:solidFill>
                  <a:srgbClr val="C00000"/>
                </a:solidFill>
                <a:latin typeface="+mn-lt"/>
                <a:ea typeface="Cambria" panose="02040503050406030204" pitchFamily="18" charset="0"/>
              </a:rPr>
              <a:t>Import and Export Network Data</a:t>
            </a:r>
            <a:br>
              <a:rPr lang="en-US" altLang="en-US" sz="3600" dirty="0">
                <a:solidFill>
                  <a:srgbClr val="C00000"/>
                </a:solidFill>
                <a:latin typeface="+mn-lt"/>
                <a:ea typeface="Cambria" panose="02040503050406030204" pitchFamily="18" charset="0"/>
              </a:rPr>
            </a:br>
            <a:r>
              <a:rPr lang="en-US" altLang="en-US" sz="3600" dirty="0">
                <a:latin typeface="+mn-lt"/>
                <a:ea typeface="Cambria" panose="02040503050406030204" pitchFamily="18" charset="0"/>
              </a:rPr>
              <a:t>Other Methods</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393372"/>
            <a:ext cx="10515600" cy="4397828"/>
          </a:xfrm>
        </p:spPr>
        <p:txBody>
          <a:bodyPr>
            <a:normAutofit fontScale="62500" lnSpcReduction="20000"/>
          </a:bodyPr>
          <a:lstStyle/>
          <a:p>
            <a:pPr fontAlgn="base">
              <a:lnSpc>
                <a:spcPct val="120000"/>
              </a:lnSpc>
              <a:spcBef>
                <a:spcPts val="0"/>
              </a:spcBef>
              <a:spcAft>
                <a:spcPts val="600"/>
              </a:spcAft>
              <a:defRPr/>
            </a:pPr>
            <a:r>
              <a:rPr lang="en-US" altLang="en-US" dirty="0"/>
              <a:t>There are other ways of writing and reading external text files; </a:t>
            </a:r>
            <a:r>
              <a:rPr lang="en-US" altLang="en-US" dirty="0" err="1">
                <a:latin typeface="Courier New" panose="02070309020205020404" pitchFamily="49" charset="0"/>
                <a:cs typeface="Courier New" panose="02070309020205020404" pitchFamily="49" charset="0"/>
              </a:rPr>
              <a:t>igraph</a:t>
            </a:r>
            <a:r>
              <a:rPr lang="en-US" altLang="en-US" dirty="0"/>
              <a:t> provides the functions </a:t>
            </a:r>
            <a:r>
              <a:rPr lang="en-US" altLang="en-US" dirty="0" err="1">
                <a:latin typeface="Courier New" panose="02070309020205020404" pitchFamily="49" charset="0"/>
                <a:cs typeface="Courier New" panose="02070309020205020404" pitchFamily="49" charset="0"/>
              </a:rPr>
              <a:t>write_graph</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dirty="0" err="1">
                <a:latin typeface="Courier New" panose="02070309020205020404" pitchFamily="49" charset="0"/>
                <a:cs typeface="Courier New" panose="02070309020205020404" pitchFamily="49" charset="0"/>
              </a:rPr>
              <a:t>read_graph</a:t>
            </a:r>
            <a:r>
              <a:rPr lang="en-US" altLang="en-US" dirty="0"/>
              <a:t>. They are useful only for graphs with no decoration other than edge weights.</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#Edge list is the default, but this writes ids minus 1, no names</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write_graph</a:t>
            </a:r>
            <a:r>
              <a:rPr lang="en-US" altLang="en-US" dirty="0">
                <a:latin typeface="Courier New" panose="02070309020205020404" pitchFamily="49" charset="0"/>
                <a:cs typeface="Courier New" panose="02070309020205020404" pitchFamily="49" charset="0"/>
              </a:rPr>
              <a:t>(g,"../data/ggraph.txt")         </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#This way we do get vertex names, and also the weights are stored</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write_graph</a:t>
            </a:r>
            <a:r>
              <a:rPr lang="en-US" altLang="en-US" dirty="0">
                <a:latin typeface="Courier New" panose="02070309020205020404" pitchFamily="49" charset="0"/>
                <a:cs typeface="Courier New" panose="02070309020205020404" pitchFamily="49" charset="0"/>
              </a:rPr>
              <a:t>(g,"../data/ggraph.txt","</a:t>
            </a:r>
            <a:r>
              <a:rPr lang="en-US" altLang="en-US" dirty="0" err="1">
                <a:latin typeface="Courier New" panose="02070309020205020404" pitchFamily="49" charset="0"/>
                <a:cs typeface="Courier New" panose="02070309020205020404" pitchFamily="49" charset="0"/>
              </a:rPr>
              <a:t>ncol</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#Import a graph from an external file with names and weights</a:t>
            </a:r>
          </a:p>
          <a:p>
            <a:pPr marL="465138" indent="0" fontAlgn="base">
              <a:lnSpc>
                <a:spcPct val="120000"/>
              </a:lnSpc>
              <a:spcBef>
                <a:spcPts val="0"/>
              </a:spcBef>
              <a:spcAft>
                <a:spcPts val="1800"/>
              </a:spcAft>
              <a:buNone/>
              <a:defRPr/>
            </a:pPr>
            <a:r>
              <a:rPr lang="en-US" altLang="en-US" dirty="0" err="1">
                <a:latin typeface="Courier New" panose="02070309020205020404" pitchFamily="49" charset="0"/>
                <a:cs typeface="Courier New" panose="02070309020205020404" pitchFamily="49" charset="0"/>
              </a:rPr>
              <a:t>read_graph</a:t>
            </a:r>
            <a:r>
              <a:rPr lang="en-US" altLang="en-US" dirty="0">
                <a:latin typeface="Courier New" panose="02070309020205020404" pitchFamily="49" charset="0"/>
                <a:cs typeface="Courier New" panose="02070309020205020404" pitchFamily="49" charset="0"/>
              </a:rPr>
              <a:t>("../data/ggraph.txt","</a:t>
            </a:r>
            <a:r>
              <a:rPr lang="en-US" altLang="en-US" dirty="0" err="1">
                <a:latin typeface="Courier New" panose="02070309020205020404" pitchFamily="49" charset="0"/>
                <a:cs typeface="Courier New" panose="02070309020205020404" pitchFamily="49" charset="0"/>
              </a:rPr>
              <a:t>ncol</a:t>
            </a:r>
            <a:r>
              <a:rPr lang="en-US" altLang="en-US" dirty="0">
                <a:latin typeface="Courier New" panose="02070309020205020404" pitchFamily="49" charset="0"/>
                <a:cs typeface="Courier New" panose="02070309020205020404" pitchFamily="49" charset="0"/>
              </a:rPr>
              <a:t>",directed=F)</a:t>
            </a:r>
          </a:p>
          <a:p>
            <a:pPr fontAlgn="base">
              <a:lnSpc>
                <a:spcPct val="120000"/>
              </a:lnSpc>
              <a:spcBef>
                <a:spcPts val="0"/>
              </a:spcBef>
              <a:spcAft>
                <a:spcPts val="600"/>
              </a:spcAft>
              <a:defRPr/>
            </a:pPr>
            <a:r>
              <a:rPr lang="en-US" altLang="en-US" dirty="0"/>
              <a:t>Sometimes other people may create data sets and make them available via a package. The package </a:t>
            </a:r>
            <a:r>
              <a:rPr lang="en-US" altLang="en-US" dirty="0" err="1">
                <a:latin typeface="Courier New" panose="02070309020205020404" pitchFamily="49" charset="0"/>
                <a:cs typeface="Courier New" panose="02070309020205020404" pitchFamily="49" charset="0"/>
              </a:rPr>
              <a:t>igraphdata</a:t>
            </a:r>
            <a:r>
              <a:rPr lang="en-US" altLang="en-US" dirty="0"/>
              <a:t> has such data sets:</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data(package="</a:t>
            </a:r>
            <a:r>
              <a:rPr lang="en-US" altLang="en-US" dirty="0" err="1">
                <a:latin typeface="Courier New" panose="02070309020205020404" pitchFamily="49" charset="0"/>
                <a:cs typeface="Courier New" panose="02070309020205020404" pitchFamily="49" charset="0"/>
              </a:rPr>
              <a:t>igraphdata</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spcAft>
                <a:spcPts val="1800"/>
              </a:spcAft>
              <a:buNone/>
              <a:defRPr/>
            </a:pPr>
            <a:endParaRPr lang="en-US" altLang="en-US" dirty="0">
              <a:latin typeface="Courier New" panose="02070309020205020404" pitchFamily="49" charset="0"/>
              <a:cs typeface="Courier New" panose="02070309020205020404" pitchFamily="49" charset="0"/>
            </a:endParaRPr>
          </a:p>
          <a:p>
            <a:pPr fontAlgn="base">
              <a:lnSpc>
                <a:spcPct val="120000"/>
              </a:lnSpc>
              <a:spcBef>
                <a:spcPts val="0"/>
              </a:spcBef>
              <a:spcAft>
                <a:spcPts val="1800"/>
              </a:spcAft>
              <a:defRPr/>
            </a:pPr>
            <a:endParaRPr lang="en-US" alt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p:spTree>
    <p:extLst>
      <p:ext uri="{BB962C8B-B14F-4D97-AF65-F5344CB8AC3E}">
        <p14:creationId xmlns:p14="http://schemas.microsoft.com/office/powerpoint/2010/main" val="215439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51543"/>
            <a:ext cx="10515600" cy="700213"/>
          </a:xfrm>
        </p:spPr>
        <p:txBody>
          <a:bodyPr>
            <a:normAutofit/>
          </a:bodyPr>
          <a:lstStyle/>
          <a:p>
            <a:pPr algn="ctr"/>
            <a:r>
              <a:rPr lang="en-US" altLang="en-US" sz="3600" dirty="0">
                <a:solidFill>
                  <a:srgbClr val="C00000"/>
                </a:solidFill>
                <a:latin typeface="+mn-lt"/>
                <a:ea typeface="Cambria" panose="02040503050406030204" pitchFamily="18" charset="0"/>
              </a:rPr>
              <a:t>Components</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51756"/>
            <a:ext cx="10515600" cy="5157159"/>
          </a:xfrm>
        </p:spPr>
        <p:txBody>
          <a:bodyPr>
            <a:normAutofit fontScale="62500" lnSpcReduction="20000"/>
          </a:bodyPr>
          <a:lstStyle/>
          <a:p>
            <a:pPr fontAlgn="base">
              <a:lnSpc>
                <a:spcPct val="120000"/>
              </a:lnSpc>
              <a:spcBef>
                <a:spcPts val="0"/>
              </a:spcBef>
              <a:spcAft>
                <a:spcPts val="600"/>
              </a:spcAft>
              <a:defRPr/>
            </a:pPr>
            <a:r>
              <a:rPr lang="en-US" altLang="en-US" dirty="0"/>
              <a:t>If an undirected network is not connected, then it has two or more separate parts that are disconnected from each other. We call those parts </a:t>
            </a:r>
            <a:r>
              <a:rPr lang="en-US" altLang="en-US" b="1" i="1" dirty="0"/>
              <a:t>components</a:t>
            </a:r>
            <a:r>
              <a:rPr lang="en-US" altLang="en-US" dirty="0"/>
              <a:t>. A component is a </a:t>
            </a:r>
            <a:r>
              <a:rPr lang="en-US" altLang="en-US" b="1" i="1" dirty="0"/>
              <a:t>maximally connected subgraph</a:t>
            </a:r>
            <a:r>
              <a:rPr lang="en-US" altLang="en-US" dirty="0"/>
              <a:t>, i.e. a subset of vertices of a network such that there exists at least one path from each vertex in that subset to each other vertex in that subset (i.e. the component is </a:t>
            </a:r>
            <a:r>
              <a:rPr lang="en-US" altLang="en-US" i="1" dirty="0"/>
              <a:t>connected</a:t>
            </a:r>
            <a:r>
              <a:rPr lang="en-US" altLang="en-US" dirty="0"/>
              <a:t>), and such that we cannot add any other vertex to this subset while preserving this property (i.e. it is </a:t>
            </a:r>
            <a:r>
              <a:rPr lang="en-US" altLang="en-US" i="1" dirty="0"/>
              <a:t>maximal</a:t>
            </a:r>
            <a:r>
              <a:rPr lang="en-US" altLang="en-US" dirty="0"/>
              <a:t>).</a:t>
            </a:r>
          </a:p>
          <a:p>
            <a:pPr fontAlgn="base">
              <a:lnSpc>
                <a:spcPct val="120000"/>
              </a:lnSpc>
              <a:spcBef>
                <a:spcPts val="0"/>
              </a:spcBef>
              <a:spcAft>
                <a:spcPts val="600"/>
              </a:spcAft>
              <a:defRPr/>
            </a:pPr>
            <a:r>
              <a:rPr lang="en-US" altLang="en-US" dirty="0"/>
              <a:t>A vertex that is connected to no others is considered a </a:t>
            </a:r>
            <a:r>
              <a:rPr lang="en-US" altLang="en-US" b="1" i="1" dirty="0"/>
              <a:t>component of size one</a:t>
            </a:r>
            <a:r>
              <a:rPr lang="en-US" altLang="en-US" dirty="0"/>
              <a:t>.</a:t>
            </a:r>
          </a:p>
          <a:p>
            <a:pPr fontAlgn="base">
              <a:lnSpc>
                <a:spcPct val="120000"/>
              </a:lnSpc>
              <a:spcBef>
                <a:spcPts val="0"/>
              </a:spcBef>
              <a:spcAft>
                <a:spcPts val="600"/>
              </a:spcAft>
              <a:defRPr/>
            </a:pPr>
            <a:r>
              <a:rPr lang="en-US" altLang="en-US" dirty="0"/>
              <a:t>Every vertex of a network belongs to exactly one component.</a:t>
            </a:r>
          </a:p>
          <a:p>
            <a:pPr fontAlgn="base">
              <a:lnSpc>
                <a:spcPct val="120000"/>
              </a:lnSpc>
              <a:spcBef>
                <a:spcPts val="0"/>
              </a:spcBef>
              <a:spcAft>
                <a:spcPts val="600"/>
              </a:spcAft>
              <a:defRPr/>
            </a:pPr>
            <a:r>
              <a:rPr lang="en-US" altLang="en-US" dirty="0"/>
              <a:t>A network with more than one component is </a:t>
            </a:r>
            <a:r>
              <a:rPr lang="en-US" altLang="en-US" b="1" i="1" dirty="0"/>
              <a:t>disconnected</a:t>
            </a:r>
            <a:r>
              <a:rPr lang="en-US" altLang="en-US" dirty="0"/>
              <a:t>.</a:t>
            </a:r>
          </a:p>
          <a:p>
            <a:pPr fontAlgn="base">
              <a:lnSpc>
                <a:spcPct val="120000"/>
              </a:lnSpc>
              <a:spcBef>
                <a:spcPts val="0"/>
              </a:spcBef>
              <a:spcAft>
                <a:spcPts val="600"/>
              </a:spcAft>
              <a:defRPr/>
            </a:pPr>
            <a:r>
              <a:rPr lang="en-US" altLang="en-US" dirty="0"/>
              <a:t>Many disconnected networks have a </a:t>
            </a:r>
            <a:r>
              <a:rPr lang="en-US" altLang="en-US" b="1" i="1" dirty="0"/>
              <a:t>giant component</a:t>
            </a:r>
            <a:r>
              <a:rPr lang="en-US" altLang="en-US" dirty="0"/>
              <a:t>; this is always the largest component, and usually contains more than half of the vertices in the network.</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g2=g</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is_connected</a:t>
            </a:r>
            <a:r>
              <a:rPr lang="en-US" altLang="en-US" dirty="0">
                <a:latin typeface="Courier New" panose="02070309020205020404" pitchFamily="49" charset="0"/>
                <a:cs typeface="Courier New" panose="02070309020205020404" pitchFamily="49" charset="0"/>
              </a:rPr>
              <a:t>(g2)          #This graph is connected</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components(g2)            #Only one component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g2=g2-edge(c("</a:t>
            </a:r>
            <a:r>
              <a:rPr lang="en-US" altLang="en-US" dirty="0" err="1">
                <a:latin typeface="Courier New" panose="02070309020205020404" pitchFamily="49" charset="0"/>
                <a:cs typeface="Courier New" panose="02070309020205020404" pitchFamily="49" charset="0"/>
              </a:rPr>
              <a:t>Jill|Jack</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Pete|Mary</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Jill|Pete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Jill|Joe</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is_connected</a:t>
            </a:r>
            <a:r>
              <a:rPr lang="en-US" altLang="en-US" dirty="0">
                <a:latin typeface="Courier New" panose="02070309020205020404" pitchFamily="49" charset="0"/>
                <a:cs typeface="Courier New" panose="02070309020205020404" pitchFamily="49" charset="0"/>
              </a:rPr>
              <a:t>(g2)          #No longer connected</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components(g2)            #Now we have three components</a:t>
            </a:r>
          </a:p>
          <a:p>
            <a:pPr marL="465138" indent="0" fontAlgn="base">
              <a:lnSpc>
                <a:spcPct val="120000"/>
              </a:lnSpc>
              <a:spcBef>
                <a:spcPts val="0"/>
              </a:spcBef>
              <a:buNone/>
              <a:defRPr/>
            </a:pPr>
            <a:endParaRPr lang="en-US" altLang="en-US" dirty="0">
              <a:latin typeface="Courier New" panose="02070309020205020404" pitchFamily="49" charset="0"/>
              <a:cs typeface="Courier New" panose="02070309020205020404" pitchFamily="49" charset="0"/>
            </a:endParaRPr>
          </a:p>
          <a:p>
            <a:pPr fontAlgn="base">
              <a:lnSpc>
                <a:spcPct val="120000"/>
              </a:lnSpc>
              <a:spcBef>
                <a:spcPts val="0"/>
              </a:spcBef>
              <a:spcAft>
                <a:spcPts val="1800"/>
              </a:spcAft>
              <a:defRPr/>
            </a:pPr>
            <a:endParaRPr lang="en-US" alt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p:spTree>
    <p:extLst>
      <p:ext uri="{BB962C8B-B14F-4D97-AF65-F5344CB8AC3E}">
        <p14:creationId xmlns:p14="http://schemas.microsoft.com/office/powerpoint/2010/main" val="95392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51543"/>
            <a:ext cx="10515600" cy="700213"/>
          </a:xfrm>
        </p:spPr>
        <p:txBody>
          <a:bodyPr>
            <a:normAutofit/>
          </a:bodyPr>
          <a:lstStyle/>
          <a:p>
            <a:pPr algn="ctr"/>
            <a:r>
              <a:rPr lang="en-US" altLang="en-US" sz="3600" dirty="0">
                <a:solidFill>
                  <a:srgbClr val="C00000"/>
                </a:solidFill>
                <a:latin typeface="+mn-lt"/>
                <a:ea typeface="Cambria" panose="02040503050406030204" pitchFamily="18" charset="0"/>
              </a:rPr>
              <a:t>Components - 2</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51756"/>
            <a:ext cx="10515600" cy="5157159"/>
          </a:xfrm>
        </p:spPr>
        <p:txBody>
          <a:bodyPr>
            <a:normAutofit fontScale="62500" lnSpcReduction="20000"/>
          </a:bodyPr>
          <a:lstStyle/>
          <a:p>
            <a:pPr fontAlgn="base">
              <a:lnSpc>
                <a:spcPct val="120000"/>
              </a:lnSpc>
              <a:spcBef>
                <a:spcPts val="0"/>
              </a:spcBef>
              <a:spcAft>
                <a:spcPts val="600"/>
              </a:spcAft>
              <a:defRPr/>
            </a:pPr>
            <a:r>
              <a:rPr lang="en-US" altLang="en-US" dirty="0"/>
              <a:t>We saw earlier that a digraph is weakly connected if the underlying undirected graph is connected, and strongly connected if there is at least one directed path from every vertex to every other vertex. Similarly, we have </a:t>
            </a:r>
            <a:r>
              <a:rPr lang="en-US" altLang="en-US" b="1" i="1" dirty="0"/>
              <a:t>weakly connected components </a:t>
            </a:r>
            <a:r>
              <a:rPr lang="en-US" altLang="en-US" dirty="0"/>
              <a:t>and </a:t>
            </a:r>
            <a:r>
              <a:rPr lang="en-US" altLang="en-US" b="1" i="1" dirty="0"/>
              <a:t>strongly connected components</a:t>
            </a:r>
            <a:r>
              <a:rPr lang="en-US" altLang="en-US" dirty="0"/>
              <a:t>. A weakly connected component is a component of the underlying unconnected graph, while a strongly connected component is a maximal subset of vertices such that there is a directed path in both directions between every pair of vertices in the subset.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load("../data/</a:t>
            </a:r>
            <a:r>
              <a:rPr lang="en-US" altLang="en-US" dirty="0" err="1">
                <a:latin typeface="Courier New" panose="02070309020205020404" pitchFamily="49" charset="0"/>
                <a:cs typeface="Courier New" panose="02070309020205020404" pitchFamily="49" charset="0"/>
              </a:rPr>
              <a:t>gd.RData</a:t>
            </a:r>
            <a:r>
              <a:rPr lang="en-US" altLang="en-US" dirty="0">
                <a:latin typeface="Courier New" panose="02070309020205020404" pitchFamily="49" charset="0"/>
                <a:cs typeface="Courier New" panose="02070309020205020404" pitchFamily="49" charset="0"/>
              </a:rPr>
              <a:t>")           #Load a digraph</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is_connected</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gd,mode</a:t>
            </a:r>
            <a:r>
              <a:rPr lang="en-US" altLang="en-US" dirty="0">
                <a:latin typeface="Courier New" panose="02070309020205020404" pitchFamily="49" charset="0"/>
                <a:cs typeface="Courier New" panose="02070309020205020404" pitchFamily="49" charset="0"/>
              </a:rPr>
              <a:t>="weak")       #Weakly connected</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is_connected</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gd,mode</a:t>
            </a:r>
            <a:r>
              <a:rPr lang="en-US" altLang="en-US" dirty="0">
                <a:latin typeface="Courier New" panose="02070309020205020404" pitchFamily="49" charset="0"/>
                <a:cs typeface="Courier New" panose="02070309020205020404" pitchFamily="49" charset="0"/>
              </a:rPr>
              <a:t>="strong")     #Strongly connected</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components(</a:t>
            </a:r>
            <a:r>
              <a:rPr lang="en-US" altLang="en-US" dirty="0" err="1">
                <a:latin typeface="Courier New" panose="02070309020205020404" pitchFamily="49" charset="0"/>
                <a:cs typeface="Courier New" panose="02070309020205020404" pitchFamily="49" charset="0"/>
              </a:rPr>
              <a:t>gd,mode</a:t>
            </a:r>
            <a:r>
              <a:rPr lang="en-US" altLang="en-US" dirty="0">
                <a:latin typeface="Courier New" panose="02070309020205020404" pitchFamily="49" charset="0"/>
                <a:cs typeface="Courier New" panose="02070309020205020404" pitchFamily="49" charset="0"/>
              </a:rPr>
              <a:t>="strong")       #Just one component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gd2=</a:t>
            </a:r>
            <a:r>
              <a:rPr lang="en-US" altLang="en-US" dirty="0" err="1">
                <a:latin typeface="Courier New" panose="02070309020205020404" pitchFamily="49" charset="0"/>
                <a:cs typeface="Courier New" panose="02070309020205020404" pitchFamily="49" charset="0"/>
              </a:rPr>
              <a:t>gd</a:t>
            </a:r>
            <a:r>
              <a:rPr lang="en-US" altLang="en-US" dirty="0">
                <a:latin typeface="Courier New" panose="02070309020205020404" pitchFamily="49" charset="0"/>
                <a:cs typeface="Courier New" panose="02070309020205020404" pitchFamily="49" charset="0"/>
              </a:rPr>
              <a:t>-edge(</a:t>
            </a:r>
            <a:r>
              <a:rPr lang="en-US" altLang="en-US" dirty="0" err="1">
                <a:latin typeface="Courier New" panose="02070309020205020404" pitchFamily="49" charset="0"/>
                <a:cs typeface="Courier New" panose="02070309020205020404" pitchFamily="49" charset="0"/>
              </a:rPr>
              <a:t>get.edge.ids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gd,c</a:t>
            </a:r>
            <a:r>
              <a:rPr lang="en-US" altLang="en-US" dirty="0">
                <a:latin typeface="Courier New" panose="02070309020205020404" pitchFamily="49" charset="0"/>
                <a:cs typeface="Courier New" panose="02070309020205020404" pitchFamily="49" charset="0"/>
              </a:rPr>
              <a:t>("6","4","4","1")))   </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is_connected</a:t>
            </a:r>
            <a:r>
              <a:rPr lang="en-US" altLang="en-US" dirty="0">
                <a:latin typeface="Courier New" panose="02070309020205020404" pitchFamily="49" charset="0"/>
                <a:cs typeface="Courier New" panose="02070309020205020404" pitchFamily="49" charset="0"/>
              </a:rPr>
              <a:t>(gd2,mode="weak")      #Weakly connected</a:t>
            </a:r>
          </a:p>
          <a:p>
            <a:pPr marL="465138" indent="0" fontAlgn="base">
              <a:lnSpc>
                <a:spcPct val="120000"/>
              </a:lnSpc>
              <a:spcBef>
                <a:spcPts val="0"/>
              </a:spcBef>
              <a:buNone/>
              <a:defRPr/>
            </a:pPr>
            <a:r>
              <a:rPr lang="en-US" altLang="en-US" dirty="0" err="1">
                <a:latin typeface="Courier New" panose="02070309020205020404" pitchFamily="49" charset="0"/>
                <a:cs typeface="Courier New" panose="02070309020205020404" pitchFamily="49" charset="0"/>
              </a:rPr>
              <a:t>is_connected</a:t>
            </a:r>
            <a:r>
              <a:rPr lang="en-US" altLang="en-US" dirty="0">
                <a:latin typeface="Courier New" panose="02070309020205020404" pitchFamily="49" charset="0"/>
                <a:cs typeface="Courier New" panose="02070309020205020404" pitchFamily="49" charset="0"/>
              </a:rPr>
              <a:t>(gd2,mode="strong")    #Not strongly connected</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distances(gd2,mode="out")          #Which vertices are the problem?</a:t>
            </a:r>
          </a:p>
          <a:p>
            <a:pPr marL="465138" indent="0" fontAlgn="base">
              <a:lnSpc>
                <a:spcPct val="120000"/>
              </a:lnSpc>
              <a:spcBef>
                <a:spcPts val="0"/>
              </a:spcBef>
              <a:spcAft>
                <a:spcPts val="1800"/>
              </a:spcAft>
              <a:buNone/>
              <a:defRPr/>
            </a:pPr>
            <a:r>
              <a:rPr lang="en-US" altLang="en-US" dirty="0">
                <a:latin typeface="Courier New" panose="02070309020205020404" pitchFamily="49" charset="0"/>
                <a:cs typeface="Courier New" panose="02070309020205020404" pitchFamily="49" charset="0"/>
              </a:rPr>
              <a:t>(co=components(gd2,mode="strong")) #Three components</a:t>
            </a:r>
          </a:p>
          <a:p>
            <a:pPr fontAlgn="base">
              <a:lnSpc>
                <a:spcPct val="120000"/>
              </a:lnSpc>
              <a:spcBef>
                <a:spcPts val="0"/>
              </a:spcBef>
              <a:spcAft>
                <a:spcPts val="600"/>
              </a:spcAft>
              <a:defRPr/>
            </a:pPr>
            <a:r>
              <a:rPr lang="en-US" altLang="en-US" dirty="0"/>
              <a:t>Every strongly connected component with more than one vertex must contain at least one cycle.</a:t>
            </a:r>
          </a:p>
          <a:p>
            <a:pPr fontAlgn="base">
              <a:lnSpc>
                <a:spcPct val="120000"/>
              </a:lnSpc>
              <a:spcBef>
                <a:spcPts val="0"/>
              </a:spcBef>
              <a:spcAft>
                <a:spcPts val="600"/>
              </a:spcAft>
              <a:defRPr/>
            </a:pPr>
            <a:r>
              <a:rPr lang="en-US" altLang="en-US" dirty="0"/>
              <a:t>A DAG has only components of size one; one component for each vertex.</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13</a:t>
            </a:fld>
            <a:endParaRPr lang="en-US"/>
          </a:p>
        </p:txBody>
      </p:sp>
    </p:spTree>
    <p:extLst>
      <p:ext uri="{BB962C8B-B14F-4D97-AF65-F5344CB8AC3E}">
        <p14:creationId xmlns:p14="http://schemas.microsoft.com/office/powerpoint/2010/main" val="3488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Problem</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6"/>
                <a:ext cx="10515600" cy="5551084"/>
              </a:xfrm>
            </p:spPr>
            <p:txBody>
              <a:bodyPr>
                <a:normAutofit fontScale="62500" lnSpcReduction="20000"/>
              </a:bodyPr>
              <a:lstStyle/>
              <a:p>
                <a:pPr marL="0" indent="0">
                  <a:lnSpc>
                    <a:spcPct val="120000"/>
                  </a:lnSpc>
                  <a:spcBef>
                    <a:spcPts val="0"/>
                  </a:spcBef>
                  <a:spcAft>
                    <a:spcPts val="1800"/>
                  </a:spcAft>
                  <a:buNone/>
                </a:pPr>
                <a:r>
                  <a:rPr lang="en-US" dirty="0"/>
                  <a:t>Create the following (weighted) adjacency matrix: </a:t>
                </a:r>
                <a:br>
                  <a:rPr lang="en-US" dirty="0"/>
                </a:br>
                <a:br>
                  <a:rPr lang="en-US" dirty="0"/>
                </a:br>
                <a:endParaRPr lang="en-US" dirty="0"/>
              </a:p>
              <a:p>
                <a:pPr marL="514350" indent="-514350">
                  <a:lnSpc>
                    <a:spcPct val="120000"/>
                  </a:lnSpc>
                  <a:spcBef>
                    <a:spcPts val="0"/>
                  </a:spcBef>
                  <a:spcAft>
                    <a:spcPts val="1800"/>
                  </a:spcAft>
                  <a:buFont typeface="+mj-lt"/>
                  <a:buAutoNum type="alphaLcParenR"/>
                </a:pPr>
                <a:endParaRPr lang="en-US" dirty="0"/>
              </a:p>
              <a:p>
                <a:pPr marL="514350" indent="-514350">
                  <a:lnSpc>
                    <a:spcPct val="120000"/>
                  </a:lnSpc>
                  <a:spcBef>
                    <a:spcPts val="0"/>
                  </a:spcBef>
                  <a:spcAft>
                    <a:spcPts val="1200"/>
                  </a:spcAft>
                  <a:buFont typeface="+mj-lt"/>
                  <a:buAutoNum type="alphaLcParenR"/>
                </a:pPr>
                <a:r>
                  <a:rPr lang="en-US" dirty="0"/>
                  <a:t>Create a graph from this adjacency matrix. Let the edge labels be equal to the weights, then plot the graph, changing the </a:t>
                </a:r>
                <a:r>
                  <a:rPr lang="en-US" dirty="0" err="1"/>
                  <a:t>igraph</a:t>
                </a:r>
                <a:r>
                  <a:rPr lang="en-US" dirty="0"/>
                  <a:t> options as needed.</a:t>
                </a:r>
              </a:p>
              <a:p>
                <a:pPr marL="514350" indent="-514350">
                  <a:lnSpc>
                    <a:spcPct val="120000"/>
                  </a:lnSpc>
                  <a:spcBef>
                    <a:spcPts val="0"/>
                  </a:spcBef>
                  <a:spcAft>
                    <a:spcPts val="1200"/>
                  </a:spcAft>
                  <a:buFont typeface="+mj-lt"/>
                  <a:buAutoNum type="alphaLcParenR"/>
                </a:pPr>
                <a:r>
                  <a:rPr lang="en-US" dirty="0"/>
                  <a:t>Is this a simple graph? If not, why not?</a:t>
                </a:r>
              </a:p>
              <a:p>
                <a:pPr marL="514350" indent="-514350">
                  <a:lnSpc>
                    <a:spcPct val="120000"/>
                  </a:lnSpc>
                  <a:spcBef>
                    <a:spcPts val="0"/>
                  </a:spcBef>
                  <a:spcAft>
                    <a:spcPts val="1200"/>
                  </a:spcAft>
                  <a:buFont typeface="+mj-lt"/>
                  <a:buAutoNum type="alphaLcParenR"/>
                </a:pPr>
                <a:r>
                  <a:rPr lang="en-US" dirty="0"/>
                  <a:t>Verify that the graph is weakly connected, but not strongly. Then find out which vertex combinations stop the graph from being strongly connected.</a:t>
                </a:r>
              </a:p>
              <a:p>
                <a:pPr marL="514350" indent="-514350">
                  <a:lnSpc>
                    <a:spcPct val="120000"/>
                  </a:lnSpc>
                  <a:spcBef>
                    <a:spcPts val="0"/>
                  </a:spcBef>
                  <a:spcAft>
                    <a:spcPts val="1200"/>
                  </a:spcAft>
                  <a:buFont typeface="+mj-lt"/>
                  <a:buAutoNum type="alphaLcParenR"/>
                </a:pPr>
                <a:r>
                  <a:rPr lang="en-US" dirty="0"/>
                  <a:t>Find the components for this graph.</a:t>
                </a:r>
              </a:p>
              <a:p>
                <a:pPr marL="514350" indent="-514350">
                  <a:lnSpc>
                    <a:spcPct val="120000"/>
                  </a:lnSpc>
                  <a:spcBef>
                    <a:spcPts val="0"/>
                  </a:spcBef>
                  <a:spcAft>
                    <a:spcPts val="1200"/>
                  </a:spcAft>
                  <a:buFont typeface="+mj-lt"/>
                  <a:buAutoNum type="alphaLcParenR"/>
                </a:pPr>
                <a:r>
                  <a:rPr lang="en-US" dirty="0"/>
                  <a:t>What is the diameter of this graph?</a:t>
                </a:r>
              </a:p>
              <a:p>
                <a:pPr marL="514350" indent="-514350">
                  <a:lnSpc>
                    <a:spcPct val="120000"/>
                  </a:lnSpc>
                  <a:spcBef>
                    <a:spcPts val="0"/>
                  </a:spcBef>
                  <a:spcAft>
                    <a:spcPts val="1200"/>
                  </a:spcAft>
                  <a:buFont typeface="+mj-lt"/>
                  <a:buAutoNum type="alphaLcParenR"/>
                </a:pPr>
                <a:r>
                  <a:rPr lang="en-US" dirty="0"/>
                  <a:t>Find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h𝑜𝑢𝑠𝑒</m:t>
                        </m:r>
                      </m:sub>
                      <m:sup>
                        <m:r>
                          <a:rPr lang="en-US" b="0" i="1" smtClean="0">
                            <a:latin typeface="Cambria Math" panose="02040503050406030204" pitchFamily="18" charset="0"/>
                          </a:rPr>
                          <m:t>𝑖𝑛</m:t>
                        </m:r>
                      </m:sup>
                    </m:sSubSup>
                  </m:oMath>
                </a14:m>
                <a:r>
                  <a:rPr lang="en-US" dirty="0"/>
                  <a:t>.</a:t>
                </a:r>
              </a:p>
              <a:p>
                <a:pPr marL="514350" indent="-514350">
                  <a:lnSpc>
                    <a:spcPct val="120000"/>
                  </a:lnSpc>
                  <a:spcBef>
                    <a:spcPts val="0"/>
                  </a:spcBef>
                  <a:spcAft>
                    <a:spcPts val="1200"/>
                  </a:spcAft>
                  <a:buFont typeface="+mj-lt"/>
                  <a:buAutoNum type="alphaLcParenR"/>
                </a:pPr>
                <a:r>
                  <a:rPr lang="en-US" dirty="0"/>
                  <a:t>Create a data frame containing the edge information. Why do we not need the other two data frames here?</a:t>
                </a:r>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6"/>
                <a:ext cx="10515600" cy="5551084"/>
              </a:xfrm>
              <a:blipFill>
                <a:blip r:embed="rId3"/>
                <a:stretch>
                  <a:fillRect l="-522" t="-549"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14</a:t>
            </a:fld>
            <a:endParaRPr lang="en-US"/>
          </a:p>
        </p:txBody>
      </p:sp>
      <p:sp>
        <p:nvSpPr>
          <p:cNvPr id="7" name="TextBox 6">
            <a:extLst>
              <a:ext uri="{FF2B5EF4-FFF2-40B4-BE49-F238E27FC236}">
                <a16:creationId xmlns:a16="http://schemas.microsoft.com/office/drawing/2014/main" id="{4325A430-DE20-4E55-BE4F-589746486ADE}"/>
              </a:ext>
            </a:extLst>
          </p:cNvPr>
          <p:cNvSpPr txBox="1"/>
          <p:nvPr/>
        </p:nvSpPr>
        <p:spPr>
          <a:xfrm>
            <a:off x="4778828" y="1166875"/>
            <a:ext cx="2634343" cy="1015663"/>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house yard town car</a:t>
            </a:r>
          </a:p>
          <a:p>
            <a:r>
              <a:rPr lang="en-US" sz="1200" dirty="0">
                <a:latin typeface="Courier New" panose="02070309020205020404" pitchFamily="49" charset="0"/>
                <a:cs typeface="Courier New" panose="02070309020205020404" pitchFamily="49" charset="0"/>
              </a:rPr>
              <a:t>[1,]     2    0    0   0</a:t>
            </a:r>
          </a:p>
          <a:p>
            <a:r>
              <a:rPr lang="en-US" sz="1200" dirty="0">
                <a:latin typeface="Courier New" panose="02070309020205020404" pitchFamily="49" charset="0"/>
                <a:cs typeface="Courier New" panose="02070309020205020404" pitchFamily="49" charset="0"/>
              </a:rPr>
              <a:t>[2,]     5    0    5   3</a:t>
            </a:r>
          </a:p>
          <a:p>
            <a:r>
              <a:rPr lang="en-US" sz="1200" dirty="0">
                <a:latin typeface="Courier New" panose="02070309020205020404" pitchFamily="49" charset="0"/>
                <a:cs typeface="Courier New" panose="02070309020205020404" pitchFamily="49" charset="0"/>
              </a:rPr>
              <a:t>[3,]     3    2    3   0</a:t>
            </a:r>
          </a:p>
          <a:p>
            <a:r>
              <a:rPr lang="en-US" sz="1200" dirty="0">
                <a:latin typeface="Courier New" panose="02070309020205020404" pitchFamily="49" charset="0"/>
                <a:cs typeface="Courier New" panose="02070309020205020404" pitchFamily="49" charset="0"/>
              </a:rPr>
              <a:t>[4,]     8    1    2   0</a:t>
            </a:r>
          </a:p>
        </p:txBody>
      </p:sp>
    </p:spTree>
    <p:extLst>
      <p:ext uri="{BB962C8B-B14F-4D97-AF65-F5344CB8AC3E}">
        <p14:creationId xmlns:p14="http://schemas.microsoft.com/office/powerpoint/2010/main" val="32526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447676"/>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44979"/>
                <a:ext cx="10515600" cy="5886449"/>
              </a:xfrm>
            </p:spPr>
            <p:txBody>
              <a:bodyPr>
                <a:normAutofit fontScale="55000" lnSpcReduction="20000"/>
              </a:bodyPr>
              <a:lstStyle/>
              <a:p>
                <a:pPr>
                  <a:lnSpc>
                    <a:spcPct val="120000"/>
                  </a:lnSpc>
                  <a:spcBef>
                    <a:spcPts val="0"/>
                  </a:spcBef>
                  <a:spcAft>
                    <a:spcPts val="1200"/>
                  </a:spcAft>
                </a:pPr>
                <a:r>
                  <a:rPr lang="en-US" sz="2400" dirty="0"/>
                  <a:t>A </a:t>
                </a:r>
                <a:r>
                  <a:rPr lang="en-US" sz="2400" b="1" i="1" dirty="0"/>
                  <a:t>bipartite network </a:t>
                </a:r>
                <a:r>
                  <a:rPr lang="en-US" sz="2400" dirty="0"/>
                  <a:t>is a network with </a:t>
                </a:r>
                <a14:m>
                  <m:oMath xmlns:m="http://schemas.openxmlformats.org/officeDocument/2006/math">
                    <m:r>
                      <a:rPr lang="en-US" sz="2400" b="0" i="1" smtClean="0">
                        <a:latin typeface="Cambria Math" panose="02040503050406030204" pitchFamily="18" charset="0"/>
                      </a:rPr>
                      <m:t>𝑛</m:t>
                    </m:r>
                  </m:oMath>
                </a14:m>
                <a:r>
                  <a:rPr lang="en-US" sz="2400" dirty="0"/>
                  <a:t> vertices of type I and </a:t>
                </a:r>
                <a14:m>
                  <m:oMath xmlns:m="http://schemas.openxmlformats.org/officeDocument/2006/math">
                    <m:r>
                      <a:rPr lang="en-US" sz="2400" b="0" i="1" smtClean="0">
                        <a:latin typeface="Cambria Math" panose="02040503050406030204" pitchFamily="18" charset="0"/>
                      </a:rPr>
                      <m:t>𝑔</m:t>
                    </m:r>
                  </m:oMath>
                </a14:m>
                <a:r>
                  <a:rPr lang="en-US" sz="2400" dirty="0"/>
                  <a:t> vertices of type II, and edges that run only between vertices of different types. An </a:t>
                </a:r>
                <a:r>
                  <a:rPr lang="en-US" sz="2400" b="1" i="1" dirty="0"/>
                  <a:t>incidence matrix </a:t>
                </a:r>
                <a14:m>
                  <m:oMath xmlns:m="http://schemas.openxmlformats.org/officeDocument/2006/math">
                    <m:r>
                      <a:rPr lang="en-US" sz="2400" i="1">
                        <a:latin typeface="Cambria Math" panose="02040503050406030204" pitchFamily="18" charset="0"/>
                      </a:rPr>
                      <m:t>𝐵</m:t>
                    </m:r>
                    <m:r>
                      <a:rPr lang="en-US" altLang="en-US" sz="2400" i="1">
                        <a:latin typeface="Cambria Math" panose="02040503050406030204" pitchFamily="18" charset="0"/>
                        <a:ea typeface="Cambria Math" panose="02040503050406030204" pitchFamily="18" charset="0"/>
                      </a:rPr>
                      <m:t>∈</m:t>
                    </m:r>
                    <m:sSup>
                      <m:sSupPr>
                        <m:ctrlPr>
                          <a:rPr lang="en-US" altLang="en-US" sz="2400" i="1">
                            <a:latin typeface="Cambria Math" panose="02040503050406030204" pitchFamily="18" charset="0"/>
                            <a:ea typeface="Cambria Math" panose="02040503050406030204" pitchFamily="18" charset="0"/>
                          </a:rPr>
                        </m:ctrlPr>
                      </m:sSupPr>
                      <m:e>
                        <m:r>
                          <a:rPr lang="en-US" altLang="en-US" sz="2400" i="1">
                            <a:latin typeface="Cambria Math" panose="02040503050406030204" pitchFamily="18" charset="0"/>
                            <a:ea typeface="Cambria Math" panose="02040503050406030204" pitchFamily="18" charset="0"/>
                          </a:rPr>
                          <m:t>ℝ</m:t>
                        </m:r>
                      </m:e>
                      <m:sup>
                        <m:r>
                          <a:rPr lang="en-US" altLang="en-US" sz="2400" i="1">
                            <a:latin typeface="Cambria Math" panose="02040503050406030204" pitchFamily="18" charset="0"/>
                          </a:rPr>
                          <m:t>𝑛</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𝑔</m:t>
                        </m:r>
                      </m:sup>
                    </m:sSup>
                  </m:oMath>
                </a14:m>
                <a:r>
                  <a:rPr lang="en-US" sz="2400" dirty="0"/>
                  <a:t> for a bipartite network has type I represented on the rows, and type II on the columns such that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𝑏</m:t>
                        </m:r>
                      </m:e>
                      <m:sub>
                        <m:r>
                          <a:rPr lang="en-US" altLang="en-US" sz="2400" i="1">
                            <a:latin typeface="Cambria Math" panose="02040503050406030204" pitchFamily="18" charset="0"/>
                          </a:rPr>
                          <m:t>𝑖𝑗</m:t>
                        </m:r>
                      </m:sub>
                    </m:sSub>
                    <m:r>
                      <a:rPr lang="en-US" altLang="en-US" sz="2400" i="1">
                        <a:latin typeface="Cambria Math" panose="02040503050406030204" pitchFamily="18" charset="0"/>
                      </a:rPr>
                      <m:t>=</m:t>
                    </m:r>
                    <m:r>
                      <a:rPr lang="en-US" altLang="en-US" sz="2400" b="0" i="0" smtClean="0">
                        <a:latin typeface="Cambria Math" panose="02040503050406030204" pitchFamily="18" charset="0"/>
                      </a:rPr>
                      <m:t>1</m:t>
                    </m:r>
                  </m:oMath>
                </a14:m>
                <a:r>
                  <a:rPr lang="en-US" sz="2400" dirty="0"/>
                  <a:t> if there is an edge from item </a:t>
                </a:r>
                <a14:m>
                  <m:oMath xmlns:m="http://schemas.openxmlformats.org/officeDocument/2006/math">
                    <m:r>
                      <a:rPr lang="en-US" sz="2400" b="0" i="1" smtClean="0">
                        <a:latin typeface="Cambria Math" panose="02040503050406030204" pitchFamily="18" charset="0"/>
                      </a:rPr>
                      <m:t>𝑖</m:t>
                    </m:r>
                  </m:oMath>
                </a14:m>
                <a:r>
                  <a:rPr lang="en-US" sz="2400" dirty="0"/>
                  <a:t> of type I to item </a:t>
                </a:r>
                <a14:m>
                  <m:oMath xmlns:m="http://schemas.openxmlformats.org/officeDocument/2006/math">
                    <m:r>
                      <a:rPr lang="en-US" sz="2400" b="0" i="1" smtClean="0">
                        <a:latin typeface="Cambria Math" panose="02040503050406030204" pitchFamily="18" charset="0"/>
                      </a:rPr>
                      <m:t>𝑗</m:t>
                    </m:r>
                  </m:oMath>
                </a14:m>
                <a:r>
                  <a:rPr lang="en-US" sz="2400" dirty="0"/>
                  <a:t> of type II, and 0 otherwise. The </a:t>
                </a:r>
                <a:r>
                  <a:rPr lang="en-US" sz="2400" b="1" i="1" dirty="0"/>
                  <a:t>one-mode projection </a:t>
                </a:r>
                <a:r>
                  <a:rPr lang="en-US" sz="2400" dirty="0"/>
                  <a:t>onto either type I or type II of a bipartite network is the network that has only vertices of type I or II respectively and connects two vertices if they are both connected to respectively the same type II or type I element in the bipartite network. </a:t>
                </a:r>
              </a:p>
              <a:p>
                <a:pPr>
                  <a:lnSpc>
                    <a:spcPct val="120000"/>
                  </a:lnSpc>
                  <a:spcBef>
                    <a:spcPts val="0"/>
                  </a:spcBef>
                  <a:spcAft>
                    <a:spcPts val="1200"/>
                  </a:spcAft>
                </a:pPr>
                <a:r>
                  <a:rPr lang="en-US" altLang="en-US" sz="2400" dirty="0"/>
                  <a:t>A graph in R, being an R object, can be saved to disk and loaded again at a later date using the </a:t>
                </a:r>
                <a:r>
                  <a:rPr lang="en-US" altLang="en-US" sz="2400" dirty="0">
                    <a:latin typeface="Courier New" panose="02070309020205020404" pitchFamily="49" charset="0"/>
                    <a:cs typeface="Courier New" panose="02070309020205020404" pitchFamily="49" charset="0"/>
                  </a:rPr>
                  <a:t>save</a:t>
                </a:r>
                <a:r>
                  <a:rPr lang="en-US" altLang="en-US" sz="2400" dirty="0"/>
                  <a:t> and </a:t>
                </a:r>
                <a:r>
                  <a:rPr lang="en-US" altLang="en-US" sz="2400" dirty="0">
                    <a:latin typeface="Courier New" panose="02070309020205020404" pitchFamily="49" charset="0"/>
                    <a:cs typeface="Courier New" panose="02070309020205020404" pitchFamily="49" charset="0"/>
                  </a:rPr>
                  <a:t>load</a:t>
                </a:r>
                <a:r>
                  <a:rPr lang="en-US" altLang="en-US" sz="2400" dirty="0"/>
                  <a:t> functions in the base package of R.</a:t>
                </a:r>
              </a:p>
              <a:p>
                <a:pPr>
                  <a:lnSpc>
                    <a:spcPct val="120000"/>
                  </a:lnSpc>
                  <a:spcBef>
                    <a:spcPts val="0"/>
                  </a:spcBef>
                  <a:spcAft>
                    <a:spcPts val="1200"/>
                  </a:spcAft>
                </a:pPr>
                <a:r>
                  <a:rPr lang="en-US" altLang="en-US" sz="2400" dirty="0"/>
                  <a:t>An </a:t>
                </a:r>
                <a:r>
                  <a:rPr lang="en-US" altLang="en-US" sz="2400" b="1" i="1" dirty="0"/>
                  <a:t>edgelist</a:t>
                </a:r>
                <a:r>
                  <a:rPr lang="en-US" altLang="en-US" sz="2400" dirty="0"/>
                  <a:t> is a matrix with 2 columns, each row representing an edge of the graph, the from-edge in the first column, and the to-edge in the second.</a:t>
                </a:r>
              </a:p>
              <a:p>
                <a:pPr>
                  <a:lnSpc>
                    <a:spcPct val="120000"/>
                  </a:lnSpc>
                  <a:spcBef>
                    <a:spcPts val="0"/>
                  </a:spcBef>
                  <a:spcAft>
                    <a:spcPts val="1200"/>
                  </a:spcAft>
                </a:pPr>
                <a:r>
                  <a:rPr lang="en-US" altLang="en-US" sz="2400" dirty="0"/>
                  <a:t>We can create a graph from an adjacency matrix or an edge list using </a:t>
                </a:r>
                <a:r>
                  <a:rPr lang="en-US" altLang="en-US" sz="2400" dirty="0" err="1">
                    <a:latin typeface="Courier New" panose="02070309020205020404" pitchFamily="49" charset="0"/>
                    <a:cs typeface="Courier New" panose="02070309020205020404" pitchFamily="49" charset="0"/>
                  </a:rPr>
                  <a:t>graph_from_adjacency_matrix</a:t>
                </a:r>
                <a:r>
                  <a:rPr lang="en-US" altLang="en-US" sz="2400" dirty="0"/>
                  <a:t> or </a:t>
                </a:r>
                <a:r>
                  <a:rPr lang="en-US" altLang="en-US" sz="2400" dirty="0" err="1">
                    <a:latin typeface="Courier New" panose="02070309020205020404" pitchFamily="49" charset="0"/>
                    <a:cs typeface="Courier New" panose="02070309020205020404" pitchFamily="49" charset="0"/>
                  </a:rPr>
                  <a:t>graph_from_edgelist</a:t>
                </a:r>
                <a:r>
                  <a:rPr lang="en-US" altLang="en-US" sz="2400" dirty="0"/>
                  <a:t> respectively.</a:t>
                </a:r>
              </a:p>
              <a:p>
                <a:pPr>
                  <a:lnSpc>
                    <a:spcPct val="120000"/>
                  </a:lnSpc>
                  <a:spcBef>
                    <a:spcPts val="0"/>
                  </a:spcBef>
                  <a:spcAft>
                    <a:spcPts val="1200"/>
                  </a:spcAft>
                </a:pPr>
                <a:r>
                  <a:rPr lang="en-US" altLang="en-US" sz="2400" dirty="0"/>
                  <a:t>The </a:t>
                </a:r>
                <a:r>
                  <a:rPr lang="en-US" altLang="en-US" sz="2400" dirty="0" err="1">
                    <a:latin typeface="Courier New" panose="02070309020205020404" pitchFamily="49" charset="0"/>
                    <a:cs typeface="Courier New" panose="02070309020205020404" pitchFamily="49" charset="0"/>
                  </a:rPr>
                  <a:t>igraph</a:t>
                </a:r>
                <a:r>
                  <a:rPr lang="en-US" altLang="en-US" sz="2400" dirty="0"/>
                  <a:t> function </a:t>
                </a:r>
                <a:r>
                  <a:rPr lang="en-US" altLang="en-US" sz="2400" dirty="0" err="1">
                    <a:latin typeface="Courier New" panose="02070309020205020404" pitchFamily="49" charset="0"/>
                    <a:cs typeface="Courier New" panose="02070309020205020404" pitchFamily="49" charset="0"/>
                  </a:rPr>
                  <a:t>as_data_frame</a:t>
                </a:r>
                <a:r>
                  <a:rPr lang="en-US" altLang="en-US" sz="2400" dirty="0">
                    <a:latin typeface="Courier New" panose="02070309020205020404" pitchFamily="49" charset="0"/>
                    <a:cs typeface="Courier New" panose="02070309020205020404" pitchFamily="49" charset="0"/>
                  </a:rPr>
                  <a:t> </a:t>
                </a:r>
                <a:r>
                  <a:rPr lang="en-US" altLang="en-US" sz="2400" dirty="0"/>
                  <a:t>creates a data frame for the edges and/or vertices of a graph and their attributes. The </a:t>
                </a:r>
                <a:r>
                  <a:rPr lang="en-US" altLang="en-US" sz="2400" dirty="0">
                    <a:latin typeface="Courier New" panose="02070309020205020404" pitchFamily="49" charset="0"/>
                    <a:cs typeface="Courier New" panose="02070309020205020404" pitchFamily="49" charset="0"/>
                  </a:rPr>
                  <a:t>base</a:t>
                </a:r>
                <a:r>
                  <a:rPr lang="en-US" altLang="en-US" sz="2400" dirty="0"/>
                  <a:t> function </a:t>
                </a:r>
                <a:r>
                  <a:rPr lang="en-US" altLang="en-US" sz="2400" dirty="0" err="1">
                    <a:latin typeface="Courier New" panose="02070309020205020404" pitchFamily="49" charset="0"/>
                    <a:cs typeface="Courier New" panose="02070309020205020404" pitchFamily="49" charset="0"/>
                  </a:rPr>
                  <a:t>as.data.frame</a:t>
                </a:r>
                <a:r>
                  <a:rPr lang="en-US" altLang="en-US" sz="2400" dirty="0"/>
                  <a:t> can be used to create a data frame for the graph attributes of a graph. </a:t>
                </a:r>
              </a:p>
              <a:p>
                <a:pPr>
                  <a:lnSpc>
                    <a:spcPct val="120000"/>
                  </a:lnSpc>
                  <a:spcBef>
                    <a:spcPts val="0"/>
                  </a:spcBef>
                  <a:spcAft>
                    <a:spcPts val="1200"/>
                  </a:spcAft>
                </a:pPr>
                <a:r>
                  <a:rPr lang="en-US" altLang="en-US" sz="2400" dirty="0"/>
                  <a:t>A graph can be created from up to three data frames, edges plus attributes, vertices plus attributes, and graph attributes, using </a:t>
                </a:r>
                <a:r>
                  <a:rPr lang="en-US" altLang="en-US" sz="2400" dirty="0" err="1">
                    <a:latin typeface="Courier New" panose="02070309020205020404" pitchFamily="49" charset="0"/>
                    <a:cs typeface="Courier New" panose="02070309020205020404" pitchFamily="49" charset="0"/>
                  </a:rPr>
                  <a:t>graph_from_data_frame</a:t>
                </a:r>
                <a:r>
                  <a:rPr lang="en-US" altLang="en-US" sz="2400" dirty="0"/>
                  <a:t> and </a:t>
                </a:r>
                <a:r>
                  <a:rPr lang="en-US" altLang="en-US" sz="2400" dirty="0" err="1">
                    <a:latin typeface="Courier New" panose="02070309020205020404" pitchFamily="49" charset="0"/>
                    <a:cs typeface="Courier New" panose="02070309020205020404" pitchFamily="49" charset="0"/>
                  </a:rPr>
                  <a:t>graph_attr_from_df</a:t>
                </a:r>
                <a:r>
                  <a:rPr lang="en-US" altLang="en-US" sz="2400" dirty="0"/>
                  <a:t>. We may obtain external text files or an excel spreadsheet, load them into R as data frames using </a:t>
                </a:r>
                <a:r>
                  <a:rPr lang="en-US" altLang="en-US" sz="2400" dirty="0" err="1">
                    <a:latin typeface="Courier New" panose="02070309020205020404" pitchFamily="49" charset="0"/>
                    <a:cs typeface="Courier New" panose="02070309020205020404" pitchFamily="49" charset="0"/>
                  </a:rPr>
                  <a:t>read.table</a:t>
                </a:r>
                <a:r>
                  <a:rPr lang="en-US" altLang="en-US" sz="2400" dirty="0">
                    <a:latin typeface="Courier New" panose="02070309020205020404" pitchFamily="49" charset="0"/>
                    <a:cs typeface="Courier New" panose="02070309020205020404" pitchFamily="49" charset="0"/>
                  </a:rPr>
                  <a:t> </a:t>
                </a:r>
                <a:r>
                  <a:rPr lang="en-US" altLang="en-US" sz="2400" dirty="0"/>
                  <a:t>or </a:t>
                </a:r>
                <a:r>
                  <a:rPr lang="en-US" altLang="en-US" sz="2400" dirty="0" err="1">
                    <a:latin typeface="Courier New" panose="02070309020205020404" pitchFamily="49" charset="0"/>
                    <a:cs typeface="Courier New" panose="02070309020205020404" pitchFamily="49" charset="0"/>
                  </a:rPr>
                  <a:t>read_excel</a:t>
                </a:r>
                <a:r>
                  <a:rPr lang="en-US" altLang="en-US" sz="2400" dirty="0"/>
                  <a:t> respectively, then turn them into a graph. </a:t>
                </a:r>
              </a:p>
              <a:p>
                <a:pPr>
                  <a:lnSpc>
                    <a:spcPct val="120000"/>
                  </a:lnSpc>
                  <a:spcBef>
                    <a:spcPts val="0"/>
                  </a:spcBef>
                  <a:spcAft>
                    <a:spcPts val="1200"/>
                  </a:spcAft>
                </a:pPr>
                <a:r>
                  <a:rPr lang="en-US" altLang="en-US" sz="2400" dirty="0"/>
                  <a:t>Some packages such as </a:t>
                </a:r>
                <a:r>
                  <a:rPr lang="en-US" altLang="en-US" sz="2400" dirty="0" err="1">
                    <a:latin typeface="Courier New" panose="02070309020205020404" pitchFamily="49" charset="0"/>
                    <a:cs typeface="Courier New" panose="02070309020205020404" pitchFamily="49" charset="0"/>
                  </a:rPr>
                  <a:t>igraphdata</a:t>
                </a:r>
                <a:r>
                  <a:rPr lang="en-US" altLang="en-US" sz="2400" dirty="0"/>
                  <a:t> contain networks ready for use with </a:t>
                </a:r>
                <a:r>
                  <a:rPr lang="en-US" altLang="en-US" sz="2400" dirty="0" err="1">
                    <a:latin typeface="Courier New" panose="02070309020205020404" pitchFamily="49" charset="0"/>
                    <a:cs typeface="Courier New" panose="02070309020205020404" pitchFamily="49" charset="0"/>
                  </a:rPr>
                  <a:t>igraph</a:t>
                </a:r>
                <a:r>
                  <a:rPr lang="en-US" altLang="en-US" sz="2400" dirty="0"/>
                  <a:t>.</a:t>
                </a:r>
              </a:p>
              <a:p>
                <a:pPr fontAlgn="base">
                  <a:lnSpc>
                    <a:spcPct val="120000"/>
                  </a:lnSpc>
                  <a:spcBef>
                    <a:spcPts val="0"/>
                  </a:spcBef>
                  <a:spcAft>
                    <a:spcPts val="600"/>
                  </a:spcAft>
                  <a:defRPr/>
                </a:pPr>
                <a:r>
                  <a:rPr lang="en-US" altLang="en-US" sz="2400" dirty="0"/>
                  <a:t>A component is a </a:t>
                </a:r>
                <a:r>
                  <a:rPr lang="en-US" altLang="en-US" sz="2400" b="1" i="1" dirty="0"/>
                  <a:t>maximally connected subgraph</a:t>
                </a:r>
                <a:r>
                  <a:rPr lang="en-US" altLang="en-US" sz="2400" dirty="0"/>
                  <a:t>, i.e. an induced subgraph of a network such that there exists at least one path from each vertex in that subset to each other vertex in that subset (i.e. the component is </a:t>
                </a:r>
                <a:r>
                  <a:rPr lang="en-US" altLang="en-US" sz="2400" i="1" dirty="0"/>
                  <a:t>connected</a:t>
                </a:r>
                <a:r>
                  <a:rPr lang="en-US" altLang="en-US" sz="2400" dirty="0"/>
                  <a:t>), and such that we cannot add any other vertex to this subset while preserving this property (i.e. it is </a:t>
                </a:r>
                <a:r>
                  <a:rPr lang="en-US" altLang="en-US" sz="2400" i="1" dirty="0"/>
                  <a:t>maximal</a:t>
                </a:r>
                <a:r>
                  <a:rPr lang="en-US" altLang="en-US" sz="2400" dirty="0"/>
                  <a:t>). For a digraph, a </a:t>
                </a:r>
                <a:r>
                  <a:rPr lang="en-US" altLang="en-US" sz="2400" b="1" i="1" dirty="0"/>
                  <a:t>weakly connected component </a:t>
                </a:r>
                <a:r>
                  <a:rPr lang="en-US" altLang="en-US" sz="2400" dirty="0"/>
                  <a:t>is a component of the underlying unconnected graph, while a </a:t>
                </a:r>
                <a:r>
                  <a:rPr lang="en-US" altLang="en-US" sz="2400" b="1" i="1" dirty="0"/>
                  <a:t>strongly connected component </a:t>
                </a:r>
                <a:r>
                  <a:rPr lang="en-US" altLang="en-US" sz="2400" dirty="0"/>
                  <a:t>is a maximal subset of vertices such that there is a directed path in both directions between every pair of vertices in the subset. A vertex that is connected to no others is considered a </a:t>
                </a:r>
                <a:r>
                  <a:rPr lang="en-US" altLang="en-US" sz="2400" b="1" i="1" dirty="0"/>
                  <a:t>component of size one</a:t>
                </a:r>
                <a:r>
                  <a:rPr lang="en-US" altLang="en-US" sz="2400" dirty="0"/>
                  <a:t>. Every vertex of a network belongs to exactly one component, and a network with more than one component is </a:t>
                </a:r>
                <a:r>
                  <a:rPr lang="en-US" altLang="en-US" sz="2400" b="1" i="1" dirty="0"/>
                  <a:t>disconnected</a:t>
                </a:r>
                <a:r>
                  <a:rPr lang="en-US" altLang="en-US" sz="2400" dirty="0"/>
                  <a:t>. Many disconnected networks have a </a:t>
                </a:r>
                <a:r>
                  <a:rPr lang="en-US" altLang="en-US" sz="2400" b="1" i="1" dirty="0"/>
                  <a:t>giant component</a:t>
                </a:r>
                <a:r>
                  <a:rPr lang="en-US" altLang="en-US" sz="2400" dirty="0"/>
                  <a:t>; this is always the largest components, and usually contains more than half of the vertices in the network.</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44979"/>
                <a:ext cx="10515600" cy="5886449"/>
              </a:xfrm>
              <a:blipFill>
                <a:blip r:embed="rId3"/>
                <a:stretch>
                  <a:fillRect l="-58" t="-104"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15</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70000" lnSpcReduction="20000"/>
          </a:bodyPr>
          <a:lstStyle/>
          <a:p>
            <a:pPr marL="0" indent="0">
              <a:lnSpc>
                <a:spcPct val="120000"/>
              </a:lnSpc>
              <a:spcBef>
                <a:spcPts val="0"/>
              </a:spcBef>
              <a:spcAft>
                <a:spcPts val="1800"/>
              </a:spcAft>
              <a:buNone/>
            </a:pPr>
            <a:r>
              <a:rPr lang="en-US" sz="3600" b="1" dirty="0"/>
              <a:t>Topics:</a:t>
            </a:r>
          </a:p>
          <a:p>
            <a:pPr>
              <a:lnSpc>
                <a:spcPct val="110000"/>
              </a:lnSpc>
              <a:spcBef>
                <a:spcPts val="0"/>
              </a:spcBef>
              <a:spcAft>
                <a:spcPts val="1800"/>
              </a:spcAft>
            </a:pPr>
            <a:r>
              <a:rPr lang="en-US" sz="3600" dirty="0"/>
              <a:t>Review</a:t>
            </a:r>
          </a:p>
          <a:p>
            <a:pPr>
              <a:lnSpc>
                <a:spcPct val="110000"/>
              </a:lnSpc>
              <a:spcBef>
                <a:spcPts val="0"/>
              </a:spcBef>
              <a:spcAft>
                <a:spcPts val="1800"/>
              </a:spcAft>
            </a:pPr>
            <a:r>
              <a:rPr lang="en-US" sz="3600" dirty="0"/>
              <a:t>Bipartite Networks</a:t>
            </a:r>
          </a:p>
          <a:p>
            <a:pPr>
              <a:lnSpc>
                <a:spcPct val="110000"/>
              </a:lnSpc>
              <a:spcBef>
                <a:spcPts val="0"/>
              </a:spcBef>
              <a:spcAft>
                <a:spcPts val="1800"/>
              </a:spcAft>
            </a:pPr>
            <a:r>
              <a:rPr lang="en-US" sz="3600" dirty="0"/>
              <a:t>Problems</a:t>
            </a:r>
          </a:p>
          <a:p>
            <a:pPr>
              <a:lnSpc>
                <a:spcPct val="110000"/>
              </a:lnSpc>
              <a:spcBef>
                <a:spcPts val="0"/>
              </a:spcBef>
              <a:spcAft>
                <a:spcPts val="1800"/>
              </a:spcAft>
            </a:pPr>
            <a:r>
              <a:rPr lang="en-US" sz="3600" dirty="0"/>
              <a:t>Import and Export Network Data: Adjacency Matrices and Edge Lists</a:t>
            </a:r>
          </a:p>
          <a:p>
            <a:pPr>
              <a:lnSpc>
                <a:spcPct val="110000"/>
              </a:lnSpc>
              <a:spcBef>
                <a:spcPts val="0"/>
              </a:spcBef>
              <a:spcAft>
                <a:spcPts val="1800"/>
              </a:spcAft>
            </a:pPr>
            <a:r>
              <a:rPr lang="en-US" sz="3600" dirty="0"/>
              <a:t>Import and Export Network Data: Data Frames</a:t>
            </a:r>
          </a:p>
          <a:p>
            <a:pPr>
              <a:lnSpc>
                <a:spcPct val="110000"/>
              </a:lnSpc>
              <a:spcBef>
                <a:spcPts val="0"/>
              </a:spcBef>
              <a:spcAft>
                <a:spcPts val="1800"/>
              </a:spcAft>
            </a:pPr>
            <a:r>
              <a:rPr lang="en-US" sz="3600" dirty="0"/>
              <a:t>Import and Export Network Data: Other Methods</a:t>
            </a:r>
          </a:p>
          <a:p>
            <a:pPr>
              <a:lnSpc>
                <a:spcPct val="110000"/>
              </a:lnSpc>
              <a:spcBef>
                <a:spcPts val="0"/>
              </a:spcBef>
              <a:spcAft>
                <a:spcPts val="1800"/>
              </a:spcAft>
            </a:pPr>
            <a:r>
              <a:rPr lang="en-US" sz="3600" dirty="0"/>
              <a:t>Components</a:t>
            </a:r>
          </a:p>
          <a:p>
            <a:pPr>
              <a:lnSpc>
                <a:spcPct val="110000"/>
              </a:lnSpc>
              <a:spcBef>
                <a:spcPts val="0"/>
              </a:spcBef>
              <a:spcAft>
                <a:spcPts val="1800"/>
              </a:spcAft>
            </a:pPr>
            <a:r>
              <a:rPr lang="en-US" sz="3600" dirty="0"/>
              <a:t>Problem</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3762" y="91559"/>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Review</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70559"/>
                <a:ext cx="10577384" cy="6050915"/>
              </a:xfrm>
            </p:spPr>
            <p:txBody>
              <a:bodyPr>
                <a:normAutofit fontScale="40000" lnSpcReduction="20000"/>
              </a:bodyPr>
              <a:lstStyle/>
              <a:p>
                <a:pPr marL="0" indent="0">
                  <a:lnSpc>
                    <a:spcPct val="120000"/>
                  </a:lnSpc>
                  <a:spcBef>
                    <a:spcPts val="0"/>
                  </a:spcBef>
                  <a:spcAft>
                    <a:spcPts val="1800"/>
                  </a:spcAft>
                  <a:buNone/>
                </a:pPr>
                <a:r>
                  <a:rPr lang="en-US" b="1" dirty="0"/>
                  <a:t>Highlights of Lecture 2</a:t>
                </a:r>
              </a:p>
              <a:p>
                <a:pPr fontAlgn="base">
                  <a:lnSpc>
                    <a:spcPct val="120000"/>
                  </a:lnSpc>
                  <a:spcBef>
                    <a:spcPts val="0"/>
                  </a:spcBef>
                  <a:spcAft>
                    <a:spcPts val="1200"/>
                  </a:spcAft>
                  <a:defRPr/>
                </a:pPr>
                <a:r>
                  <a:rPr lang="en-US" altLang="en-US" dirty="0"/>
                  <a:t>An </a:t>
                </a:r>
                <a:r>
                  <a:rPr lang="en-US" altLang="en-US" b="1" i="1" dirty="0"/>
                  <a:t>adjacency matrix </a:t>
                </a:r>
                <a14:m>
                  <m:oMath xmlns:m="http://schemas.openxmlformats.org/officeDocument/2006/math">
                    <m:r>
                      <a:rPr lang="en-US" altLang="en-US" i="1">
                        <a:latin typeface="Cambria Math" panose="02040503050406030204" pitchFamily="18" charset="0"/>
                      </a:rPr>
                      <m:t>𝐴</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ℝ</m:t>
                        </m:r>
                      </m:e>
                      <m:sup>
                        <m:r>
                          <a:rPr lang="en-US" altLang="en-US" i="1">
                            <a:latin typeface="Cambria Math" panose="02040503050406030204" pitchFamily="18" charset="0"/>
                          </a:rPr>
                          <m:t>𝑛</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𝑛</m:t>
                        </m:r>
                      </m:sup>
                    </m:sSup>
                  </m:oMath>
                </a14:m>
                <a:r>
                  <a:rPr lang="en-US" altLang="en-US" dirty="0"/>
                  <a:t> of a network is a square matrix such that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𝑎</m:t>
                        </m:r>
                      </m:e>
                      <m:sub>
                        <m:r>
                          <a:rPr lang="en-US" altLang="en-US" i="1">
                            <a:latin typeface="Cambria Math" panose="02040503050406030204" pitchFamily="18" charset="0"/>
                          </a:rPr>
                          <m:t>𝑖𝑗</m:t>
                        </m:r>
                      </m:sub>
                    </m:sSub>
                    <m:r>
                      <a:rPr lang="en-US" altLang="en-US" i="1">
                        <a:latin typeface="Cambria Math" panose="02040503050406030204" pitchFamily="18" charset="0"/>
                      </a:rPr>
                      <m:t>=1</m:t>
                    </m:r>
                  </m:oMath>
                </a14:m>
                <a:r>
                  <a:rPr lang="en-US" dirty="0"/>
                  <a:t> if there is an edge from vertex </a:t>
                </a:r>
                <a14:m>
                  <m:oMath xmlns:m="http://schemas.openxmlformats.org/officeDocument/2006/math">
                    <m:r>
                      <a:rPr lang="en-US" i="1">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𝑗</m:t>
                    </m:r>
                  </m:oMath>
                </a14:m>
                <a:r>
                  <a:rPr lang="en-US" dirty="0"/>
                  <a:t>, and 0 otherwise. For undirected networks, this matrix is symmetrical.</a:t>
                </a:r>
              </a:p>
              <a:p>
                <a:pPr>
                  <a:lnSpc>
                    <a:spcPct val="120000"/>
                  </a:lnSpc>
                  <a:spcBef>
                    <a:spcPts val="0"/>
                  </a:spcBef>
                  <a:spcAft>
                    <a:spcPts val="1200"/>
                  </a:spcAft>
                </a:pPr>
                <a:r>
                  <a:rPr lang="en-US" dirty="0"/>
                  <a:t>A graph </a:t>
                </a:r>
                <a14:m>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𝐻</m:t>
                            </m:r>
                          </m:sub>
                        </m:sSub>
                      </m:e>
                    </m:d>
                  </m:oMath>
                </a14:m>
                <a:r>
                  <a:rPr lang="en-US" dirty="0"/>
                  <a:t> is a </a:t>
                </a:r>
                <a:r>
                  <a:rPr lang="en-US" b="1" i="1" dirty="0"/>
                  <a:t>subgraph</a:t>
                </a:r>
                <a:r>
                  <a:rPr lang="en-US" i="1" dirty="0"/>
                  <a:t> </a:t>
                </a:r>
                <a:r>
                  <a:rPr lang="en-US" dirty="0"/>
                  <a:t>of another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r>
                      <a:rPr lang="en-US" i="1">
                        <a:latin typeface="Cambria Math" panose="02040503050406030204" pitchFamily="18" charset="0"/>
                      </a:rPr>
                      <m:t> </m:t>
                    </m:r>
                  </m:oMath>
                </a14:m>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𝐻</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𝐻</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oMath>
                </a14:m>
                <a:r>
                  <a:rPr lang="en-US" dirty="0"/>
                  <a:t>. </a:t>
                </a:r>
                <a:r>
                  <a:rPr lang="en-US" i="1" dirty="0"/>
                  <a:t> </a:t>
                </a:r>
                <a:r>
                  <a:rPr lang="en-US" dirty="0"/>
                  <a:t>An </a:t>
                </a:r>
                <a:r>
                  <a:rPr lang="en-US" b="1" i="1" dirty="0"/>
                  <a:t>induced subgraph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oMath>
                </a14:m>
                <a:r>
                  <a:rPr lang="en-US" dirty="0"/>
                  <a:t> of a graph </a:t>
                </a:r>
                <a14:m>
                  <m:oMath xmlns:m="http://schemas.openxmlformats.org/officeDocument/2006/math">
                    <m:r>
                      <a:rPr lang="en-US" i="1">
                        <a:latin typeface="Cambria Math" panose="02040503050406030204" pitchFamily="18" charset="0"/>
                      </a:rPr>
                      <m:t>𝐺</m:t>
                    </m:r>
                  </m:oMath>
                </a14:m>
                <a:r>
                  <a:rPr lang="en-US" dirty="0"/>
                  <a:t> is a subset of </a:t>
                </a:r>
                <a14:m>
                  <m:oMath xmlns:m="http://schemas.openxmlformats.org/officeDocument/2006/math">
                    <m:r>
                      <a:rPr lang="en-US" i="1">
                        <a:latin typeface="Cambria Math" panose="02040503050406030204" pitchFamily="18" charset="0"/>
                      </a:rPr>
                      <m:t>𝐺</m:t>
                    </m:r>
                  </m:oMath>
                </a14:m>
                <a:r>
                  <a:rPr lang="en-US" dirty="0"/>
                  <a:t>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oMath>
                </a14:m>
                <a:r>
                  <a:rPr lang="en-US" dirty="0"/>
                  <a:t> is the collection of edges of </a:t>
                </a:r>
                <a14:m>
                  <m:oMath xmlns:m="http://schemas.openxmlformats.org/officeDocument/2006/math">
                    <m:r>
                      <a:rPr lang="en-US" i="1">
                        <a:latin typeface="Cambria Math" panose="02040503050406030204" pitchFamily="18" charset="0"/>
                      </a:rPr>
                      <m:t>𝐺</m:t>
                    </m:r>
                  </m:oMath>
                </a14:m>
                <a:r>
                  <a:rPr lang="en-US" dirty="0"/>
                  <a:t> that are incident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oMath>
                </a14:m>
                <a:r>
                  <a:rPr lang="en-US" dirty="0"/>
                  <a:t>.</a:t>
                </a:r>
              </a:p>
              <a:p>
                <a:pPr>
                  <a:lnSpc>
                    <a:spcPct val="120000"/>
                  </a:lnSpc>
                  <a:spcBef>
                    <a:spcPts val="0"/>
                  </a:spcBef>
                  <a:spcAft>
                    <a:spcPts val="1200"/>
                  </a:spcAft>
                </a:pPr>
                <a:r>
                  <a:rPr lang="en-US" b="1" i="1" dirty="0"/>
                  <a:t>Vertex attributes</a:t>
                </a:r>
                <a:r>
                  <a:rPr lang="en-US" dirty="0"/>
                  <a:t>, </a:t>
                </a:r>
                <a:r>
                  <a:rPr lang="en-US" b="1" i="1" dirty="0"/>
                  <a:t>edge attributes</a:t>
                </a:r>
                <a:r>
                  <a:rPr lang="en-US" dirty="0"/>
                  <a:t>, and </a:t>
                </a:r>
                <a:r>
                  <a:rPr lang="en-US" b="1" i="1" dirty="0"/>
                  <a:t>graph attributes</a:t>
                </a:r>
                <a:r>
                  <a:rPr lang="en-US" dirty="0"/>
                  <a:t> contain additional information for a network. Equipping a graph with these is referred to as </a:t>
                </a:r>
                <a:r>
                  <a:rPr lang="en-US" b="1" i="1" dirty="0"/>
                  <a:t>decorating the graph</a:t>
                </a:r>
                <a:r>
                  <a:rPr lang="en-US" dirty="0"/>
                  <a:t>.</a:t>
                </a:r>
              </a:p>
              <a:p>
                <a:pPr>
                  <a:lnSpc>
                    <a:spcPct val="120000"/>
                  </a:lnSpc>
                  <a:spcBef>
                    <a:spcPts val="0"/>
                  </a:spcBef>
                  <a:spcAft>
                    <a:spcPts val="600"/>
                  </a:spcAft>
                </a:pPr>
                <a:r>
                  <a:rPr lang="en-US" dirty="0"/>
                  <a:t>For an </a:t>
                </a:r>
                <a:r>
                  <a:rPr lang="en-US" b="1" i="1" dirty="0"/>
                  <a:t>undirected</a:t>
                </a:r>
                <a:r>
                  <a:rPr lang="en-US" dirty="0"/>
                  <a:t>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 and a </a:t>
                </a:r>
                <a:r>
                  <a:rPr lang="en-US" b="1" i="1" dirty="0"/>
                  <a:t>directed</a:t>
                </a:r>
                <a:r>
                  <a:rPr lang="en-US" dirty="0"/>
                  <a:t> graph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𝑑</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𝑑</m:t>
                            </m:r>
                          </m:sub>
                        </m:sSub>
                      </m:e>
                    </m:d>
                  </m:oMath>
                </a14:m>
                <a:r>
                  <a:rPr lang="en-US" dirty="0"/>
                  <a:t>:</a:t>
                </a:r>
              </a:p>
              <a:p>
                <a:pPr marL="576263" indent="-342900">
                  <a:lnSpc>
                    <a:spcPct val="120000"/>
                  </a:lnSpc>
                  <a:spcBef>
                    <a:spcPts val="0"/>
                  </a:spcBef>
                  <a:buFont typeface="Wingdings" panose="05000000000000000000" pitchFamily="2" charset="2"/>
                  <a:buChar char="§"/>
                </a:pPr>
                <a:r>
                  <a:rPr lang="en-US" dirty="0"/>
                  <a:t>Two vertices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oMath>
                </a14:m>
                <a:r>
                  <a:rPr lang="en-US" i="1" dirty="0"/>
                  <a:t> </a:t>
                </a:r>
                <a:r>
                  <a:rPr lang="en-US" dirty="0"/>
                  <a:t>are </a:t>
                </a:r>
                <a:r>
                  <a:rPr lang="en-US" b="1" i="1" dirty="0"/>
                  <a:t>adjacent</a:t>
                </a:r>
                <a:r>
                  <a:rPr lang="en-US" i="1" dirty="0"/>
                  <a:t> </a:t>
                </a:r>
                <a:r>
                  <a:rPr lang="en-US" dirty="0"/>
                  <a:t>if joined by an edge, and are also referred to as </a:t>
                </a:r>
                <a:r>
                  <a:rPr lang="en-US" b="1" i="1" dirty="0"/>
                  <a:t>neighbors</a:t>
                </a:r>
                <a:r>
                  <a:rPr lang="en-US" dirty="0"/>
                  <a:t> of order 1. Two edges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𝑓</m:t>
                    </m:r>
                  </m:oMath>
                </a14:m>
                <a:r>
                  <a:rPr lang="en-US" dirty="0"/>
                  <a:t> are </a:t>
                </a:r>
                <a:r>
                  <a:rPr lang="en-US" b="1" i="1" dirty="0"/>
                  <a:t>adjacent</a:t>
                </a:r>
                <a:r>
                  <a:rPr lang="en-US" dirty="0"/>
                  <a:t> if joined by a common endpoint in </a:t>
                </a:r>
                <a:r>
                  <a:rPr lang="en-US" i="1" dirty="0"/>
                  <a:t>V</a:t>
                </a:r>
                <a:r>
                  <a:rPr lang="en-US" dirty="0"/>
                  <a:t>. </a:t>
                </a:r>
              </a:p>
              <a:p>
                <a:pPr marL="576263" indent="-342900">
                  <a:lnSpc>
                    <a:spcPct val="120000"/>
                  </a:lnSpc>
                  <a:spcBef>
                    <a:spcPts val="0"/>
                  </a:spcBef>
                  <a:buFont typeface="Wingdings" panose="05000000000000000000" pitchFamily="2" charset="2"/>
                  <a:buChar char="§"/>
                </a:pPr>
                <a:r>
                  <a:rPr lang="en-US" dirty="0"/>
                  <a:t>The number of edges incident on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a:t>
                </a:r>
                <a:r>
                  <a:rPr lang="en-US" b="1" i="1" dirty="0"/>
                  <a:t>degree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𝑣</m:t>
                        </m:r>
                      </m:sub>
                    </m:sSub>
                  </m:oMath>
                </a14:m>
                <a:r>
                  <a:rPr lang="en-US" dirty="0"/>
                  <a:t> of that vertex. The </a:t>
                </a:r>
                <a:r>
                  <a:rPr lang="en-US" b="1" i="1" dirty="0"/>
                  <a:t>in-degree</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𝑣</m:t>
                        </m:r>
                      </m:sub>
                      <m:sup>
                        <m:r>
                          <a:rPr lang="en-US" i="1">
                            <a:latin typeface="Cambria Math" panose="02040503050406030204" pitchFamily="18" charset="0"/>
                          </a:rPr>
                          <m:t>𝑖𝑛</m:t>
                        </m:r>
                      </m:sup>
                    </m:sSubSup>
                  </m:oMath>
                </a14:m>
                <a:r>
                  <a:rPr lang="en-US" dirty="0"/>
                  <a:t> of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 is the number of edges that end in </a:t>
                </a:r>
                <a14:m>
                  <m:oMath xmlns:m="http://schemas.openxmlformats.org/officeDocument/2006/math">
                    <m:r>
                      <a:rPr lang="en-US" i="1">
                        <a:latin typeface="Cambria Math" panose="02040503050406030204" pitchFamily="18" charset="0"/>
                      </a:rPr>
                      <m:t>𝑣</m:t>
                    </m:r>
                  </m:oMath>
                </a14:m>
                <a:r>
                  <a:rPr lang="en-US" dirty="0"/>
                  <a:t>. The </a:t>
                </a:r>
                <a:r>
                  <a:rPr lang="en-US" b="1" i="1" dirty="0"/>
                  <a:t>out-degree</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𝑣</m:t>
                        </m:r>
                      </m:sub>
                      <m:sup>
                        <m:r>
                          <a:rPr lang="en-US" i="1">
                            <a:latin typeface="Cambria Math" panose="02040503050406030204" pitchFamily="18" charset="0"/>
                          </a:rPr>
                          <m:t>𝑜𝑢𝑡</m:t>
                        </m:r>
                      </m:sup>
                    </m:sSubSup>
                  </m:oMath>
                </a14:m>
                <a:r>
                  <a:rPr lang="en-US" dirty="0"/>
                  <a:t> of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is the number of edges that start with </a:t>
                </a:r>
                <a14:m>
                  <m:oMath xmlns:m="http://schemas.openxmlformats.org/officeDocument/2006/math">
                    <m:r>
                      <a:rPr lang="en-US" i="1">
                        <a:latin typeface="Cambria Math" panose="02040503050406030204" pitchFamily="18" charset="0"/>
                      </a:rPr>
                      <m:t>𝑣</m:t>
                    </m:r>
                  </m:oMath>
                </a14:m>
                <a:r>
                  <a:rPr lang="en-US" dirty="0"/>
                  <a:t>.</a:t>
                </a:r>
              </a:p>
              <a:p>
                <a:pPr marL="576263" indent="-342900">
                  <a:lnSpc>
                    <a:spcPct val="120000"/>
                  </a:lnSpc>
                  <a:spcBef>
                    <a:spcPts val="0"/>
                  </a:spcBef>
                  <a:buFont typeface="Wingdings" panose="05000000000000000000" pitchFamily="2" charset="2"/>
                  <a:buChar char="§"/>
                </a:pPr>
                <a:r>
                  <a:rPr lang="en-US" dirty="0"/>
                  <a:t>If </a:t>
                </a:r>
                <a14:m>
                  <m:oMath xmlns:m="http://schemas.openxmlformats.org/officeDocument/2006/math">
                    <m:r>
                      <a:rPr lang="en-US" i="1">
                        <a:latin typeface="Cambria Math" panose="02040503050406030204" pitchFamily="18" charset="0"/>
                      </a:rPr>
                      <m:t>𝐺</m:t>
                    </m:r>
                  </m:oMath>
                </a14:m>
                <a:r>
                  <a:rPr lang="en-US" dirty="0"/>
                  <a:t> is weighted, then the sum of the weights of all edges incident on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a:t>
                </a:r>
                <a:r>
                  <a:rPr lang="en-US" b="1" i="1" dirty="0"/>
                  <a:t>strength</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𝑣</m:t>
                        </m:r>
                      </m:sub>
                    </m:sSub>
                  </m:oMath>
                </a14:m>
                <a:r>
                  <a:rPr lang="en-US" dirty="0"/>
                  <a:t> of that vertex.</a:t>
                </a:r>
              </a:p>
              <a:p>
                <a:pPr marL="576263" indent="-342900">
                  <a:lnSpc>
                    <a:spcPct val="120000"/>
                  </a:lnSpc>
                  <a:spcBef>
                    <a:spcPts val="0"/>
                  </a:spcBef>
                  <a:buFont typeface="Wingdings" panose="05000000000000000000" pitchFamily="2" charset="2"/>
                  <a:buChar char="§"/>
                </a:pPr>
                <a:r>
                  <a:rPr lang="en-US" dirty="0"/>
                  <a:t>A </a:t>
                </a:r>
                <a:r>
                  <a:rPr lang="en-US" b="1" i="1" dirty="0"/>
                  <a:t>walk</a:t>
                </a:r>
                <a:r>
                  <a:rPr lang="en-US" dirty="0"/>
                  <a:t> on </a:t>
                </a:r>
                <a14:m>
                  <m:oMath xmlns:m="http://schemas.openxmlformats.org/officeDocument/2006/math">
                    <m:r>
                      <a:rPr lang="en-US" i="1">
                        <a:latin typeface="Cambria Math" panose="02040503050406030204" pitchFamily="18" charset="0"/>
                      </a:rPr>
                      <m:t>𝐺</m:t>
                    </m:r>
                  </m:oMath>
                </a14:m>
                <a:r>
                  <a:rPr lang="en-US" dirty="0"/>
                  <a:t> is any sequence of vertices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𝑙</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 such that each consecutive pair is connected by an edge. Its length is the number of edges on the walk. A </a:t>
                </a:r>
                <a:r>
                  <a:rPr lang="en-US" b="1" i="1" dirty="0"/>
                  <a:t>trail</a:t>
                </a:r>
                <a:r>
                  <a:rPr lang="en-US" dirty="0"/>
                  <a:t> on </a:t>
                </a:r>
                <a14:m>
                  <m:oMath xmlns:m="http://schemas.openxmlformats.org/officeDocument/2006/math">
                    <m:r>
                      <a:rPr lang="en-US" i="1">
                        <a:latin typeface="Cambria Math" panose="02040503050406030204" pitchFamily="18" charset="0"/>
                      </a:rPr>
                      <m:t>𝐺</m:t>
                    </m:r>
                  </m:oMath>
                </a14:m>
                <a:r>
                  <a:rPr lang="en-US" dirty="0"/>
                  <a:t> is a walk without repeated edges. A </a:t>
                </a:r>
                <a:r>
                  <a:rPr lang="en-US" b="1" i="1" dirty="0"/>
                  <a:t>path</a:t>
                </a:r>
                <a:r>
                  <a:rPr lang="en-US" dirty="0"/>
                  <a:t> on </a:t>
                </a:r>
                <a14:m>
                  <m:oMath xmlns:m="http://schemas.openxmlformats.org/officeDocument/2006/math">
                    <m:r>
                      <a:rPr lang="en-US" i="1">
                        <a:latin typeface="Cambria Math" panose="02040503050406030204" pitchFamily="18" charset="0"/>
                      </a:rPr>
                      <m:t>𝐺</m:t>
                    </m:r>
                  </m:oMath>
                </a14:m>
                <a:r>
                  <a:rPr lang="en-US" dirty="0"/>
                  <a:t> is a walk without repeated vertices. A </a:t>
                </a:r>
                <a:r>
                  <a:rPr lang="en-US" b="1" i="1" dirty="0"/>
                  <a:t>circuit</a:t>
                </a:r>
                <a:r>
                  <a:rPr lang="en-US" dirty="0"/>
                  <a:t> on </a:t>
                </a:r>
                <a14:m>
                  <m:oMath xmlns:m="http://schemas.openxmlformats.org/officeDocument/2006/math">
                    <m:r>
                      <a:rPr lang="en-US" i="1">
                        <a:latin typeface="Cambria Math" panose="02040503050406030204" pitchFamily="18" charset="0"/>
                      </a:rPr>
                      <m:t>𝐺</m:t>
                    </m:r>
                  </m:oMath>
                </a14:m>
                <a:r>
                  <a:rPr lang="en-US" dirty="0"/>
                  <a:t> is a trail with the same vertex at the start and end. A </a:t>
                </a:r>
                <a:r>
                  <a:rPr lang="en-US" b="1" i="1" dirty="0"/>
                  <a:t>cycle</a:t>
                </a:r>
                <a:r>
                  <a:rPr lang="en-US" dirty="0"/>
                  <a:t> on </a:t>
                </a:r>
                <a14:m>
                  <m:oMath xmlns:m="http://schemas.openxmlformats.org/officeDocument/2006/math">
                    <m:r>
                      <a:rPr lang="en-US" i="1">
                        <a:latin typeface="Cambria Math" panose="02040503050406030204" pitchFamily="18" charset="0"/>
                      </a:rPr>
                      <m:t>𝐺</m:t>
                    </m:r>
                  </m:oMath>
                </a14:m>
                <a:r>
                  <a:rPr lang="en-US" dirty="0"/>
                  <a:t> is a circuit with no repeated vertices except for the start and end vertex. Note that a self-loop is also a cycle. A directed </a:t>
                </a:r>
                <a:r>
                  <a:rPr lang="en-US" b="1" i="1" dirty="0"/>
                  <a:t>walk/trail/path/circuit/cycle </a:t>
                </a:r>
                <a:r>
                  <a:rPr lang="en-US" dirty="0"/>
                  <a:t>of length </a:t>
                </a:r>
                <a14:m>
                  <m:oMath xmlns:m="http://schemas.openxmlformats.org/officeDocument/2006/math">
                    <m:r>
                      <a:rPr lang="en-US" i="1">
                        <a:latin typeface="Cambria Math" panose="02040503050406030204" pitchFamily="18" charset="0"/>
                      </a:rPr>
                      <m:t>𝑙</m:t>
                    </m:r>
                  </m:oMath>
                </a14:m>
                <a:r>
                  <a:rPr lang="en-US" dirty="0"/>
                  <a:t> proceeds from tail to head along edges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𝑙</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a:t>
                </a:r>
              </a:p>
              <a:p>
                <a:pPr marL="576263" indent="-342900">
                  <a:lnSpc>
                    <a:spcPct val="120000"/>
                  </a:lnSpc>
                  <a:spcBef>
                    <a:spcPts val="0"/>
                  </a:spcBef>
                  <a:buFont typeface="Wingdings" panose="05000000000000000000" pitchFamily="2" charset="2"/>
                  <a:buChar char="§"/>
                </a:pPr>
                <a:r>
                  <a:rPr lang="en-US" dirty="0"/>
                  <a:t>A vertex </a:t>
                </a:r>
                <a14:m>
                  <m:oMath xmlns:m="http://schemas.openxmlformats.org/officeDocument/2006/math">
                    <m:r>
                      <a:rPr lang="en-US" i="1">
                        <a:latin typeface="Cambria Math" panose="02040503050406030204" pitchFamily="18" charset="0"/>
                      </a:rPr>
                      <m:t>𝑣</m:t>
                    </m:r>
                  </m:oMath>
                </a14:m>
                <a:r>
                  <a:rPr lang="en-US" dirty="0"/>
                  <a:t> is </a:t>
                </a:r>
                <a:r>
                  <a:rPr lang="en-US" b="1" i="1" dirty="0"/>
                  <a:t>reachable</a:t>
                </a:r>
                <a:r>
                  <a:rPr lang="en-US" dirty="0"/>
                  <a:t> from </a:t>
                </a:r>
                <a14:m>
                  <m:oMath xmlns:m="http://schemas.openxmlformats.org/officeDocument/2006/math">
                    <m:r>
                      <a:rPr lang="en-US" i="1">
                        <a:latin typeface="Cambria Math" panose="02040503050406030204" pitchFamily="18" charset="0"/>
                      </a:rPr>
                      <m:t>𝑢</m:t>
                    </m:r>
                  </m:oMath>
                </a14:m>
                <a:r>
                  <a:rPr lang="en-US" dirty="0"/>
                  <a:t> if there exists a walk from </a:t>
                </a:r>
                <a14:m>
                  <m:oMath xmlns:m="http://schemas.openxmlformats.org/officeDocument/2006/math">
                    <m:r>
                      <a:rPr lang="en-US" i="1">
                        <a:latin typeface="Cambria Math" panose="02040503050406030204" pitchFamily="18" charset="0"/>
                      </a:rPr>
                      <m:t>𝑢</m:t>
                    </m:r>
                  </m:oMath>
                </a14:m>
                <a:r>
                  <a:rPr lang="en-US" dirty="0"/>
                  <a:t> to </a:t>
                </a:r>
                <a14:m>
                  <m:oMath xmlns:m="http://schemas.openxmlformats.org/officeDocument/2006/math">
                    <m:r>
                      <a:rPr lang="en-US" i="1">
                        <a:latin typeface="Cambria Math" panose="02040503050406030204" pitchFamily="18" charset="0"/>
                      </a:rPr>
                      <m:t>𝑣</m:t>
                    </m:r>
                  </m:oMath>
                </a14:m>
                <a:r>
                  <a:rPr lang="en-US" dirty="0"/>
                  <a:t> in </a:t>
                </a:r>
                <a14:m>
                  <m:oMath xmlns:m="http://schemas.openxmlformats.org/officeDocument/2006/math">
                    <m:r>
                      <a:rPr lang="en-US" i="1">
                        <a:latin typeface="Cambria Math" panose="02040503050406030204" pitchFamily="18" charset="0"/>
                      </a:rPr>
                      <m:t>𝐺</m:t>
                    </m:r>
                  </m:oMath>
                </a14:m>
                <a:r>
                  <a:rPr lang="en-US" dirty="0"/>
                  <a:t>, or a directed walk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𝑑</m:t>
                        </m:r>
                      </m:sub>
                    </m:sSub>
                  </m:oMath>
                </a14:m>
                <a:r>
                  <a:rPr lang="en-US" dirty="0"/>
                  <a:t>.</a:t>
                </a:r>
              </a:p>
              <a:p>
                <a:pPr marL="576263" indent="-342900">
                  <a:lnSpc>
                    <a:spcPct val="120000"/>
                  </a:lnSpc>
                  <a:spcBef>
                    <a:spcPts val="0"/>
                  </a:spcBef>
                  <a:buFont typeface="Wingdings" panose="05000000000000000000" pitchFamily="2" charset="2"/>
                  <a:buChar char="§"/>
                </a:pPr>
                <a14:m>
                  <m:oMath xmlns:m="http://schemas.openxmlformats.org/officeDocument/2006/math">
                    <m:r>
                      <a:rPr lang="en-US" i="1">
                        <a:latin typeface="Cambria Math" panose="02040503050406030204" pitchFamily="18" charset="0"/>
                      </a:rPr>
                      <m:t>𝐺</m:t>
                    </m:r>
                  </m:oMath>
                </a14:m>
                <a:r>
                  <a:rPr lang="en-US" dirty="0"/>
                  <a:t> is </a:t>
                </a:r>
                <a:r>
                  <a:rPr lang="en-US" b="1" i="1" dirty="0"/>
                  <a:t>connected</a:t>
                </a:r>
                <a:r>
                  <a:rPr lang="en-US" dirty="0"/>
                  <a:t> if every vertex is reachable from every other.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𝑑</m:t>
                        </m:r>
                      </m:sub>
                    </m:sSub>
                  </m:oMath>
                </a14:m>
                <a:r>
                  <a:rPr lang="en-US" dirty="0"/>
                  <a:t> is </a:t>
                </a:r>
                <a:r>
                  <a:rPr lang="en-US" b="1" i="1" dirty="0"/>
                  <a:t>weakly connected </a:t>
                </a:r>
                <a:r>
                  <a:rPr lang="en-US" dirty="0"/>
                  <a:t>if its underlying undirected graph is connected; it is </a:t>
                </a:r>
                <a:r>
                  <a:rPr lang="en-US" b="1" i="1" dirty="0"/>
                  <a:t>strongly connected </a:t>
                </a:r>
                <a:r>
                  <a:rPr lang="en-US" dirty="0"/>
                  <a:t>if every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is </a:t>
                </a:r>
                <a:r>
                  <a:rPr lang="en-US" b="1" i="1" dirty="0"/>
                  <a:t>reachable</a:t>
                </a:r>
                <a:r>
                  <a:rPr lang="en-US" dirty="0"/>
                  <a:t> from every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 by a directed walk.</a:t>
                </a:r>
              </a:p>
              <a:p>
                <a:pPr marL="576263" indent="-342900">
                  <a:lnSpc>
                    <a:spcPct val="120000"/>
                  </a:lnSpc>
                  <a:spcBef>
                    <a:spcPts val="0"/>
                  </a:spcBef>
                  <a:spcAft>
                    <a:spcPts val="1200"/>
                  </a:spcAft>
                  <a:buFont typeface="Wingdings" panose="05000000000000000000" pitchFamily="2" charset="2"/>
                  <a:buChar char="§"/>
                </a:pPr>
                <a:r>
                  <a:rPr lang="en-US" dirty="0"/>
                  <a:t>The (geodesic) </a:t>
                </a:r>
                <a:r>
                  <a:rPr lang="en-US" b="1" i="1" dirty="0"/>
                  <a:t>distance</a:t>
                </a:r>
                <a:r>
                  <a:rPr lang="en-US" dirty="0"/>
                  <a:t>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r>
                  <a:rPr lang="en-US" dirty="0"/>
                  <a:t> between </a:t>
                </a:r>
                <a14:m>
                  <m:oMath xmlns:m="http://schemas.openxmlformats.org/officeDocument/2006/math">
                    <m:r>
                      <a:rPr lang="en-US" i="1">
                        <a:latin typeface="Cambria Math" panose="02040503050406030204" pitchFamily="18" charset="0"/>
                      </a:rPr>
                      <m:t>𝑢</m:t>
                    </m:r>
                  </m:oMath>
                </a14:m>
                <a:r>
                  <a:rPr lang="en-US" dirty="0"/>
                  <a:t> and </a:t>
                </a:r>
                <a14:m>
                  <m:oMath xmlns:m="http://schemas.openxmlformats.org/officeDocument/2006/math">
                    <m:r>
                      <a:rPr lang="en-US" i="1">
                        <a:latin typeface="Cambria Math" panose="02040503050406030204" pitchFamily="18" charset="0"/>
                      </a:rPr>
                      <m:t>𝑣</m:t>
                    </m:r>
                  </m:oMath>
                </a14:m>
                <a:r>
                  <a:rPr lang="en-US" dirty="0"/>
                  <a:t> is the length of the shortest (directed) path between them; equal to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if no such path exists. A weighted distance is the path with the lowest weight between them. The </a:t>
                </a:r>
                <a:r>
                  <a:rPr lang="en-US" b="1" i="1" dirty="0"/>
                  <a:t>diameter</a:t>
                </a:r>
                <a:r>
                  <a:rPr lang="en-US" dirty="0"/>
                  <a:t> of </a:t>
                </a:r>
                <a14:m>
                  <m:oMath xmlns:m="http://schemas.openxmlformats.org/officeDocument/2006/math">
                    <m:r>
                      <a:rPr lang="en-US" i="1">
                        <a:latin typeface="Cambria Math" panose="02040503050406030204" pitchFamily="18" charset="0"/>
                      </a:rPr>
                      <m:t>𝐺</m:t>
                    </m:r>
                  </m:oMath>
                </a14:m>
                <a:r>
                  <a:rPr lang="en-US" dirty="0"/>
                  <a:t> is the longest distance among all its existing shortest paths.</a:t>
                </a:r>
              </a:p>
              <a:p>
                <a:pPr>
                  <a:lnSpc>
                    <a:spcPct val="120000"/>
                  </a:lnSpc>
                  <a:spcBef>
                    <a:spcPts val="0"/>
                  </a:spcBef>
                  <a:spcAft>
                    <a:spcPts val="1200"/>
                  </a:spcAft>
                </a:pPr>
                <a:r>
                  <a:rPr lang="en-US" dirty="0"/>
                  <a:t>An </a:t>
                </a:r>
                <a:r>
                  <a:rPr lang="en-US" b="1" i="1" dirty="0"/>
                  <a:t>acyclic network </a:t>
                </a:r>
                <a:r>
                  <a:rPr lang="en-US" dirty="0"/>
                  <a:t>is a network without any cycles. A connected undirected acyclic network is called a </a:t>
                </a:r>
                <a:r>
                  <a:rPr lang="en-US" b="1" i="1" dirty="0"/>
                  <a:t>tree</a:t>
                </a:r>
                <a:r>
                  <a:rPr lang="en-US" dirty="0"/>
                  <a:t>. A </a:t>
                </a:r>
                <a:r>
                  <a:rPr lang="en-US" b="1" i="1" dirty="0"/>
                  <a:t>directed acyclic network</a:t>
                </a:r>
                <a:r>
                  <a:rPr lang="en-US" dirty="0"/>
                  <a:t>, or </a:t>
                </a:r>
                <a:r>
                  <a:rPr lang="en-US" b="1" i="1" dirty="0"/>
                  <a:t>DAG</a:t>
                </a:r>
                <a:r>
                  <a:rPr lang="en-US" dirty="0"/>
                  <a:t>, is a directed network without directed cycles. </a:t>
                </a:r>
                <a:r>
                  <a:rPr lang="en-US" dirty="0">
                    <a:cs typeface="Courier New" panose="02070309020205020404" pitchFamily="49" charset="0"/>
                  </a:rPr>
                  <a:t>A network whose vertices can be ordered such that its adjacency matrix is strictly lower triangular, or strictly upper triangular, represents a DAG.</a:t>
                </a:r>
                <a:endParaRPr lang="en-US" dirty="0"/>
              </a:p>
              <a:p>
                <a:pPr marL="0" indent="0">
                  <a:lnSpc>
                    <a:spcPct val="120000"/>
                  </a:lnSpc>
                  <a:buNone/>
                </a:pPr>
                <a:r>
                  <a:rPr lang="en-US" b="1"/>
                  <a:t>Homework </a:t>
                </a:r>
                <a:r>
                  <a:rPr lang="en-US" b="1" dirty="0"/>
                  <a:t>2 Review</a:t>
                </a:r>
              </a:p>
            </p:txBody>
          </p:sp>
        </mc:Choice>
        <mc:Fallback xmlns="">
          <p:sp>
            <p:nvSpPr>
              <p:cNvPr id="7" name="Content Placeholder 6">
                <a:extLst>
                  <a:ext uri="{FF2B5EF4-FFF2-40B4-BE49-F238E27FC236}">
                    <a16:creationId xmlns:a16="http://schemas.microsoft.com/office/drawing/2014/main" id="{72F861AD-D2B0-4ECF-9774-06237EC7BB74}"/>
                  </a:ext>
                </a:extLst>
              </p:cNvPr>
              <p:cNvSpPr>
                <a:spLocks noGrp="1" noRot="1" noChangeAspect="1" noMove="1" noResize="1" noEditPoints="1" noAdjustHandles="1" noChangeArrowheads="1" noChangeShapeType="1" noTextEdit="1"/>
              </p:cNvSpPr>
              <p:nvPr>
                <p:ph idx="1"/>
              </p:nvPr>
            </p:nvSpPr>
            <p:spPr>
              <a:xfrm>
                <a:off x="753762" y="670559"/>
                <a:ext cx="10577384" cy="6050915"/>
              </a:xfrm>
              <a:blipFill>
                <a:blip r:embed="rId2"/>
                <a:stretch>
                  <a:fillRect t="-101" r="-173"/>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Bipartite Networks</a:t>
            </a:r>
            <a:endParaRPr lang="en-US" dirty="0">
              <a:solidFill>
                <a:srgbClr val="C00000"/>
              </a:solidFill>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2520499"/>
              </a:xfrm>
            </p:spPr>
            <p:txBody>
              <a:bodyPr>
                <a:normAutofit fontScale="85000" lnSpcReduction="20000"/>
              </a:bodyPr>
              <a:lstStyle/>
              <a:p>
                <a:pPr marL="0" indent="0">
                  <a:lnSpc>
                    <a:spcPct val="120000"/>
                  </a:lnSpc>
                  <a:spcBef>
                    <a:spcPts val="0"/>
                  </a:spcBef>
                  <a:spcAft>
                    <a:spcPts val="1800"/>
                  </a:spcAft>
                  <a:buNone/>
                </a:pPr>
                <a:r>
                  <a:rPr lang="en-US" dirty="0"/>
                  <a:t>A </a:t>
                </a:r>
                <a:r>
                  <a:rPr lang="en-US" b="1" i="1" dirty="0"/>
                  <a:t>bipartite network </a:t>
                </a:r>
                <a:r>
                  <a:rPr lang="en-US" dirty="0"/>
                  <a:t>is a network with two different types of vertices, type I and type II, and edges that run only between vertices of different types. We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be the number of vertices of type I,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the number of vertices of type II.</a:t>
                </a:r>
              </a:p>
              <a:p>
                <a:pPr marL="0" indent="0">
                  <a:lnSpc>
                    <a:spcPct val="120000"/>
                  </a:lnSpc>
                  <a:spcBef>
                    <a:spcPts val="0"/>
                  </a:spcBef>
                  <a:spcAft>
                    <a:spcPts val="1800"/>
                  </a:spcAft>
                  <a:buNone/>
                </a:pPr>
                <a:r>
                  <a:rPr lang="en-US" b="1" dirty="0"/>
                  <a:t>Example: </a:t>
                </a:r>
                <a:r>
                  <a:rPr lang="en-US" dirty="0"/>
                  <a:t>We create a bipartite network showing actors appearing in movies. We let the actors be type I and the movies type II.</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7"/>
                <a:ext cx="10515600" cy="2520499"/>
              </a:xfrm>
              <a:blipFill>
                <a:blip r:embed="rId3"/>
                <a:stretch>
                  <a:fillRect l="-928" t="-19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pic>
        <p:nvPicPr>
          <p:cNvPr id="7" name="Picture 6">
            <a:extLst>
              <a:ext uri="{FF2B5EF4-FFF2-40B4-BE49-F238E27FC236}">
                <a16:creationId xmlns:a16="http://schemas.microsoft.com/office/drawing/2014/main" id="{BD60C1C8-5048-402D-B6A4-FD22B106BF65}"/>
              </a:ext>
            </a:extLst>
          </p:cNvPr>
          <p:cNvPicPr>
            <a:picLocks noChangeAspect="1"/>
          </p:cNvPicPr>
          <p:nvPr/>
        </p:nvPicPr>
        <p:blipFill rotWithShape="1">
          <a:blip r:embed="rId4"/>
          <a:srcRect l="31324" t="17323" r="25746" b="20282"/>
          <a:stretch/>
        </p:blipFill>
        <p:spPr>
          <a:xfrm>
            <a:off x="2181497" y="3325766"/>
            <a:ext cx="3082834" cy="303058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4FC556E-44EB-407D-B343-FD8A206FDD22}"/>
                  </a:ext>
                </a:extLst>
              </p:cNvPr>
              <p:cNvSpPr txBox="1"/>
              <p:nvPr/>
            </p:nvSpPr>
            <p:spPr>
              <a:xfrm>
                <a:off x="6843032" y="3640729"/>
                <a:ext cx="4205152" cy="2092881"/>
              </a:xfrm>
              <a:prstGeom prst="rect">
                <a:avLst/>
              </a:prstGeom>
              <a:noFill/>
            </p:spPr>
            <p:txBody>
              <a:bodyPr wrap="square" rtlCol="0">
                <a:spAutoFit/>
              </a:bodyPr>
              <a:lstStyle/>
              <a:p>
                <a:pPr>
                  <a:spcAft>
                    <a:spcPts val="1200"/>
                  </a:spcAft>
                </a:pPr>
                <a:r>
                  <a:rPr lang="en-US" dirty="0"/>
                  <a:t>We can tell from this network that:</a:t>
                </a:r>
              </a:p>
              <a:p>
                <a:pPr marL="285750" indent="-285750">
                  <a:spcAft>
                    <a:spcPts val="1200"/>
                  </a:spcAft>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oMath>
                </a14:m>
                <a:r>
                  <a:rPr lang="en-US" dirty="0"/>
                  <a:t> are both 3</a:t>
                </a:r>
              </a:p>
              <a:p>
                <a:pPr marL="285750" indent="-285750">
                  <a:spcAft>
                    <a:spcPts val="1200"/>
                  </a:spcAft>
                  <a:buFont typeface="Arial" panose="020B0604020202020204" pitchFamily="34" charset="0"/>
                  <a:buChar char="•"/>
                </a:pPr>
                <a:r>
                  <a:rPr lang="en-US" dirty="0"/>
                  <a:t>Actor 1 appeared only in movie 1</a:t>
                </a:r>
              </a:p>
              <a:p>
                <a:pPr marL="285750" indent="-285750">
                  <a:spcAft>
                    <a:spcPts val="1200"/>
                  </a:spcAft>
                  <a:buFont typeface="Arial" panose="020B0604020202020204" pitchFamily="34" charset="0"/>
                  <a:buChar char="•"/>
                </a:pPr>
                <a:r>
                  <a:rPr lang="en-US" dirty="0"/>
                  <a:t>Actor 2 appeared in movie 1 and 2</a:t>
                </a:r>
              </a:p>
              <a:p>
                <a:pPr marL="285750" indent="-285750">
                  <a:spcAft>
                    <a:spcPts val="1200"/>
                  </a:spcAft>
                  <a:buFont typeface="Arial" panose="020B0604020202020204" pitchFamily="34" charset="0"/>
                  <a:buChar char="•"/>
                </a:pPr>
                <a:r>
                  <a:rPr lang="en-US" dirty="0"/>
                  <a:t>Actor 3 appeared in movie 2 and 3</a:t>
                </a:r>
              </a:p>
            </p:txBody>
          </p:sp>
        </mc:Choice>
        <mc:Fallback>
          <p:sp>
            <p:nvSpPr>
              <p:cNvPr id="8" name="TextBox 7">
                <a:extLst>
                  <a:ext uri="{FF2B5EF4-FFF2-40B4-BE49-F238E27FC236}">
                    <a16:creationId xmlns:a16="http://schemas.microsoft.com/office/drawing/2014/main" id="{A4FC556E-44EB-407D-B343-FD8A206FDD22}"/>
                  </a:ext>
                </a:extLst>
              </p:cNvPr>
              <p:cNvSpPr txBox="1">
                <a:spLocks noRot="1" noChangeAspect="1" noMove="1" noResize="1" noEditPoints="1" noAdjustHandles="1" noChangeArrowheads="1" noChangeShapeType="1" noTextEdit="1"/>
              </p:cNvSpPr>
              <p:nvPr/>
            </p:nvSpPr>
            <p:spPr>
              <a:xfrm>
                <a:off x="6843032" y="3640729"/>
                <a:ext cx="4205152" cy="2092881"/>
              </a:xfrm>
              <a:prstGeom prst="rect">
                <a:avLst/>
              </a:prstGeom>
              <a:blipFill>
                <a:blip r:embed="rId5"/>
                <a:stretch>
                  <a:fillRect l="-1306" t="-1453" b="-3488"/>
                </a:stretch>
              </a:blipFill>
            </p:spPr>
            <p:txBody>
              <a:bodyPr/>
              <a:lstStyle/>
              <a:p>
                <a:r>
                  <a:rPr lang="en-US">
                    <a:noFill/>
                  </a:rPr>
                  <a:t> </a:t>
                </a:r>
              </a:p>
            </p:txBody>
          </p:sp>
        </mc:Fallback>
      </mc:AlternateContent>
    </p:spTree>
    <p:extLst>
      <p:ext uri="{BB962C8B-B14F-4D97-AF65-F5344CB8AC3E}">
        <p14:creationId xmlns:p14="http://schemas.microsoft.com/office/powerpoint/2010/main" val="11609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Bipartite Networks - 2</a:t>
            </a:r>
            <a:endParaRPr lang="en-US" dirty="0">
              <a:solidFill>
                <a:srgbClr val="C00000"/>
              </a:solidFill>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8"/>
                <a:ext cx="10515600" cy="2844718"/>
              </a:xfrm>
            </p:spPr>
            <p:txBody>
              <a:bodyPr>
                <a:normAutofit fontScale="70000" lnSpcReduction="20000"/>
              </a:bodyPr>
              <a:lstStyle/>
              <a:p>
                <a:pPr>
                  <a:lnSpc>
                    <a:spcPct val="120000"/>
                  </a:lnSpc>
                  <a:spcBef>
                    <a:spcPts val="0"/>
                  </a:spcBef>
                  <a:spcAft>
                    <a:spcPts val="1800"/>
                  </a:spcAft>
                </a:pPr>
                <a:r>
                  <a:rPr lang="en-US" dirty="0"/>
                  <a:t>An </a:t>
                </a:r>
                <a:r>
                  <a:rPr lang="en-US" b="1" i="1" dirty="0"/>
                  <a:t>incidence matrix </a:t>
                </a:r>
                <a14:m>
                  <m:oMath xmlns:m="http://schemas.openxmlformats.org/officeDocument/2006/math">
                    <m:r>
                      <a:rPr lang="en-US" b="0" i="1" smtClean="0">
                        <a:latin typeface="Cambria Math" panose="02040503050406030204" pitchFamily="18" charset="0"/>
                      </a:rPr>
                      <m:t>𝐵</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ℝ</m:t>
                        </m:r>
                      </m:e>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1</m:t>
                            </m:r>
                          </m:sub>
                        </m:sSub>
                        <m:r>
                          <a:rPr lang="en-US" alt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p>
                    </m:sSup>
                  </m:oMath>
                </a14:m>
                <a:r>
                  <a:rPr lang="en-US" dirty="0"/>
                  <a:t> is the equivalent of an adjacency matrix specifically for bipartite networks, where type I is represented on the rows, and type II on the columns. We have:</a:t>
                </a:r>
              </a:p>
              <a:p>
                <a:pPr marL="0" indent="0">
                  <a:lnSpc>
                    <a:spcPct val="120000"/>
                  </a:lnSpc>
                  <a:spcBef>
                    <a:spcPts val="0"/>
                  </a:spcBef>
                  <a:spcAft>
                    <a:spcPts val="1800"/>
                  </a:spcAft>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𝑏</m:t>
                          </m:r>
                        </m:e>
                        <m:sub>
                          <m:r>
                            <a:rPr lang="en-US" altLang="en-US" i="1">
                              <a:latin typeface="Cambria Math" panose="02040503050406030204" pitchFamily="18" charset="0"/>
                            </a:rPr>
                            <m:t>𝑖𝑗</m:t>
                          </m:r>
                        </m:sub>
                      </m:sSub>
                      <m:r>
                        <a:rPr lang="en-US" altLang="en-US" i="1">
                          <a:latin typeface="Cambria Math" panose="02040503050406030204" pitchFamily="18" charset="0"/>
                        </a:rPr>
                        <m:t>=</m:t>
                      </m:r>
                      <m:d>
                        <m:dPr>
                          <m:begChr m:val="{"/>
                          <m:endChr m:val=""/>
                          <m:ctrlPr>
                            <a:rPr lang="en-US" altLang="en-US" i="1">
                              <a:latin typeface="Cambria Math" panose="02040503050406030204" pitchFamily="18" charset="0"/>
                            </a:rPr>
                          </m:ctrlPr>
                        </m:dPr>
                        <m:e>
                          <m:m>
                            <m:mPr>
                              <m:mcs>
                                <m:mc>
                                  <m:mcPr>
                                    <m:count m:val="2"/>
                                    <m:mcJc m:val="center"/>
                                  </m:mcPr>
                                </m:mc>
                              </m:mcs>
                              <m:ctrlPr>
                                <a:rPr lang="en-US" altLang="en-US" i="1">
                                  <a:latin typeface="Cambria Math" panose="02040503050406030204" pitchFamily="18" charset="0"/>
                                </a:rPr>
                              </m:ctrlPr>
                            </m:mPr>
                            <m:mr>
                              <m:e>
                                <m:r>
                                  <m:rPr>
                                    <m:brk m:alnAt="7"/>
                                  </m:rPr>
                                  <a:rPr lang="en-US" altLang="en-US" i="1">
                                    <a:latin typeface="Cambria Math" panose="02040503050406030204" pitchFamily="18" charset="0"/>
                                  </a:rPr>
                                  <m:t>1</m:t>
                                </m:r>
                                <m:r>
                                  <a:rPr lang="en-US" altLang="en-US" i="1">
                                    <a:latin typeface="Cambria Math" panose="02040503050406030204" pitchFamily="18" charset="0"/>
                                  </a:rPr>
                                  <m:t> </m:t>
                                </m:r>
                              </m:e>
                              <m:e>
                                <m:r>
                                  <m:rPr>
                                    <m:brk m:alnAt="7"/>
                                  </m:rPr>
                                  <a:rPr lang="en-US" altLang="en-US" i="1">
                                    <a:latin typeface="Cambria Math" panose="02040503050406030204" pitchFamily="18" charset="0"/>
                                  </a:rPr>
                                  <m:t>𝑖</m:t>
                                </m:r>
                                <m:r>
                                  <a:rPr lang="en-US" altLang="en-US" i="1">
                                    <a:latin typeface="Cambria Math" panose="02040503050406030204" pitchFamily="18" charset="0"/>
                                  </a:rPr>
                                  <m:t>𝑓</m:t>
                                </m:r>
                                <m:r>
                                  <a:rPr lang="en-US" altLang="en-US" i="1">
                                    <a:latin typeface="Cambria Math" panose="02040503050406030204" pitchFamily="18" charset="0"/>
                                  </a:rPr>
                                  <m:t> </m:t>
                                </m:r>
                                <m:r>
                                  <a:rPr lang="en-US" altLang="en-US" b="0" i="1" smtClean="0">
                                    <a:latin typeface="Cambria Math" panose="02040503050406030204" pitchFamily="18" charset="0"/>
                                  </a:rPr>
                                  <m:t>𝑡h𝑒𝑟𝑒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𝑎𝑛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𝑒𝑑𝑔𝑒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𝑓𝑟𝑜𝑚</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𝑖𝑡𝑒𝑚</m:t>
                                </m:r>
                                <m:r>
                                  <a:rPr lang="en-US" altLang="en-US" b="0" i="1" smtClean="0">
                                    <a:latin typeface="Cambria Math" panose="02040503050406030204" pitchFamily="18" charset="0"/>
                                  </a:rPr>
                                  <m:t> </m:t>
                                </m:r>
                                <m:r>
                                  <a:rPr lang="en-US" altLang="en-US" b="0" i="1" smtClean="0">
                                    <a:latin typeface="Cambria Math" panose="02040503050406030204" pitchFamily="18" charset="0"/>
                                  </a:rPr>
                                  <m:t>𝑖</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𝑡𝑦𝑝𝑒</m:t>
                                </m:r>
                                <m:r>
                                  <a:rPr lang="en-US" altLang="en-US" b="0" i="1" smtClean="0">
                                    <a:latin typeface="Cambria Math" panose="02040503050406030204" pitchFamily="18" charset="0"/>
                                  </a:rPr>
                                  <m:t> </m:t>
                                </m:r>
                                <m:r>
                                  <a:rPr lang="en-US" altLang="en-US" b="0" i="1" smtClean="0">
                                    <a:latin typeface="Cambria Math" panose="02040503050406030204" pitchFamily="18" charset="0"/>
                                  </a:rPr>
                                  <m:t>𝐼</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𝑖𝑡𝑒𝑚</m:t>
                                </m:r>
                                <m:r>
                                  <a:rPr lang="en-US" altLang="en-US" b="0" i="1" smtClean="0">
                                    <a:latin typeface="Cambria Math" panose="02040503050406030204" pitchFamily="18" charset="0"/>
                                  </a:rPr>
                                  <m:t> </m:t>
                                </m:r>
                                <m:r>
                                  <a:rPr lang="en-US" altLang="en-US" b="0" i="1" smtClean="0">
                                    <a:latin typeface="Cambria Math" panose="02040503050406030204" pitchFamily="18" charset="0"/>
                                  </a:rPr>
                                  <m:t>𝑗</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𝑡𝑦𝑝𝑒</m:t>
                                </m:r>
                                <m:r>
                                  <a:rPr lang="en-US" altLang="en-US" b="0" i="1" smtClean="0">
                                    <a:latin typeface="Cambria Math" panose="02040503050406030204" pitchFamily="18" charset="0"/>
                                  </a:rPr>
                                  <m:t> </m:t>
                                </m:r>
                                <m:r>
                                  <a:rPr lang="en-US" altLang="en-US" b="0" i="1" smtClean="0">
                                    <a:latin typeface="Cambria Math" panose="02040503050406030204" pitchFamily="18" charset="0"/>
                                  </a:rPr>
                                  <m:t>𝐼𝐼</m:t>
                                </m:r>
                              </m:e>
                            </m:mr>
                            <m:mr>
                              <m:e>
                                <m:r>
                                  <a:rPr lang="en-US" altLang="en-US" i="1">
                                    <a:latin typeface="Cambria Math" panose="02040503050406030204" pitchFamily="18" charset="0"/>
                                  </a:rPr>
                                  <m:t> 0</m:t>
                                </m:r>
                              </m:e>
                              <m:e>
                                <m:r>
                                  <a:rPr lang="en-US" altLang="en-US" i="1">
                                    <a:latin typeface="Cambria Math" panose="02040503050406030204" pitchFamily="18" charset="0"/>
                                  </a:rPr>
                                  <m:t>𝑜𝑡h𝑒𝑟𝑤𝑖𝑠𝑒</m:t>
                                </m:r>
                              </m:e>
                            </m:mr>
                          </m:m>
                        </m:e>
                      </m:d>
                    </m:oMath>
                  </m:oMathPara>
                </a14:m>
                <a:endParaRPr lang="en-US" dirty="0"/>
              </a:p>
              <a:p>
                <a:pPr marL="0" indent="0">
                  <a:lnSpc>
                    <a:spcPct val="120000"/>
                  </a:lnSpc>
                  <a:spcBef>
                    <a:spcPts val="0"/>
                  </a:spcBef>
                  <a:spcAft>
                    <a:spcPts val="1800"/>
                  </a:spcAft>
                  <a:buNone/>
                </a:pPr>
                <a:r>
                  <a:rPr lang="en-US" b="1" dirty="0"/>
                  <a:t>Exercise 10: </a:t>
                </a:r>
                <a:r>
                  <a:rPr lang="en-US" dirty="0"/>
                  <a:t>Create the incidence matrix for this bipartite network, where we let the actors be type I and the movies type II.</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8"/>
                <a:ext cx="10515600" cy="2844718"/>
              </a:xfrm>
              <a:blipFill>
                <a:blip r:embed="rId3"/>
                <a:stretch>
                  <a:fillRect l="-638" t="-1071"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pic>
        <p:nvPicPr>
          <p:cNvPr id="7" name="Picture 6">
            <a:extLst>
              <a:ext uri="{FF2B5EF4-FFF2-40B4-BE49-F238E27FC236}">
                <a16:creationId xmlns:a16="http://schemas.microsoft.com/office/drawing/2014/main" id="{BD60C1C8-5048-402D-B6A4-FD22B106BF65}"/>
              </a:ext>
            </a:extLst>
          </p:cNvPr>
          <p:cNvPicPr>
            <a:picLocks noChangeAspect="1"/>
          </p:cNvPicPr>
          <p:nvPr/>
        </p:nvPicPr>
        <p:blipFill rotWithShape="1">
          <a:blip r:embed="rId4"/>
          <a:srcRect l="31324" t="17323" r="25746" b="20282"/>
          <a:stretch/>
        </p:blipFill>
        <p:spPr>
          <a:xfrm>
            <a:off x="2181497" y="3391081"/>
            <a:ext cx="3082834" cy="3030584"/>
          </a:xfrm>
          <a:prstGeom prst="rect">
            <a:avLst/>
          </a:prstGeom>
        </p:spPr>
      </p:pic>
      <p:sp>
        <p:nvSpPr>
          <p:cNvPr id="5" name="Rectangle 1">
            <a:extLst>
              <a:ext uri="{FF2B5EF4-FFF2-40B4-BE49-F238E27FC236}">
                <a16:creationId xmlns:a16="http://schemas.microsoft.com/office/drawing/2014/main" id="{026DB9DC-9E75-4D2E-8A13-FA872BED63AA}"/>
              </a:ext>
            </a:extLst>
          </p:cNvPr>
          <p:cNvSpPr>
            <a:spLocks noChangeArrowheads="1"/>
          </p:cNvSpPr>
          <p:nvPr/>
        </p:nvSpPr>
        <p:spPr bwMode="auto">
          <a:xfrm>
            <a:off x="6807926" y="3649986"/>
            <a:ext cx="2076994"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rPr>
              <a:t>Incidence Matrix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movie1 movie2 movie3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actor1    1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actor2    1     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actor3    0     1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767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Bipartite Networks - 3</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3205030"/>
          </a:xfrm>
        </p:spPr>
        <p:txBody>
          <a:bodyPr>
            <a:normAutofit fontScale="62500" lnSpcReduction="20000"/>
          </a:bodyPr>
          <a:lstStyle/>
          <a:p>
            <a:pPr>
              <a:lnSpc>
                <a:spcPct val="120000"/>
              </a:lnSpc>
              <a:spcBef>
                <a:spcPts val="0"/>
              </a:spcBef>
              <a:spcAft>
                <a:spcPts val="1800"/>
              </a:spcAft>
            </a:pPr>
            <a:r>
              <a:rPr lang="en-US" dirty="0"/>
              <a:t>The </a:t>
            </a:r>
            <a:r>
              <a:rPr lang="en-US" b="1" i="1" dirty="0"/>
              <a:t>one-mode projection </a:t>
            </a:r>
            <a:r>
              <a:rPr lang="en-US" dirty="0"/>
              <a:t>onto type I of a bipartite network is the network that has only vertices of type I and connects two vertices if they are both connected to the same type II element in the bipartite network. </a:t>
            </a:r>
          </a:p>
          <a:p>
            <a:pPr>
              <a:lnSpc>
                <a:spcPct val="120000"/>
              </a:lnSpc>
              <a:spcBef>
                <a:spcPts val="0"/>
              </a:spcBef>
              <a:spcAft>
                <a:spcPts val="1800"/>
              </a:spcAft>
            </a:pPr>
            <a:r>
              <a:rPr lang="en-US" dirty="0"/>
              <a:t>The </a:t>
            </a:r>
            <a:r>
              <a:rPr lang="en-US" b="1" i="1" dirty="0"/>
              <a:t>one-mode projection </a:t>
            </a:r>
            <a:r>
              <a:rPr lang="en-US" dirty="0"/>
              <a:t>onto type II of a bipartite network is the network that has only vertices of type II and connects two vertices if they are both connected to the same type I element in the bipartite network. </a:t>
            </a:r>
          </a:p>
          <a:p>
            <a:pPr>
              <a:lnSpc>
                <a:spcPct val="120000"/>
              </a:lnSpc>
              <a:spcBef>
                <a:spcPts val="0"/>
              </a:spcBef>
              <a:spcAft>
                <a:spcPts val="1800"/>
              </a:spcAft>
            </a:pPr>
            <a:r>
              <a:rPr lang="en-US" b="1" dirty="0"/>
              <a:t>NOTE</a:t>
            </a:r>
            <a:r>
              <a:rPr lang="en-US" dirty="0"/>
              <a:t>: the projections are NOT subgraphs of the bipartite graph.</a:t>
            </a:r>
          </a:p>
          <a:p>
            <a:pPr marL="0" indent="0">
              <a:lnSpc>
                <a:spcPct val="120000"/>
              </a:lnSpc>
              <a:spcBef>
                <a:spcPts val="0"/>
              </a:spcBef>
              <a:spcAft>
                <a:spcPts val="1800"/>
              </a:spcAft>
              <a:buNone/>
            </a:pPr>
            <a:r>
              <a:rPr lang="en-US" b="1" dirty="0"/>
              <a:t>Example: </a:t>
            </a:r>
            <a:r>
              <a:rPr lang="en-US" dirty="0"/>
              <a:t>The projection onto actors gives a network of actors with an edge between actors that have acted in the same movie, while the projection onto movies gives the network of movies where two movies are connected by an edge if they share one or more actors.</a:t>
            </a:r>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pic>
        <p:nvPicPr>
          <p:cNvPr id="6" name="Picture 5">
            <a:extLst>
              <a:ext uri="{FF2B5EF4-FFF2-40B4-BE49-F238E27FC236}">
                <a16:creationId xmlns:a16="http://schemas.microsoft.com/office/drawing/2014/main" id="{334BAB45-B25B-4F6D-A36A-3E8832463B53}"/>
              </a:ext>
            </a:extLst>
          </p:cNvPr>
          <p:cNvPicPr>
            <a:picLocks noChangeAspect="1"/>
          </p:cNvPicPr>
          <p:nvPr/>
        </p:nvPicPr>
        <p:blipFill rotWithShape="1">
          <a:blip r:embed="rId3"/>
          <a:srcRect l="4449" t="3258" r="2658" b="22887"/>
          <a:stretch/>
        </p:blipFill>
        <p:spPr>
          <a:xfrm>
            <a:off x="2759530" y="3842174"/>
            <a:ext cx="6384472" cy="2341189"/>
          </a:xfrm>
          <a:prstGeom prst="rect">
            <a:avLst/>
          </a:prstGeom>
        </p:spPr>
      </p:pic>
    </p:spTree>
    <p:extLst>
      <p:ext uri="{BB962C8B-B14F-4D97-AF65-F5344CB8AC3E}">
        <p14:creationId xmlns:p14="http://schemas.microsoft.com/office/powerpoint/2010/main" val="178119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Problems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6"/>
            <a:ext cx="10515600" cy="5306775"/>
          </a:xfrm>
        </p:spPr>
        <p:txBody>
          <a:bodyPr>
            <a:normAutofit fontScale="92500"/>
          </a:bodyPr>
          <a:lstStyle/>
          <a:p>
            <a:pPr marL="514350" indent="-514350">
              <a:lnSpc>
                <a:spcPct val="100000"/>
              </a:lnSpc>
              <a:spcBef>
                <a:spcPts val="0"/>
              </a:spcBef>
              <a:spcAft>
                <a:spcPts val="1800"/>
              </a:spcAft>
              <a:buFont typeface="+mj-lt"/>
              <a:buAutoNum type="arabicPeriod"/>
            </a:pPr>
            <a:r>
              <a:rPr lang="en-US" dirty="0"/>
              <a:t>Figure 6.4 b) in the book (page 114) shows a bipartite network. Let the white vertices be named A, B, C, and D respectively. Create the bipartite network in R and plot it, both as a regular network and as a bipartite network. Which makes the structure of the network clearer? Then calculate its incidence matrix, first without, then WITH R. Is it the same as the incidence matrix B in the book (page 116)?</a:t>
            </a:r>
          </a:p>
          <a:p>
            <a:pPr marL="514350" indent="-514350">
              <a:lnSpc>
                <a:spcPct val="100000"/>
              </a:lnSpc>
              <a:spcBef>
                <a:spcPts val="0"/>
              </a:spcBef>
              <a:spcAft>
                <a:spcPts val="1800"/>
              </a:spcAft>
              <a:buFont typeface="+mj-lt"/>
              <a:buAutoNum type="arabicPeriod"/>
            </a:pPr>
            <a:r>
              <a:rPr lang="en-US" dirty="0"/>
              <a:t>The middle of figure 6.6 in the book (page 117) also shows a bipartite graph. Create and plot this graph in R, both as a regular network and as a bipartite network, find its incidence matrix and projections onto the letters and onto the numbers. Does it match what the book shows for the projections? Are either of these projections acyclic?</a:t>
            </a:r>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Tree>
    <p:extLst>
      <p:ext uri="{BB962C8B-B14F-4D97-AF65-F5344CB8AC3E}">
        <p14:creationId xmlns:p14="http://schemas.microsoft.com/office/powerpoint/2010/main" val="386525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normAutofit fontScale="90000"/>
          </a:bodyPr>
          <a:lstStyle/>
          <a:p>
            <a:pPr algn="ctr"/>
            <a:r>
              <a:rPr lang="en-US" altLang="en-US" sz="3600" dirty="0">
                <a:solidFill>
                  <a:srgbClr val="C00000"/>
                </a:solidFill>
                <a:latin typeface="+mn-lt"/>
                <a:ea typeface="Cambria" panose="02040503050406030204" pitchFamily="18" charset="0"/>
              </a:rPr>
              <a:t>Import and Export Network Data</a:t>
            </a:r>
            <a:br>
              <a:rPr lang="en-US" altLang="en-US" sz="3600" dirty="0">
                <a:solidFill>
                  <a:srgbClr val="C00000"/>
                </a:solidFill>
                <a:latin typeface="+mn-lt"/>
                <a:ea typeface="Cambria" panose="02040503050406030204" pitchFamily="18" charset="0"/>
              </a:rPr>
            </a:br>
            <a:r>
              <a:rPr lang="en-US" altLang="en-US" sz="3600" dirty="0">
                <a:latin typeface="+mn-lt"/>
                <a:ea typeface="Cambria" panose="02040503050406030204" pitchFamily="18" charset="0"/>
              </a:rPr>
              <a:t>Adjacency Matrices and Edgelists</a:t>
            </a:r>
            <a:endParaRPr lang="en-US"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88570"/>
                <a:ext cx="10515600" cy="5267779"/>
              </a:xfrm>
            </p:spPr>
            <p:txBody>
              <a:bodyPr>
                <a:normAutofit fontScale="62500" lnSpcReduction="20000"/>
              </a:bodyPr>
              <a:lstStyle/>
              <a:p>
                <a:pPr fontAlgn="base">
                  <a:lnSpc>
                    <a:spcPct val="120000"/>
                  </a:lnSpc>
                  <a:spcBef>
                    <a:spcPts val="0"/>
                  </a:spcBef>
                  <a:spcAft>
                    <a:spcPts val="600"/>
                  </a:spcAft>
                  <a:defRPr/>
                </a:pPr>
                <a:r>
                  <a:rPr lang="en-US" altLang="en-US" dirty="0"/>
                  <a:t>A graph in R, being an R object, can be saved to disk and loaded again at a later date. In the previous lecture, we saved graph </a:t>
                </a:r>
                <a14:m>
                  <m:oMath xmlns:m="http://schemas.openxmlformats.org/officeDocument/2006/math">
                    <m:r>
                      <a:rPr lang="en-US" altLang="en-US" b="0" i="1" smtClean="0">
                        <a:latin typeface="Cambria Math" panose="02040503050406030204" pitchFamily="18" charset="0"/>
                      </a:rPr>
                      <m:t>𝑔</m:t>
                    </m:r>
                  </m:oMath>
                </a14:m>
                <a:r>
                  <a:rPr lang="en-US" altLang="en-US" dirty="0"/>
                  <a:t> after we decorated it as follows:</a:t>
                </a:r>
              </a:p>
              <a:p>
                <a:pPr marL="465138" indent="0" fontAlgn="base">
                  <a:lnSpc>
                    <a:spcPct val="120000"/>
                  </a:lnSpc>
                  <a:spcBef>
                    <a:spcPts val="0"/>
                  </a:spcBef>
                  <a:buNone/>
                  <a:defRPr/>
                </a:pPr>
                <a:r>
                  <a:rPr lang="it-IT" altLang="en-US" dirty="0">
                    <a:latin typeface="Courier New" panose="02070309020205020404" pitchFamily="49" charset="0"/>
                    <a:cs typeface="Courier New" panose="02070309020205020404" pitchFamily="49" charset="0"/>
                  </a:rPr>
                  <a:t>save(g,file="../data/g.RData")</a:t>
                </a:r>
              </a:p>
              <a:p>
                <a:pPr marL="465138" indent="0" fontAlgn="base">
                  <a:lnSpc>
                    <a:spcPct val="120000"/>
                  </a:lnSpc>
                  <a:spcBef>
                    <a:spcPts val="0"/>
                  </a:spcBef>
                  <a:buNone/>
                  <a:defRPr/>
                </a:pPr>
                <a:r>
                  <a:rPr lang="it-IT" altLang="en-US" dirty="0"/>
                  <a:t>We can now load this graph back into R:</a:t>
                </a:r>
              </a:p>
              <a:p>
                <a:pPr marL="465138" indent="0" fontAlgn="base">
                  <a:lnSpc>
                    <a:spcPct val="120000"/>
                  </a:lnSpc>
                  <a:spcBef>
                    <a:spcPts val="0"/>
                  </a:spcBef>
                  <a:buNone/>
                  <a:defRPr/>
                </a:pPr>
                <a:r>
                  <a:rPr lang="it-IT" altLang="en-US" dirty="0">
                    <a:latin typeface="Courier New" panose="02070309020205020404" pitchFamily="49" charset="0"/>
                    <a:cs typeface="Courier New" panose="02070309020205020404" pitchFamily="49" charset="0"/>
                  </a:rPr>
                  <a:t>load("../data/g.RData")</a:t>
                </a:r>
              </a:p>
              <a:p>
                <a:pPr marL="465138" indent="0" fontAlgn="base">
                  <a:lnSpc>
                    <a:spcPct val="120000"/>
                  </a:lnSpc>
                  <a:spcBef>
                    <a:spcPts val="0"/>
                  </a:spcBef>
                  <a:spcAft>
                    <a:spcPts val="1800"/>
                  </a:spcAft>
                  <a:buNone/>
                  <a:defRPr/>
                </a:pPr>
                <a:r>
                  <a:rPr lang="en-US" altLang="en-US" dirty="0"/>
                  <a:t>Note that in this form we can only move the data from R to R.</a:t>
                </a:r>
                <a:endParaRPr lang="en-US" altLang="en-US" dirty="0">
                  <a:latin typeface="Courier New" panose="02070309020205020404" pitchFamily="49" charset="0"/>
                  <a:cs typeface="Courier New" panose="02070309020205020404" pitchFamily="49" charset="0"/>
                </a:endParaRPr>
              </a:p>
              <a:p>
                <a:pPr fontAlgn="base">
                  <a:lnSpc>
                    <a:spcPct val="120000"/>
                  </a:lnSpc>
                  <a:spcBef>
                    <a:spcPts val="0"/>
                  </a:spcBef>
                  <a:spcAft>
                    <a:spcPts val="600"/>
                  </a:spcAft>
                  <a:defRPr/>
                </a:pPr>
                <a:r>
                  <a:rPr lang="en-US" altLang="en-US" dirty="0"/>
                  <a:t>We have seen how we can create an adjacency matrix for a graph, but we can also create a graph from an adjacency matrix:</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(aa=</a:t>
                </a:r>
                <a:r>
                  <a:rPr lang="en-US" altLang="en-US" dirty="0" err="1">
                    <a:latin typeface="Courier New" panose="02070309020205020404" pitchFamily="49" charset="0"/>
                    <a:cs typeface="Courier New" panose="02070309020205020404" pitchFamily="49" charset="0"/>
                  </a:rPr>
                  <a:t>as_adj</a:t>
                </a:r>
                <a:r>
                  <a:rPr lang="en-US" altLang="en-US" dirty="0">
                    <a:latin typeface="Courier New" panose="02070309020205020404" pitchFamily="49" charset="0"/>
                    <a:cs typeface="Courier New" panose="02070309020205020404" pitchFamily="49" charset="0"/>
                  </a:rPr>
                  <a:t>(g))</a:t>
                </a:r>
              </a:p>
              <a:p>
                <a:pPr marL="465138" indent="0" fontAlgn="base">
                  <a:lnSpc>
                    <a:spcPct val="120000"/>
                  </a:lnSpc>
                  <a:spcBef>
                    <a:spcPts val="0"/>
                  </a:spcBef>
                  <a:spcAft>
                    <a:spcPts val="1800"/>
                  </a:spcAft>
                  <a:buNone/>
                  <a:defRPr/>
                </a:pPr>
                <a:r>
                  <a:rPr lang="en-US" altLang="en-US" dirty="0" err="1">
                    <a:latin typeface="Courier New" panose="02070309020205020404" pitchFamily="49" charset="0"/>
                    <a:cs typeface="Courier New" panose="02070309020205020404" pitchFamily="49" charset="0"/>
                  </a:rPr>
                  <a:t>graph_from_adjacency_matrix</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aa,"undirected</a:t>
                </a:r>
                <a:r>
                  <a:rPr lang="en-US" altLang="en-US" dirty="0">
                    <a:latin typeface="Courier New" panose="02070309020205020404" pitchFamily="49" charset="0"/>
                    <a:cs typeface="Courier New" panose="02070309020205020404" pitchFamily="49" charset="0"/>
                  </a:rPr>
                  <a:t>")</a:t>
                </a:r>
              </a:p>
              <a:p>
                <a:pPr fontAlgn="base">
                  <a:lnSpc>
                    <a:spcPct val="120000"/>
                  </a:lnSpc>
                  <a:spcBef>
                    <a:spcPts val="0"/>
                  </a:spcBef>
                  <a:spcAft>
                    <a:spcPts val="600"/>
                  </a:spcAft>
                  <a:defRPr/>
                </a:pPr>
                <a:r>
                  <a:rPr lang="en-US" altLang="en-US" dirty="0"/>
                  <a:t>We can also create an </a:t>
                </a:r>
                <a:r>
                  <a:rPr lang="en-US" altLang="en-US" b="1" i="1" dirty="0"/>
                  <a:t>edgelist</a:t>
                </a:r>
                <a:r>
                  <a:rPr lang="en-US" altLang="en-US" dirty="0"/>
                  <a:t> for a graph. An edgelist is a matrix with 2 columns, the first one with starting points of vertices, the second column with end points of vertices. Each row represents an edge of the graph. We can create a graph from an edgelist.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(ae=</a:t>
                </a:r>
                <a:r>
                  <a:rPr lang="en-US" altLang="en-US" dirty="0" err="1">
                    <a:latin typeface="Courier New" panose="02070309020205020404" pitchFamily="49" charset="0"/>
                    <a:cs typeface="Courier New" panose="02070309020205020404" pitchFamily="49" charset="0"/>
                  </a:rPr>
                  <a:t>as_edgelist</a:t>
                </a:r>
                <a:r>
                  <a:rPr lang="en-US" altLang="en-US" dirty="0">
                    <a:latin typeface="Courier New" panose="02070309020205020404" pitchFamily="49" charset="0"/>
                    <a:cs typeface="Courier New" panose="02070309020205020404" pitchFamily="49" charset="0"/>
                  </a:rPr>
                  <a:t>(g))        #Create an edgelist</a:t>
                </a:r>
              </a:p>
              <a:p>
                <a:pPr marL="465138" indent="0" fontAlgn="base">
                  <a:lnSpc>
                    <a:spcPct val="120000"/>
                  </a:lnSpc>
                  <a:spcBef>
                    <a:spcPts val="0"/>
                  </a:spcBef>
                  <a:spcAft>
                    <a:spcPts val="1800"/>
                  </a:spcAft>
                  <a:buNone/>
                  <a:defRPr/>
                </a:pPr>
                <a:r>
                  <a:rPr lang="en-US" altLang="en-US" dirty="0" err="1">
                    <a:latin typeface="Courier New" panose="02070309020205020404" pitchFamily="49" charset="0"/>
                    <a:cs typeface="Courier New" panose="02070309020205020404" pitchFamily="49" charset="0"/>
                  </a:rPr>
                  <a:t>graph_from_edgelist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ae,directed</a:t>
                </a:r>
                <a:r>
                  <a:rPr lang="en-US" altLang="en-US" dirty="0">
                    <a:latin typeface="Courier New" panose="02070309020205020404" pitchFamily="49" charset="0"/>
                    <a:cs typeface="Courier New" panose="02070309020205020404" pitchFamily="49" charset="0"/>
                  </a:rPr>
                  <a:t>=F)</a:t>
                </a:r>
                <a:endParaRPr lang="en-US" altLang="en-US" dirty="0"/>
              </a:p>
              <a:p>
                <a:pPr marL="0" indent="0" fontAlgn="base">
                  <a:lnSpc>
                    <a:spcPct val="120000"/>
                  </a:lnSpc>
                  <a:spcBef>
                    <a:spcPts val="0"/>
                  </a:spcBef>
                  <a:spcAft>
                    <a:spcPts val="1800"/>
                  </a:spcAft>
                  <a:buNone/>
                  <a:defRPr/>
                </a:pPr>
                <a:endParaRPr lang="en-US" altLang="en-US" dirty="0"/>
              </a:p>
              <a:p>
                <a:pPr marL="0" lvl="0" indent="0" fontAlgn="base">
                  <a:lnSpc>
                    <a:spcPct val="120000"/>
                  </a:lnSpc>
                  <a:spcBef>
                    <a:spcPts val="0"/>
                  </a:spcBef>
                  <a:spcAft>
                    <a:spcPts val="1800"/>
                  </a:spcAft>
                  <a:buNone/>
                  <a:defRPr/>
                </a:pPr>
                <a:endParaRPr lang="en-US" altLang="en-US" dirty="0"/>
              </a:p>
              <a:p>
                <a:pPr marL="0" indent="0">
                  <a:lnSpc>
                    <a:spcPct val="120000"/>
                  </a:lnSpc>
                  <a:spcBef>
                    <a:spcPts val="0"/>
                  </a:spcBef>
                  <a:spcAft>
                    <a:spcPts val="1800"/>
                  </a:spcAft>
                  <a:buNone/>
                </a:pPr>
                <a:endParaRPr lang="en-US"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088570"/>
                <a:ext cx="10515600" cy="5267779"/>
              </a:xfrm>
              <a:blipFill>
                <a:blip r:embed="rId2"/>
                <a:stretch>
                  <a:fillRect l="-406" t="-694" r="-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31658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normAutofit fontScale="90000"/>
          </a:bodyPr>
          <a:lstStyle/>
          <a:p>
            <a:pPr algn="ctr"/>
            <a:r>
              <a:rPr lang="en-US" altLang="en-US" sz="3600" dirty="0">
                <a:solidFill>
                  <a:srgbClr val="C00000"/>
                </a:solidFill>
                <a:latin typeface="+mn-lt"/>
                <a:ea typeface="Cambria" panose="02040503050406030204" pitchFamily="18" charset="0"/>
              </a:rPr>
              <a:t>Import and Export Network Data</a:t>
            </a:r>
            <a:br>
              <a:rPr lang="en-US" altLang="en-US" sz="3600" dirty="0">
                <a:solidFill>
                  <a:srgbClr val="C00000"/>
                </a:solidFill>
                <a:latin typeface="+mn-lt"/>
                <a:ea typeface="Cambria" panose="02040503050406030204" pitchFamily="18" charset="0"/>
              </a:rPr>
            </a:br>
            <a:r>
              <a:rPr lang="en-US" altLang="en-US" sz="3600" dirty="0" err="1">
                <a:latin typeface="+mn-lt"/>
                <a:ea typeface="Cambria" panose="02040503050406030204" pitchFamily="18" charset="0"/>
              </a:rPr>
              <a:t>Data</a:t>
            </a:r>
            <a:r>
              <a:rPr lang="en-US" altLang="en-US" sz="3600" dirty="0">
                <a:latin typeface="+mn-lt"/>
                <a:ea typeface="Cambria" panose="02040503050406030204" pitchFamily="18" charset="0"/>
              </a:rPr>
              <a:t> Frames</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68642"/>
            <a:ext cx="10515600" cy="5620928"/>
          </a:xfrm>
        </p:spPr>
        <p:txBody>
          <a:bodyPr>
            <a:normAutofit fontScale="62500" lnSpcReduction="20000"/>
          </a:bodyPr>
          <a:lstStyle/>
          <a:p>
            <a:pPr fontAlgn="base">
              <a:lnSpc>
                <a:spcPct val="120000"/>
              </a:lnSpc>
              <a:spcBef>
                <a:spcPts val="0"/>
              </a:spcBef>
              <a:spcAft>
                <a:spcPts val="1800"/>
              </a:spcAft>
              <a:defRPr/>
            </a:pPr>
            <a:r>
              <a:rPr lang="en-US" altLang="en-US" dirty="0"/>
              <a:t>Using adjacency matrices and edgelists cause the loss of attribute  information. We can, however, create data frames instead that will hold all the information available in the graph.</a:t>
            </a:r>
          </a:p>
          <a:p>
            <a:pPr fontAlgn="base">
              <a:lnSpc>
                <a:spcPct val="120000"/>
              </a:lnSpc>
              <a:spcBef>
                <a:spcPts val="0"/>
              </a:spcBef>
              <a:spcAft>
                <a:spcPts val="1800"/>
              </a:spcAft>
              <a:defRPr/>
            </a:pPr>
            <a:r>
              <a:rPr lang="en-US" altLang="en-US" dirty="0"/>
              <a:t>For a graph without attributes it is easiest to move data across systems using either adjacency matrices or edgelists.</a:t>
            </a:r>
          </a:p>
          <a:p>
            <a:pPr fontAlgn="base">
              <a:lnSpc>
                <a:spcPct val="120000"/>
              </a:lnSpc>
              <a:spcBef>
                <a:spcPts val="0"/>
              </a:spcBef>
              <a:spcAft>
                <a:spcPts val="600"/>
              </a:spcAft>
              <a:defRPr/>
            </a:pPr>
            <a:r>
              <a:rPr lang="en-US" altLang="en-US" dirty="0"/>
              <a:t>For a graph WITH attributes we should move data across systems using data frames. The </a:t>
            </a:r>
            <a:r>
              <a:rPr lang="en-US" altLang="en-US" dirty="0" err="1">
                <a:latin typeface="Courier New" panose="02070309020205020404" pitchFamily="49" charset="0"/>
                <a:cs typeface="Courier New" panose="02070309020205020404" pitchFamily="49" charset="0"/>
              </a:rPr>
              <a:t>igraph</a:t>
            </a:r>
            <a:r>
              <a:rPr lang="en-US" altLang="en-US" dirty="0"/>
              <a:t> function </a:t>
            </a:r>
            <a:r>
              <a:rPr lang="en-US" altLang="en-US" dirty="0" err="1">
                <a:latin typeface="Courier New" panose="02070309020205020404" pitchFamily="49" charset="0"/>
                <a:cs typeface="Courier New" panose="02070309020205020404" pitchFamily="49" charset="0"/>
              </a:rPr>
              <a:t>as_data_frame</a:t>
            </a:r>
            <a:r>
              <a:rPr lang="en-US" altLang="en-US" dirty="0">
                <a:latin typeface="Courier New" panose="02070309020205020404" pitchFamily="49" charset="0"/>
                <a:cs typeface="Courier New" panose="02070309020205020404" pitchFamily="49" charset="0"/>
              </a:rPr>
              <a:t> </a:t>
            </a:r>
            <a:r>
              <a:rPr lang="en-US" altLang="en-US" dirty="0"/>
              <a:t>creates a data frame for the edges and their attributes, a data frame for the vertices and their attributes, or a list containing both data frames. For the graph attributes, we may use the base function </a:t>
            </a:r>
            <a:r>
              <a:rPr lang="en-US" altLang="en-US" dirty="0" err="1">
                <a:latin typeface="Courier New" panose="02070309020205020404" pitchFamily="49" charset="0"/>
                <a:cs typeface="Courier New" panose="02070309020205020404" pitchFamily="49" charset="0"/>
              </a:rPr>
              <a:t>as.data.frame</a:t>
            </a:r>
            <a:r>
              <a:rPr lang="en-US" altLang="en-US" dirty="0"/>
              <a: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dfg</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as_data_frame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g,"both</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spcAft>
                <a:spcPts val="1800"/>
              </a:spcAft>
              <a:buNone/>
              <a:defRPr/>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dfgg</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as.data.frame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graph_attr</a:t>
            </a:r>
            <a:r>
              <a:rPr lang="en-US" altLang="en-US">
                <a:latin typeface="Courier New" panose="02070309020205020404" pitchFamily="49" charset="0"/>
                <a:cs typeface="Courier New" panose="02070309020205020404" pitchFamily="49" charset="0"/>
              </a:rPr>
              <a:t>(g))</a:t>
            </a:r>
            <a:endParaRPr lang="en-US" altLang="en-US" dirty="0">
              <a:latin typeface="Courier New" panose="02070309020205020404" pitchFamily="49" charset="0"/>
              <a:cs typeface="Courier New" panose="02070309020205020404" pitchFamily="49" charset="0"/>
            </a:endParaRPr>
          </a:p>
          <a:p>
            <a:pPr fontAlgn="base">
              <a:lnSpc>
                <a:spcPct val="120000"/>
              </a:lnSpc>
              <a:spcBef>
                <a:spcPts val="0"/>
              </a:spcBef>
              <a:spcAft>
                <a:spcPts val="600"/>
              </a:spcAft>
              <a:defRPr/>
            </a:pPr>
            <a:r>
              <a:rPr lang="en-US" altLang="en-US" dirty="0"/>
              <a:t>We can create a graph from two data frames, the edges data frame and the vertices data frame. Note that the vertices data frame is optional. However, </a:t>
            </a:r>
            <a:r>
              <a:rPr lang="en-US" altLang="en-US" dirty="0" err="1">
                <a:latin typeface="Courier New" panose="02070309020205020404" pitchFamily="49" charset="0"/>
                <a:cs typeface="Courier New" panose="02070309020205020404" pitchFamily="49" charset="0"/>
              </a:rPr>
              <a:t>igraph</a:t>
            </a:r>
            <a:r>
              <a:rPr lang="en-US" altLang="en-US" dirty="0"/>
              <a:t> does not provide an option to include a data frame for the graph attributes. In order to solve this I have written a function called </a:t>
            </a:r>
            <a:r>
              <a:rPr lang="en-US" altLang="en-US" dirty="0" err="1">
                <a:latin typeface="Courier New" panose="02070309020205020404" pitchFamily="49" charset="0"/>
                <a:cs typeface="Courier New" panose="02070309020205020404" pitchFamily="49" charset="0"/>
              </a:rPr>
              <a:t>graph_attr_from_df</a:t>
            </a:r>
            <a:r>
              <a:rPr lang="en-US" altLang="en-US" dirty="0">
                <a:latin typeface="Courier New" panose="02070309020205020404" pitchFamily="49" charset="0"/>
                <a:cs typeface="Courier New" panose="02070309020205020404" pitchFamily="49" charset="0"/>
              </a:rPr>
              <a:t> </a:t>
            </a:r>
            <a:r>
              <a:rPr lang="en-US" altLang="en-US" dirty="0"/>
              <a:t>that provides that purpose:</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(g2=</a:t>
            </a:r>
            <a:r>
              <a:rPr lang="en-US" altLang="en-US" dirty="0" err="1">
                <a:latin typeface="Courier New" panose="02070309020205020404" pitchFamily="49" charset="0"/>
                <a:cs typeface="Courier New" panose="02070309020205020404" pitchFamily="49" charset="0"/>
              </a:rPr>
              <a:t>graph_from_data_frame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dfg$edges,F,dfg$vertices</a:t>
            </a:r>
            <a:r>
              <a:rPr lang="en-US" altLang="en-US" dirty="0">
                <a:latin typeface="Courier New" panose="02070309020205020404" pitchFamily="49" charset="0"/>
                <a:cs typeface="Courier New" panose="02070309020205020404" pitchFamily="49" charset="0"/>
              </a:rPr>
              <a:t>))</a:t>
            </a:r>
          </a:p>
          <a:p>
            <a:pPr marL="465138" indent="0" fontAlgn="base">
              <a:lnSpc>
                <a:spcPct val="120000"/>
              </a:lnSpc>
              <a:spcBef>
                <a:spcPts val="0"/>
              </a:spcBef>
              <a:buNone/>
              <a:defRPr/>
            </a:pPr>
            <a:r>
              <a:rPr lang="en-US" altLang="en-US" dirty="0">
                <a:latin typeface="Courier New" panose="02070309020205020404" pitchFamily="49" charset="0"/>
                <a:cs typeface="Courier New" panose="02070309020205020404" pitchFamily="49" charset="0"/>
              </a:rPr>
              <a:t>(g2=</a:t>
            </a:r>
            <a:r>
              <a:rPr lang="en-US" altLang="en-US" dirty="0" err="1">
                <a:latin typeface="Courier New" panose="02070309020205020404" pitchFamily="49" charset="0"/>
                <a:cs typeface="Courier New" panose="02070309020205020404" pitchFamily="49" charset="0"/>
              </a:rPr>
              <a:t>graph_attr_from_df</a:t>
            </a:r>
            <a:r>
              <a:rPr lang="en-US" altLang="en-US" dirty="0">
                <a:latin typeface="Courier New" panose="02070309020205020404" pitchFamily="49" charset="0"/>
                <a:cs typeface="Courier New" panose="02070309020205020404" pitchFamily="49" charset="0"/>
              </a:rPr>
              <a:t>(g2,ga))</a:t>
            </a:r>
          </a:p>
          <a:p>
            <a:pPr marL="465138" indent="0" fontAlgn="base">
              <a:lnSpc>
                <a:spcPct val="120000"/>
              </a:lnSpc>
              <a:spcBef>
                <a:spcPts val="0"/>
              </a:spcBef>
              <a:buNone/>
              <a:defRPr/>
            </a:pPr>
            <a:r>
              <a:rPr lang="en-US" altLang="en-US" dirty="0">
                <a:cs typeface="Courier New" panose="02070309020205020404" pitchFamily="49" charset="0"/>
              </a:rPr>
              <a:t>We can thus recover the graph </a:t>
            </a:r>
            <a:r>
              <a:rPr lang="en-US" altLang="en-US" dirty="0">
                <a:latin typeface="Courier New" panose="02070309020205020404" pitchFamily="49" charset="0"/>
                <a:cs typeface="Courier New" panose="02070309020205020404" pitchFamily="49" charset="0"/>
              </a:rPr>
              <a:t>g</a:t>
            </a:r>
            <a:r>
              <a:rPr lang="en-US" altLang="en-US" dirty="0">
                <a:cs typeface="Courier New" panose="02070309020205020404" pitchFamily="49" charset="0"/>
              </a:rPr>
              <a:t> in full from the three data frames we have created.</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Tree>
    <p:extLst>
      <p:ext uri="{BB962C8B-B14F-4D97-AF65-F5344CB8AC3E}">
        <p14:creationId xmlns:p14="http://schemas.microsoft.com/office/powerpoint/2010/main" val="87571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19958</TotalTime>
  <Words>3329</Words>
  <Application>Microsoft Office PowerPoint</Application>
  <PresentationFormat>Widescreen</PresentationFormat>
  <Paragraphs>171</Paragraphs>
  <Slides>15</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Bodoni MT Condensed</vt:lpstr>
      <vt:lpstr>Calibri</vt:lpstr>
      <vt:lpstr>Calibri Light</vt:lpstr>
      <vt:lpstr>Cambria Math</vt:lpstr>
      <vt:lpstr>Courier New</vt:lpstr>
      <vt:lpstr>Lucida Console</vt:lpstr>
      <vt:lpstr>Times New Roman</vt:lpstr>
      <vt:lpstr>Wingdings</vt:lpstr>
      <vt:lpstr>Office Theme</vt:lpstr>
      <vt:lpstr>1_Office Theme</vt:lpstr>
      <vt:lpstr>STAT 504 – Network and Text Analytics Lecture 3: Import and Export Network Data</vt:lpstr>
      <vt:lpstr>PowerPoint Presentation</vt:lpstr>
      <vt:lpstr>PowerPoint Presentation</vt:lpstr>
      <vt:lpstr>Bipartite Networks</vt:lpstr>
      <vt:lpstr>Bipartite Networks - 2</vt:lpstr>
      <vt:lpstr>Bipartite Networks - 3</vt:lpstr>
      <vt:lpstr>Problems</vt:lpstr>
      <vt:lpstr>Import and Export Network Data Adjacency Matrices and Edgelists</vt:lpstr>
      <vt:lpstr>Import and Export Network Data Data Frames</vt:lpstr>
      <vt:lpstr>Import and Export Network Data Data Frames - 2</vt:lpstr>
      <vt:lpstr>Import and Export Network Data Other Methods</vt:lpstr>
      <vt:lpstr>Components</vt:lpstr>
      <vt:lpstr>Components - 2</vt:lpstr>
      <vt:lpstr>Problem</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2020-09-07T17:45:33Z</dcterms:modified>
</cp:coreProperties>
</file>