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9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383074-D752-42CD-98D0-D53CFA4E42A8}">
          <p14:sldIdLst>
            <p14:sldId id="256"/>
            <p14:sldId id="260"/>
            <p14:sldId id="257"/>
            <p14:sldId id="258"/>
            <p14:sldId id="269"/>
            <p14:sldId id="259"/>
            <p14:sldId id="261"/>
            <p14:sldId id="262"/>
            <p14:sldId id="263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titled Section" id="{FE9C4510-41C4-43E7-8489-5ECA12CF28CB}">
          <p14:sldIdLst>
            <p14:sldId id="278"/>
            <p14:sldId id="282"/>
          </p14:sldIdLst>
        </p14:section>
        <p14:section name="Untitled Section" id="{D2FC1E24-88D7-4446-9E48-22B14E246D93}">
          <p14:sldIdLst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C6A7-63C7-4183-B21B-ACDC74FE1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91945-FF44-4333-B1EA-AC94485BD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1E1B-B49B-4E54-A787-86AB66E4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1DA3-789C-4134-9360-8AA102C170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3B48-D60B-4A41-9082-65EC72C5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34C7-F7A0-4F30-ACA0-9BB3193D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72B4-04BE-4EB5-BBB0-6AB7FC21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0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EB36-C464-4AD4-B959-2BEE16B9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F4ECE-62C1-4B1C-AFA1-5BD903B21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9D51B-D645-4538-AF76-5A7A3D37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1DA3-789C-4134-9360-8AA102C170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83AF0-5289-4C83-8B21-6D554129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6F044-FA69-43AC-865E-48258A20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72B4-04BE-4EB5-BBB0-6AB7FC21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6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B0BC6-D6C2-46F9-8A5E-137FAD9B2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56F5-F050-4A96-8609-EF370A085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04DBC-AC95-4438-BC9F-A562A0B4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1DA3-789C-4134-9360-8AA102C170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4B604-E6F0-4A0A-8A7E-F3FEA058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7189-D4E9-4F41-93A2-D2C47160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72B4-04BE-4EB5-BBB0-6AB7FC21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2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3E90-E088-47B1-9F8D-EC830453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C0C68-CAFE-4D7E-981B-5F78C2D8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E94A4-D2CA-4785-82EE-5090392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1DA3-789C-4134-9360-8AA102C170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C09A-462C-4758-A1DE-09959C59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957C-16D1-4E42-BD96-0F1DA0FF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72B4-04BE-4EB5-BBB0-6AB7FC21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5628-1553-4BE9-8CA6-0F26586C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1854C-F2DD-4D7F-ABBF-40ECD0CCD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6B7BC-3BDE-4A98-9FFB-F532236D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1DA3-789C-4134-9360-8AA102C170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9FC0-920F-4B3A-A91D-7763A8DC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AE5F7-A41D-4EBD-B474-A0B83DE9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72B4-04BE-4EB5-BBB0-6AB7FC21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6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CA82-3E62-442A-8D6D-48491565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9B3D-CDD3-41E2-B7EF-B50B46386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F615D-2DB4-49A3-9785-9C008DF6D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58ADE-D454-4FDE-971F-349DFC73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1DA3-789C-4134-9360-8AA102C170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03A83-60C0-4C40-AEC7-8E5CF628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E4FBA-F288-4583-9A16-3AAAB641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72B4-04BE-4EB5-BBB0-6AB7FC21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8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A0ED-9292-431A-93D5-74671D1C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A5448-1AAC-4DDC-AF31-B2B8E49A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38222-EB79-43E4-BF87-6ACFDE48B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1E9A4-253B-4A00-82DF-FA51C5070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A8D4C-8D2D-4A2F-9C20-F7B29CBBF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8B85B-D6AF-47CB-8887-B96BA03A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1DA3-789C-4134-9360-8AA102C170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9267A-FA3A-42A4-B6AC-A170F081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277A4-F34F-40E2-B0C4-95EE3FB2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72B4-04BE-4EB5-BBB0-6AB7FC21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1367-4B9E-434A-8288-E047E7C0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E4E68-C0C3-4766-9F5A-C086ECDD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1DA3-789C-4134-9360-8AA102C170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2E05E-ED82-4231-8F2F-70AFAD1C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A2AF9-70BF-43C5-98B5-7831249B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72B4-04BE-4EB5-BBB0-6AB7FC21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3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AB3E8-5F83-47D9-8737-54246178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1DA3-789C-4134-9360-8AA102C170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18B9D-FF79-4B73-90DE-C409DC8C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8AE5D-5CA4-47FF-87EF-6D624501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72B4-04BE-4EB5-BBB0-6AB7FC21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9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D9CB-BD61-4EC9-8026-888F64FB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820D-848E-4011-98B2-34365F07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9CEF5-7EF0-4B5A-985E-937115491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71516-7D50-438D-B86E-7A8EEB7E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1DA3-789C-4134-9360-8AA102C170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662F1-28B3-4531-BC18-04E2BC74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D1CF7-E0DB-4DEE-AFEE-EAA80E05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72B4-04BE-4EB5-BBB0-6AB7FC21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5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BCC8-56BB-4811-B474-0765A799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E9766-E0B8-4D65-9926-74FC23A17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807E5-EE3A-4DFC-9A7F-9D2495586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5418E-8D49-4E73-8F6B-B64305F8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1DA3-789C-4134-9360-8AA102C170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64EC4-EAFF-481F-A65B-F4EB51A8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B699E-C8EF-44A0-B215-8AA2057F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72B4-04BE-4EB5-BBB0-6AB7FC21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6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FEA82-700F-4A72-835C-9DA3C9B5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DFBBB-5544-4073-B5A2-BC72AA33A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4564-13B8-45A7-899C-A09AF5F0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21DA3-789C-4134-9360-8AA102C170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9F87C-A20C-4097-B9B1-DCB8E2D92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B61C-C3F3-48E6-B169-47B53C439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672B4-04BE-4EB5-BBB0-6AB7FC21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2CC0-D1D2-4EE9-8C34-676316AF8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LinkedIn Network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B35BA-AB70-4F52-A4D9-119649E6B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Malik Hassan Qayyum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8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0187-7DDD-4D52-96BB-4E6B2272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Raja: Founder and CEO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3E88DB-F3F8-4943-9B7D-12FE57607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603" y="1558671"/>
            <a:ext cx="4940554" cy="4934204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9816A7F-90FA-4BE6-8E51-8C99165B1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338" r="69388" b="11893"/>
          <a:stretch/>
        </p:blipFill>
        <p:spPr>
          <a:xfrm>
            <a:off x="918391" y="2171700"/>
            <a:ext cx="2872560" cy="32099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0D31C58-5823-43B8-8136-2B7B6456C8E3}"/>
              </a:ext>
            </a:extLst>
          </p:cNvPr>
          <p:cNvGrpSpPr/>
          <p:nvPr/>
        </p:nvGrpSpPr>
        <p:grpSpPr>
          <a:xfrm>
            <a:off x="1004105" y="5282901"/>
            <a:ext cx="1205682" cy="1438767"/>
            <a:chOff x="1004105" y="5282901"/>
            <a:chExt cx="1205682" cy="1438767"/>
          </a:xfrm>
        </p:grpSpPr>
        <p:pic>
          <p:nvPicPr>
            <p:cNvPr id="9" name="Content Placeholder 4">
              <a:extLst>
                <a:ext uri="{FF2B5EF4-FFF2-40B4-BE49-F238E27FC236}">
                  <a16:creationId xmlns:a16="http://schemas.microsoft.com/office/drawing/2014/main" id="{7780343D-0775-4EC3-B832-CF0DCD250A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065" t="14302" b="55235"/>
            <a:stretch/>
          </p:blipFill>
          <p:spPr>
            <a:xfrm>
              <a:off x="1004105" y="5396104"/>
              <a:ext cx="1119957" cy="1325564"/>
            </a:xfrm>
            <a:prstGeom prst="rect">
              <a:avLst/>
            </a:prstGeom>
          </p:spPr>
        </p:pic>
        <p:pic>
          <p:nvPicPr>
            <p:cNvPr id="10" name="Content Placeholder 4">
              <a:extLst>
                <a:ext uri="{FF2B5EF4-FFF2-40B4-BE49-F238E27FC236}">
                  <a16:creationId xmlns:a16="http://schemas.microsoft.com/office/drawing/2014/main" id="{C740D7C4-9638-4E77-AE67-AF8C569E17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077" t="12657" r="10967" b="55005"/>
            <a:stretch/>
          </p:blipFill>
          <p:spPr>
            <a:xfrm rot="10800000">
              <a:off x="2120043" y="5282901"/>
              <a:ext cx="89744" cy="1407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9319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0187-7DDD-4D52-96BB-4E6B2272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Amit: Director Machine Learning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EF64F-F13D-406B-8F40-4F60D774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795" y="1809626"/>
            <a:ext cx="6026460" cy="4800847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44F967B-406D-430D-AEC3-69584E99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338" r="69388" b="11893"/>
          <a:stretch/>
        </p:blipFill>
        <p:spPr>
          <a:xfrm>
            <a:off x="918391" y="2171700"/>
            <a:ext cx="2872560" cy="32099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9A5C1F4-9AB4-4E9B-A496-5B30F1683EE6}"/>
              </a:ext>
            </a:extLst>
          </p:cNvPr>
          <p:cNvGrpSpPr/>
          <p:nvPr/>
        </p:nvGrpSpPr>
        <p:grpSpPr>
          <a:xfrm>
            <a:off x="1004105" y="5282901"/>
            <a:ext cx="1205682" cy="1438767"/>
            <a:chOff x="1004105" y="5282901"/>
            <a:chExt cx="1205682" cy="1438767"/>
          </a:xfrm>
        </p:grpSpPr>
        <p:pic>
          <p:nvPicPr>
            <p:cNvPr id="9" name="Content Placeholder 4">
              <a:extLst>
                <a:ext uri="{FF2B5EF4-FFF2-40B4-BE49-F238E27FC236}">
                  <a16:creationId xmlns:a16="http://schemas.microsoft.com/office/drawing/2014/main" id="{95200140-7A21-4EAB-8F44-CEBE93144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065" t="14302" b="55235"/>
            <a:stretch/>
          </p:blipFill>
          <p:spPr>
            <a:xfrm>
              <a:off x="1004105" y="5396104"/>
              <a:ext cx="1119957" cy="1325564"/>
            </a:xfrm>
            <a:prstGeom prst="rect">
              <a:avLst/>
            </a:prstGeom>
          </p:spPr>
        </p:pic>
        <p:pic>
          <p:nvPicPr>
            <p:cNvPr id="10" name="Content Placeholder 4">
              <a:extLst>
                <a:ext uri="{FF2B5EF4-FFF2-40B4-BE49-F238E27FC236}">
                  <a16:creationId xmlns:a16="http://schemas.microsoft.com/office/drawing/2014/main" id="{5B4CE764-D721-4A39-8984-D6D78B3FA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077" t="12657" r="10967" b="55005"/>
            <a:stretch/>
          </p:blipFill>
          <p:spPr>
            <a:xfrm rot="10800000">
              <a:off x="2120043" y="5282901"/>
              <a:ext cx="89744" cy="1407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8573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0187-7DDD-4D52-96BB-4E6B2272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Usman: Data Engineer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EE00C-1F23-4C07-B094-0961FD8A0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041" y="1552502"/>
            <a:ext cx="6191568" cy="516916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8DC993-CA12-4C60-83A9-D7302338F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338" r="69388" b="11893"/>
          <a:stretch/>
        </p:blipFill>
        <p:spPr>
          <a:xfrm>
            <a:off x="918391" y="2171700"/>
            <a:ext cx="2872560" cy="320992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C2C3E69-A198-4952-AE4E-DD72B6D9DD6F}"/>
              </a:ext>
            </a:extLst>
          </p:cNvPr>
          <p:cNvGrpSpPr/>
          <p:nvPr/>
        </p:nvGrpSpPr>
        <p:grpSpPr>
          <a:xfrm>
            <a:off x="1004105" y="5282901"/>
            <a:ext cx="1205682" cy="1438767"/>
            <a:chOff x="1004105" y="5282901"/>
            <a:chExt cx="1205682" cy="1438767"/>
          </a:xfrm>
        </p:grpSpPr>
        <p:pic>
          <p:nvPicPr>
            <p:cNvPr id="7" name="Content Placeholder 4">
              <a:extLst>
                <a:ext uri="{FF2B5EF4-FFF2-40B4-BE49-F238E27FC236}">
                  <a16:creationId xmlns:a16="http://schemas.microsoft.com/office/drawing/2014/main" id="{D00BB348-7119-4965-AEFF-9B80D29BDD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065" t="14302" b="55235"/>
            <a:stretch/>
          </p:blipFill>
          <p:spPr>
            <a:xfrm>
              <a:off x="1004105" y="5396104"/>
              <a:ext cx="1119957" cy="1325564"/>
            </a:xfrm>
            <a:prstGeom prst="rect">
              <a:avLst/>
            </a:prstGeom>
          </p:spPr>
        </p:pic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3B7D20B4-CA07-4145-BD96-C8B9C02595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077" t="12657" r="10967" b="55005"/>
            <a:stretch/>
          </p:blipFill>
          <p:spPr>
            <a:xfrm rot="10800000">
              <a:off x="2120043" y="5282901"/>
              <a:ext cx="89744" cy="1407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708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FC4845-41EF-4BB9-9F67-C2DF5474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core Network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CC70EF-C6C6-45AD-ACAD-6EEBAEA98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DF224-F298-4173-9882-17BE03AB3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7" y="1457324"/>
            <a:ext cx="11614747" cy="506063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58A681-61FA-4476-A2F9-9295BD6712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6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0187-7DDD-4D52-96BB-4E6B2272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8DC993-CA12-4C60-83A9-D7302338F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338" r="69388" b="11893"/>
          <a:stretch/>
        </p:blipFill>
        <p:spPr>
          <a:xfrm>
            <a:off x="918391" y="2171700"/>
            <a:ext cx="2872560" cy="320992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C2C3E69-A198-4952-AE4E-DD72B6D9DD6F}"/>
              </a:ext>
            </a:extLst>
          </p:cNvPr>
          <p:cNvGrpSpPr/>
          <p:nvPr/>
        </p:nvGrpSpPr>
        <p:grpSpPr>
          <a:xfrm>
            <a:off x="1004105" y="5282901"/>
            <a:ext cx="1205682" cy="1438767"/>
            <a:chOff x="1004105" y="5282901"/>
            <a:chExt cx="1205682" cy="1438767"/>
          </a:xfrm>
        </p:grpSpPr>
        <p:pic>
          <p:nvPicPr>
            <p:cNvPr id="7" name="Content Placeholder 4">
              <a:extLst>
                <a:ext uri="{FF2B5EF4-FFF2-40B4-BE49-F238E27FC236}">
                  <a16:creationId xmlns:a16="http://schemas.microsoft.com/office/drawing/2014/main" id="{D00BB348-7119-4965-AEFF-9B80D29BDD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065" t="14302" b="55235"/>
            <a:stretch/>
          </p:blipFill>
          <p:spPr>
            <a:xfrm>
              <a:off x="1004105" y="5396104"/>
              <a:ext cx="1119957" cy="1325564"/>
            </a:xfrm>
            <a:prstGeom prst="rect">
              <a:avLst/>
            </a:prstGeom>
          </p:spPr>
        </p:pic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3B7D20B4-CA07-4145-BD96-C8B9C02595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077" t="12657" r="10967" b="55005"/>
            <a:stretch/>
          </p:blipFill>
          <p:spPr>
            <a:xfrm rot="10800000">
              <a:off x="2120043" y="5282901"/>
              <a:ext cx="89744" cy="1407124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F56A4C4-ED75-4A10-9065-5B2E61FCF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003" y="1577722"/>
            <a:ext cx="6255071" cy="49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83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ECC8-9560-4DA7-880A-7D05CBD6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F3334-22D1-45FC-8744-5CAD9D2B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and Edge Connectivity is 1</a:t>
            </a:r>
          </a:p>
          <a:p>
            <a:r>
              <a:rPr lang="en-US" dirty="0"/>
              <a:t>Articulation point is Malik</a:t>
            </a:r>
          </a:p>
        </p:txBody>
      </p:sp>
    </p:spTree>
    <p:extLst>
      <p:ext uri="{BB962C8B-B14F-4D97-AF65-F5344CB8AC3E}">
        <p14:creationId xmlns:p14="http://schemas.microsoft.com/office/powerpoint/2010/main" val="2319799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0187-7DDD-4D52-96BB-4E6B2272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without Malik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8DC993-CA12-4C60-83A9-D7302338F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338" r="69388" b="11893"/>
          <a:stretch/>
        </p:blipFill>
        <p:spPr>
          <a:xfrm>
            <a:off x="918391" y="2171700"/>
            <a:ext cx="2872560" cy="320992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C2C3E69-A198-4952-AE4E-DD72B6D9DD6F}"/>
              </a:ext>
            </a:extLst>
          </p:cNvPr>
          <p:cNvGrpSpPr/>
          <p:nvPr/>
        </p:nvGrpSpPr>
        <p:grpSpPr>
          <a:xfrm>
            <a:off x="1004105" y="5282901"/>
            <a:ext cx="1205682" cy="1438767"/>
            <a:chOff x="1004105" y="5282901"/>
            <a:chExt cx="1205682" cy="1438767"/>
          </a:xfrm>
        </p:grpSpPr>
        <p:pic>
          <p:nvPicPr>
            <p:cNvPr id="7" name="Content Placeholder 4">
              <a:extLst>
                <a:ext uri="{FF2B5EF4-FFF2-40B4-BE49-F238E27FC236}">
                  <a16:creationId xmlns:a16="http://schemas.microsoft.com/office/drawing/2014/main" id="{D00BB348-7119-4965-AEFF-9B80D29BDD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065" t="14302" b="55235"/>
            <a:stretch/>
          </p:blipFill>
          <p:spPr>
            <a:xfrm>
              <a:off x="1004105" y="5396104"/>
              <a:ext cx="1119957" cy="1325564"/>
            </a:xfrm>
            <a:prstGeom prst="rect">
              <a:avLst/>
            </a:prstGeom>
          </p:spPr>
        </p:pic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3B7D20B4-CA07-4145-BD96-C8B9C02595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077" t="12657" r="10967" b="55005"/>
            <a:stretch/>
          </p:blipFill>
          <p:spPr>
            <a:xfrm rot="10800000">
              <a:off x="2120043" y="5282901"/>
              <a:ext cx="89744" cy="1407124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DC55FE9-26B9-467D-B39C-D9D75DB85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251" y="1501781"/>
            <a:ext cx="5656847" cy="444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5C35-88FE-4A6F-AD23-7FB09F4E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ACE3B0-6C4E-413F-AB56-DC88216A2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1" y="1825625"/>
            <a:ext cx="5680696" cy="4694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8517EF-4F58-4E48-BFF7-5B58B9B17634}"/>
              </a:ext>
            </a:extLst>
          </p:cNvPr>
          <p:cNvSpPr txBox="1"/>
          <p:nvPr/>
        </p:nvSpPr>
        <p:spPr>
          <a:xfrm>
            <a:off x="4963886" y="1690688"/>
            <a:ext cx="157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components</a:t>
            </a:r>
          </a:p>
        </p:txBody>
      </p:sp>
    </p:spTree>
    <p:extLst>
      <p:ext uri="{BB962C8B-B14F-4D97-AF65-F5344CB8AC3E}">
        <p14:creationId xmlns:p14="http://schemas.microsoft.com/office/powerpoint/2010/main" val="225158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1190-EE8C-497F-BF30-38275A3F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4F124-25FE-44F0-952A-7327C6CE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06" y="1374802"/>
            <a:ext cx="6451932" cy="531522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981F5-2AD4-4EDF-9659-640E32163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338" r="69388" b="11893"/>
          <a:stretch/>
        </p:blipFill>
        <p:spPr>
          <a:xfrm>
            <a:off x="918391" y="2171700"/>
            <a:ext cx="2872560" cy="320992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A614FFE-7D3C-4222-AF95-E455CCB124A4}"/>
              </a:ext>
            </a:extLst>
          </p:cNvPr>
          <p:cNvGrpSpPr/>
          <p:nvPr/>
        </p:nvGrpSpPr>
        <p:grpSpPr>
          <a:xfrm>
            <a:off x="1004105" y="5282901"/>
            <a:ext cx="1205682" cy="1438767"/>
            <a:chOff x="1004105" y="5282901"/>
            <a:chExt cx="1205682" cy="1438767"/>
          </a:xfrm>
        </p:grpSpPr>
        <p:pic>
          <p:nvPicPr>
            <p:cNvPr id="7" name="Content Placeholder 4">
              <a:extLst>
                <a:ext uri="{FF2B5EF4-FFF2-40B4-BE49-F238E27FC236}">
                  <a16:creationId xmlns:a16="http://schemas.microsoft.com/office/drawing/2014/main" id="{D294102F-3088-4795-94E8-2767D9BA4F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065" t="14302" b="55235"/>
            <a:stretch/>
          </p:blipFill>
          <p:spPr>
            <a:xfrm>
              <a:off x="1004105" y="5396104"/>
              <a:ext cx="1119957" cy="1325564"/>
            </a:xfrm>
            <a:prstGeom prst="rect">
              <a:avLst/>
            </a:prstGeom>
          </p:spPr>
        </p:pic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AA982B02-9E70-4A27-A89F-8CFF5A3154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077" t="12657" r="10967" b="55005"/>
            <a:stretch/>
          </p:blipFill>
          <p:spPr>
            <a:xfrm rot="10800000">
              <a:off x="2120043" y="5282901"/>
              <a:ext cx="89744" cy="140712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CD5DA9C-D222-42FC-8E2E-FCC4941A0380}"/>
              </a:ext>
            </a:extLst>
          </p:cNvPr>
          <p:cNvSpPr txBox="1"/>
          <p:nvPr/>
        </p:nvSpPr>
        <p:spPr>
          <a:xfrm>
            <a:off x="8943975" y="6058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77%  of total network</a:t>
            </a:r>
          </a:p>
        </p:txBody>
      </p:sp>
    </p:spTree>
    <p:extLst>
      <p:ext uri="{BB962C8B-B14F-4D97-AF65-F5344CB8AC3E}">
        <p14:creationId xmlns:p14="http://schemas.microsoft.com/office/powerpoint/2010/main" val="1941223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BBB1-6B76-4F4D-BE3C-F8B450DB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5660CE1-46A2-4016-BDBA-3127DFF79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C57866-E7FE-49B8-8213-BDF2AA1A44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81 Cliques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I.e.</a:t>
            </a:r>
          </a:p>
          <a:p>
            <a:r>
              <a:rPr lang="en-US" dirty="0"/>
              <a:t>[1] Malik    Shehryar Suleman  Fatma</a:t>
            </a:r>
          </a:p>
          <a:p>
            <a:r>
              <a:rPr lang="en-US" dirty="0"/>
              <a:t>[1] Malik   Suleman Mohsin  Amit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16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D963-F0F8-49C4-A0E0-3D96E7D0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EC147-0A25-46DD-BA35-3F62B3F0FD7C}"/>
              </a:ext>
            </a:extLst>
          </p:cNvPr>
          <p:cNvSpPr txBox="1">
            <a:spLocks/>
          </p:cNvSpPr>
          <p:nvPr/>
        </p:nvSpPr>
        <p:spPr>
          <a:xfrm>
            <a:off x="1657350" y="2696369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My LinkedIn 1</a:t>
            </a:r>
            <a:r>
              <a:rPr lang="en-US" baseline="30000" dirty="0"/>
              <a:t>st</a:t>
            </a:r>
            <a:r>
              <a:rPr lang="en-US" dirty="0"/>
              <a:t> and mutual connections. Their position title and gender.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32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F304-C964-436C-AB70-ED13EC7E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273C-FF56-4B27-8C15-6AB70AC6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DA091-EAE0-4658-84CE-03A025E78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87" y="1742539"/>
            <a:ext cx="5330986" cy="451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3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B1E5-6DFC-41BD-8ED4-1F273EDF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DDBA5-EFD7-406C-894F-AECC10CB0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A9811-2465-4AB0-BBBF-F39C8B95C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" y="1690688"/>
            <a:ext cx="9869113" cy="447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6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A4A5-2BDD-4E33-8718-0ED6A243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725D-E05B-406B-BF5C-13A0DEF49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7125"/>
            <a:ext cx="2314575" cy="2509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Red shape: Degree</a:t>
            </a:r>
          </a:p>
          <a:p>
            <a:pPr marL="0" indent="0">
              <a:buNone/>
            </a:pPr>
            <a:r>
              <a:rPr lang="en-US" sz="2000" dirty="0"/>
              <a:t>Square: Closeness </a:t>
            </a:r>
          </a:p>
          <a:p>
            <a:pPr marL="0" indent="0">
              <a:buNone/>
            </a:pPr>
            <a:r>
              <a:rPr lang="en-US" sz="2000" dirty="0"/>
              <a:t>Blue vertex edges: Betweenness</a:t>
            </a:r>
          </a:p>
          <a:p>
            <a:pPr marL="0" indent="0">
              <a:buNone/>
            </a:pPr>
            <a:r>
              <a:rPr lang="en-US" sz="2000" dirty="0"/>
              <a:t>Light Green label: Eigen 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B1B7D-331E-4160-A7B8-1BCA28C70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217" y="706550"/>
            <a:ext cx="6376410" cy="519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04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55E3-DAA6-49E9-B223-9F014802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3693-DAFB-4336-B21E-22B865A2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Betweenness: Malik has the highest betweenness centrality; when picking a random two vertices in the network and a shortest path between them, the probability that Malik lies on this shortest path is 0.28%.</a:t>
            </a:r>
          </a:p>
          <a:p>
            <a:endParaRPr lang="en-US" dirty="0"/>
          </a:p>
          <a:p>
            <a:r>
              <a:rPr lang="en-US" dirty="0"/>
              <a:t>Closeness: Malik is be central as it is close to many other vertices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30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A4A5-2BDD-4E33-8718-0ED6A243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86100" cy="1949450"/>
          </a:xfrm>
        </p:spPr>
        <p:txBody>
          <a:bodyPr/>
          <a:lstStyle/>
          <a:p>
            <a:r>
              <a:rPr lang="en-US" dirty="0"/>
              <a:t>Edge </a:t>
            </a:r>
            <a:r>
              <a:rPr lang="en-US" dirty="0" err="1"/>
              <a:t>Betweennes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725D-E05B-406B-BF5C-13A0DEF49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199" y="6286641"/>
            <a:ext cx="2314575" cy="2986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Pink edges*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71217-0C64-42D8-BF6B-2D95D965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738" y="599934"/>
            <a:ext cx="7271124" cy="54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9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E972-733D-4920-BD14-0CB35C7D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2016767"/>
            <a:ext cx="10515600" cy="1325563"/>
          </a:xfrm>
        </p:spPr>
        <p:txBody>
          <a:bodyPr/>
          <a:lstStyle/>
          <a:p>
            <a:r>
              <a:rPr lang="en-US" dirty="0"/>
              <a:t>Assortative Mixing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ADA3-F36D-44D3-9432-3F8D3FADE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045"/>
            <a:ext cx="10515600" cy="974725"/>
          </a:xfrm>
        </p:spPr>
        <p:txBody>
          <a:bodyPr>
            <a:normAutofit/>
          </a:bodyPr>
          <a:lstStyle/>
          <a:p>
            <a:r>
              <a:rPr lang="en-US" sz="2800" dirty="0"/>
              <a:t>the probability that a connected triple in a graph is closed: 2</a:t>
            </a:r>
            <a:r>
              <a:rPr lang="en-US" dirty="0"/>
              <a:t>0%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1860D8-2E52-4E38-9A16-08FA76D9B09F}"/>
              </a:ext>
            </a:extLst>
          </p:cNvPr>
          <p:cNvSpPr txBox="1">
            <a:spLocks/>
          </p:cNvSpPr>
          <p:nvPr/>
        </p:nvSpPr>
        <p:spPr>
          <a:xfrm>
            <a:off x="733425" y="3597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Transitivity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5D8E41-F0F0-4D9B-B9C4-ED0DABE32968}"/>
              </a:ext>
            </a:extLst>
          </p:cNvPr>
          <p:cNvSpPr txBox="1">
            <a:spLocks/>
          </p:cNvSpPr>
          <p:nvPr/>
        </p:nvSpPr>
        <p:spPr>
          <a:xfrm>
            <a:off x="714375" y="3186395"/>
            <a:ext cx="10515600" cy="97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both gender and position its negative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C30F0B-18CF-4784-880D-FC5C97AC2D02}"/>
              </a:ext>
            </a:extLst>
          </p:cNvPr>
          <p:cNvGrpSpPr/>
          <p:nvPr/>
        </p:nvGrpSpPr>
        <p:grpSpPr>
          <a:xfrm>
            <a:off x="714375" y="3678029"/>
            <a:ext cx="10515600" cy="2024063"/>
            <a:chOff x="714375" y="3678029"/>
            <a:chExt cx="10515600" cy="2024063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C8618499-1E5B-4257-8F6C-DE1F1A4482D5}"/>
                </a:ext>
              </a:extLst>
            </p:cNvPr>
            <p:cNvSpPr txBox="1">
              <a:spLocks/>
            </p:cNvSpPr>
            <p:nvPr/>
          </p:nvSpPr>
          <p:spPr>
            <a:xfrm>
              <a:off x="714375" y="3678029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Mean Distance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05B37CF0-41C2-4EDC-B106-58C6265CCD1D}"/>
                </a:ext>
              </a:extLst>
            </p:cNvPr>
            <p:cNvSpPr txBox="1">
              <a:spLocks/>
            </p:cNvSpPr>
            <p:nvPr/>
          </p:nvSpPr>
          <p:spPr>
            <a:xfrm>
              <a:off x="714375" y="4727367"/>
              <a:ext cx="10515600" cy="9747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1.863492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9C6444-E54C-47AA-BB20-362268E32F18}"/>
              </a:ext>
            </a:extLst>
          </p:cNvPr>
          <p:cNvGrpSpPr/>
          <p:nvPr/>
        </p:nvGrpSpPr>
        <p:grpSpPr>
          <a:xfrm>
            <a:off x="609600" y="5003592"/>
            <a:ext cx="10515600" cy="2024063"/>
            <a:chOff x="714375" y="3678029"/>
            <a:chExt cx="10515600" cy="2024063"/>
          </a:xfrm>
        </p:grpSpPr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828649D0-AAD5-4746-A8AD-F330A7EDD80F}"/>
                </a:ext>
              </a:extLst>
            </p:cNvPr>
            <p:cNvSpPr txBox="1">
              <a:spLocks/>
            </p:cNvSpPr>
            <p:nvPr/>
          </p:nvSpPr>
          <p:spPr>
            <a:xfrm>
              <a:off x="714375" y="3678029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Diameter 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FB9DC7DD-20D6-4259-B875-76066D5A83CF}"/>
                </a:ext>
              </a:extLst>
            </p:cNvPr>
            <p:cNvSpPr txBox="1">
              <a:spLocks/>
            </p:cNvSpPr>
            <p:nvPr/>
          </p:nvSpPr>
          <p:spPr>
            <a:xfrm>
              <a:off x="714375" y="4727367"/>
              <a:ext cx="10515600" cy="9747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228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FA51-91BE-48C8-A9E3-9D1A7F85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30" y="3745258"/>
            <a:ext cx="10515600" cy="1325563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76779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53C5-D884-42B2-A502-E4E937BD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6BE08E-A54D-4CF3-8FCC-A3B43B4E9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79988"/>
              </p:ext>
            </p:extLst>
          </p:nvPr>
        </p:nvGraphicFramePr>
        <p:xfrm>
          <a:off x="1587953" y="1876425"/>
          <a:ext cx="8388256" cy="11836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36122">
                  <a:extLst>
                    <a:ext uri="{9D8B030D-6E8A-4147-A177-3AD203B41FA5}">
                      <a16:colId xmlns:a16="http://schemas.microsoft.com/office/drawing/2014/main" val="974591959"/>
                    </a:ext>
                  </a:extLst>
                </a:gridCol>
                <a:gridCol w="1180744">
                  <a:extLst>
                    <a:ext uri="{9D8B030D-6E8A-4147-A177-3AD203B41FA5}">
                      <a16:colId xmlns:a16="http://schemas.microsoft.com/office/drawing/2014/main" val="453068625"/>
                    </a:ext>
                  </a:extLst>
                </a:gridCol>
                <a:gridCol w="1334278">
                  <a:extLst>
                    <a:ext uri="{9D8B030D-6E8A-4147-A177-3AD203B41FA5}">
                      <a16:colId xmlns:a16="http://schemas.microsoft.com/office/drawing/2014/main" val="4192538334"/>
                    </a:ext>
                  </a:extLst>
                </a:gridCol>
                <a:gridCol w="1334278">
                  <a:extLst>
                    <a:ext uri="{9D8B030D-6E8A-4147-A177-3AD203B41FA5}">
                      <a16:colId xmlns:a16="http://schemas.microsoft.com/office/drawing/2014/main" val="2709299354"/>
                    </a:ext>
                  </a:extLst>
                </a:gridCol>
                <a:gridCol w="1334278">
                  <a:extLst>
                    <a:ext uri="{9D8B030D-6E8A-4147-A177-3AD203B41FA5}">
                      <a16:colId xmlns:a16="http://schemas.microsoft.com/office/drawing/2014/main" val="2599840644"/>
                    </a:ext>
                  </a:extLst>
                </a:gridCol>
                <a:gridCol w="1334278">
                  <a:extLst>
                    <a:ext uri="{9D8B030D-6E8A-4147-A177-3AD203B41FA5}">
                      <a16:colId xmlns:a16="http://schemas.microsoft.com/office/drawing/2014/main" val="305044613"/>
                    </a:ext>
                  </a:extLst>
                </a:gridCol>
                <a:gridCol w="1334278">
                  <a:extLst>
                    <a:ext uri="{9D8B030D-6E8A-4147-A177-3AD203B41FA5}">
                      <a16:colId xmlns:a16="http://schemas.microsoft.com/office/drawing/2014/main" val="4042146303"/>
                    </a:ext>
                  </a:extLst>
                </a:gridCol>
              </a:tblGrid>
              <a:tr h="1031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Position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First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Last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Company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Connected 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Gender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04254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Analyst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Malik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Non Profit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38099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AI Developer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Syyab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Rahi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Darvis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1-Nov-17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35206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AI Developer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Shehryar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Automotive Artificial Intelligence (AAI) GmbH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1-Nov-17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9954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498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53C5-D884-42B2-A502-E4E937BD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24D9F-1509-4909-AE41-71D5CE7509B5}"/>
              </a:ext>
            </a:extLst>
          </p:cNvPr>
          <p:cNvSpPr txBox="1"/>
          <p:nvPr/>
        </p:nvSpPr>
        <p:spPr>
          <a:xfrm>
            <a:off x="1438275" y="1690688"/>
            <a:ext cx="6629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"Data Analyst"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"AI Developer"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"Analytics Manager"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"BI Developer"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"Data Architect"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"Data Engineer"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"Data Scientist"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"Director of AI &amp; ML"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"Founder and CEO"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"Software Developer" </a:t>
            </a:r>
          </a:p>
        </p:txBody>
      </p:sp>
    </p:spTree>
    <p:extLst>
      <p:ext uri="{BB962C8B-B14F-4D97-AF65-F5344CB8AC3E}">
        <p14:creationId xmlns:p14="http://schemas.microsoft.com/office/powerpoint/2010/main" val="110008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0AD3-B209-4E75-8FEC-B3E41D8B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1BA9-6234-44DF-A779-38C40BCC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Connected</a:t>
            </a:r>
          </a:p>
          <a:p>
            <a:r>
              <a:rPr lang="en-US" dirty="0"/>
              <a:t>Undirected </a:t>
            </a:r>
          </a:p>
          <a:p>
            <a:r>
              <a:rPr lang="en-US" dirty="0"/>
              <a:t>Sparse with density 0.13 </a:t>
            </a:r>
          </a:p>
          <a:p>
            <a:r>
              <a:rPr lang="en-US" dirty="0"/>
              <a:t>1 component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9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7E05-3349-44E1-9B6E-2DD2BC17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and Size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DA39B75-6EF9-452B-87D0-3FDFAACBC54E}"/>
              </a:ext>
            </a:extLst>
          </p:cNvPr>
          <p:cNvSpPr txBox="1">
            <a:spLocks/>
          </p:cNvSpPr>
          <p:nvPr/>
        </p:nvSpPr>
        <p:spPr>
          <a:xfrm>
            <a:off x="1428750" y="2601119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36 – vertices</a:t>
            </a:r>
          </a:p>
          <a:p>
            <a:pPr marL="0" indent="0">
              <a:buNone/>
            </a:pPr>
            <a:r>
              <a:rPr lang="en-US" dirty="0"/>
              <a:t>86  - edges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88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E8FF-5911-4FDF-A145-0A8BBC34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C9B8B2-B88B-4418-829E-3F9FF0DBD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765" y="1614488"/>
            <a:ext cx="9383667" cy="4351338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737463C8-518C-42EC-AFF9-E6C0031DAB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5757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8665AE-AD66-4511-AF6A-223B9682D746}"/>
              </a:ext>
            </a:extLst>
          </p:cNvPr>
          <p:cNvGrpSpPr/>
          <p:nvPr/>
        </p:nvGrpSpPr>
        <p:grpSpPr>
          <a:xfrm>
            <a:off x="9548030" y="2101551"/>
            <a:ext cx="1205682" cy="1438767"/>
            <a:chOff x="1004105" y="5282901"/>
            <a:chExt cx="1205682" cy="1438767"/>
          </a:xfrm>
        </p:grpSpPr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73C81D4B-35BF-46D9-B538-7AEFBB4ACA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065" t="14302" b="55235"/>
            <a:stretch/>
          </p:blipFill>
          <p:spPr>
            <a:xfrm>
              <a:off x="1004105" y="5396104"/>
              <a:ext cx="1119957" cy="1325564"/>
            </a:xfrm>
            <a:prstGeom prst="rect">
              <a:avLst/>
            </a:prstGeom>
          </p:spPr>
        </p:pic>
        <p:pic>
          <p:nvPicPr>
            <p:cNvPr id="9" name="Content Placeholder 4">
              <a:extLst>
                <a:ext uri="{FF2B5EF4-FFF2-40B4-BE49-F238E27FC236}">
                  <a16:creationId xmlns:a16="http://schemas.microsoft.com/office/drawing/2014/main" id="{56B252A4-8962-4B15-9ACB-E30C8D6400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077" t="12657" r="10967" b="55005"/>
            <a:stretch/>
          </p:blipFill>
          <p:spPr>
            <a:xfrm rot="10800000">
              <a:off x="2120043" y="5282901"/>
              <a:ext cx="89744" cy="1407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58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E8FF-5911-4FDF-A145-0A8BBC34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C9B8B2-B88B-4418-829E-3F9FF0DBD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338" r="69388" b="11893"/>
          <a:stretch/>
        </p:blipFill>
        <p:spPr>
          <a:xfrm>
            <a:off x="918391" y="2171700"/>
            <a:ext cx="2872560" cy="3209926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737463C8-518C-42EC-AFF9-E6C0031DAB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5757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73BC09-32D9-4B9A-91E6-518C9F2D3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881" y="578042"/>
            <a:ext cx="6529033" cy="53971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669EC72-E5B0-4E71-83B3-BBCB40E68916}"/>
              </a:ext>
            </a:extLst>
          </p:cNvPr>
          <p:cNvGrpSpPr/>
          <p:nvPr/>
        </p:nvGrpSpPr>
        <p:grpSpPr>
          <a:xfrm>
            <a:off x="1004105" y="5282901"/>
            <a:ext cx="1205682" cy="1438767"/>
            <a:chOff x="1004105" y="5282901"/>
            <a:chExt cx="1205682" cy="1438767"/>
          </a:xfrm>
        </p:grpSpPr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9EB93C2B-AA78-4D43-A908-24608D4FDF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065" t="14302" b="55235"/>
            <a:stretch/>
          </p:blipFill>
          <p:spPr>
            <a:xfrm>
              <a:off x="1004105" y="5396104"/>
              <a:ext cx="1119957" cy="1325564"/>
            </a:xfrm>
            <a:prstGeom prst="rect">
              <a:avLst/>
            </a:prstGeom>
          </p:spPr>
        </p:pic>
        <p:pic>
          <p:nvPicPr>
            <p:cNvPr id="10" name="Content Placeholder 4">
              <a:extLst>
                <a:ext uri="{FF2B5EF4-FFF2-40B4-BE49-F238E27FC236}">
                  <a16:creationId xmlns:a16="http://schemas.microsoft.com/office/drawing/2014/main" id="{5C42F4BF-793B-4896-B233-BD9AA2CA2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077" t="12657" r="10967" b="55005"/>
            <a:stretch/>
          </p:blipFill>
          <p:spPr>
            <a:xfrm rot="10800000">
              <a:off x="2120043" y="5282901"/>
              <a:ext cx="89744" cy="1407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4264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0187-7DDD-4D52-96BB-4E6B2272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Sulman Analytics Manager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F2309F-8C75-413E-9370-9C1391DC9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9330" y="1825625"/>
            <a:ext cx="5053339" cy="435133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5B6640C-7FBA-48F0-853B-0B04AD8905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38" r="69388" b="11893"/>
          <a:stretch/>
        </p:blipFill>
        <p:spPr>
          <a:xfrm>
            <a:off x="918391" y="2171700"/>
            <a:ext cx="2872560" cy="32099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8163D9B-F103-4AA2-BF9A-E0922FCF836A}"/>
              </a:ext>
            </a:extLst>
          </p:cNvPr>
          <p:cNvGrpSpPr/>
          <p:nvPr/>
        </p:nvGrpSpPr>
        <p:grpSpPr>
          <a:xfrm>
            <a:off x="1004105" y="5282901"/>
            <a:ext cx="1205682" cy="1438767"/>
            <a:chOff x="1004105" y="5282901"/>
            <a:chExt cx="1205682" cy="1438767"/>
          </a:xfrm>
        </p:grpSpPr>
        <p:pic>
          <p:nvPicPr>
            <p:cNvPr id="9" name="Content Placeholder 4">
              <a:extLst>
                <a:ext uri="{FF2B5EF4-FFF2-40B4-BE49-F238E27FC236}">
                  <a16:creationId xmlns:a16="http://schemas.microsoft.com/office/drawing/2014/main" id="{16092D7A-F7C7-403F-AA53-546B3CC52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065" t="14302" b="55235"/>
            <a:stretch/>
          </p:blipFill>
          <p:spPr>
            <a:xfrm>
              <a:off x="1004105" y="5396104"/>
              <a:ext cx="1119957" cy="1325564"/>
            </a:xfrm>
            <a:prstGeom prst="rect">
              <a:avLst/>
            </a:prstGeom>
          </p:spPr>
        </p:pic>
        <p:pic>
          <p:nvPicPr>
            <p:cNvPr id="10" name="Content Placeholder 4">
              <a:extLst>
                <a:ext uri="{FF2B5EF4-FFF2-40B4-BE49-F238E27FC236}">
                  <a16:creationId xmlns:a16="http://schemas.microsoft.com/office/drawing/2014/main" id="{FDE44C6C-FFF5-4E68-8F9F-34626E77E4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077" t="12657" r="10967" b="55005"/>
            <a:stretch/>
          </p:blipFill>
          <p:spPr>
            <a:xfrm rot="10800000">
              <a:off x="2120043" y="5282901"/>
              <a:ext cx="89744" cy="1407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786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302</Words>
  <Application>Microsoft Office PowerPoint</Application>
  <PresentationFormat>Widescreen</PresentationFormat>
  <Paragraphs>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Lucida Console</vt:lpstr>
      <vt:lpstr>Office Theme</vt:lpstr>
      <vt:lpstr>LinkedIn Network Analysis</vt:lpstr>
      <vt:lpstr>Description</vt:lpstr>
      <vt:lpstr>Data</vt:lpstr>
      <vt:lpstr>Data</vt:lpstr>
      <vt:lpstr>Type of Graph</vt:lpstr>
      <vt:lpstr>Order and Size</vt:lpstr>
      <vt:lpstr>Visualization</vt:lpstr>
      <vt:lpstr>Visualization</vt:lpstr>
      <vt:lpstr>Sulman Analytics Manager</vt:lpstr>
      <vt:lpstr>Raja: Founder and CEO</vt:lpstr>
      <vt:lpstr>Amit: Director Machine Learning </vt:lpstr>
      <vt:lpstr>Usman: Data Engineer</vt:lpstr>
      <vt:lpstr>3 core Network</vt:lpstr>
      <vt:lpstr>Coarsen</vt:lpstr>
      <vt:lpstr>Connectivity</vt:lpstr>
      <vt:lpstr>Network without Malik</vt:lpstr>
      <vt:lpstr>Components</vt:lpstr>
      <vt:lpstr>Giant</vt:lpstr>
      <vt:lpstr>Cliques</vt:lpstr>
      <vt:lpstr>Clustering</vt:lpstr>
      <vt:lpstr>Degree Distribution</vt:lpstr>
      <vt:lpstr>Centrality </vt:lpstr>
      <vt:lpstr>PowerPoint Presentation</vt:lpstr>
      <vt:lpstr>Edge Betweennes </vt:lpstr>
      <vt:lpstr>Assortative Mixing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Network Analysis</dc:title>
  <dc:creator>Malik Hassan Qayyum</dc:creator>
  <cp:lastModifiedBy>Malik Hassan Qayyum</cp:lastModifiedBy>
  <cp:revision>40</cp:revision>
  <dcterms:created xsi:type="dcterms:W3CDTF">2020-10-26T19:22:24Z</dcterms:created>
  <dcterms:modified xsi:type="dcterms:W3CDTF">2020-10-26T23:49:10Z</dcterms:modified>
</cp:coreProperties>
</file>