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7" r:id="rId4"/>
    <p:sldId id="271" r:id="rId5"/>
    <p:sldId id="318" r:id="rId6"/>
    <p:sldId id="319" r:id="rId7"/>
    <p:sldId id="308" r:id="rId8"/>
    <p:sldId id="329" r:id="rId9"/>
    <p:sldId id="330" r:id="rId10"/>
    <p:sldId id="331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lie" initials="E" lastIdx="3" clrIdx="0">
    <p:extLst>
      <p:ext uri="{19B8F6BF-5375-455C-9EA6-DF929625EA0E}">
        <p15:presenceInfo xmlns:p15="http://schemas.microsoft.com/office/powerpoint/2012/main" userId="2e7173aac0d4d4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F934B-D73D-4217-9539-370FD8801908}" v="3030" dt="2020-09-13T20:01:13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4" autoAdjust="0"/>
    <p:restoredTop sz="92231" autoAdjust="0"/>
  </p:normalViewPr>
  <p:slideViewPr>
    <p:cSldViewPr snapToGrid="0">
      <p:cViewPr varScale="1">
        <p:scale>
          <a:sx n="61" d="100"/>
          <a:sy n="61" d="100"/>
        </p:scale>
        <p:origin x="7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e Small" userId="2e7173aac0d4d449" providerId="LiveId" clId="{3AAF934B-D73D-4217-9539-370FD8801908}"/>
    <pc:docChg chg="undo custSel addSld delSld modSld sldOrd">
      <pc:chgData name="Ellie Small" userId="2e7173aac0d4d449" providerId="LiveId" clId="{3AAF934B-D73D-4217-9539-370FD8801908}" dt="2020-09-13T20:01:13.739" v="3741" actId="20577"/>
      <pc:docMkLst>
        <pc:docMk/>
      </pc:docMkLst>
      <pc:sldChg chg="modSp mod">
        <pc:chgData name="Ellie Small" userId="2e7173aac0d4d449" providerId="LiveId" clId="{3AAF934B-D73D-4217-9539-370FD8801908}" dt="2020-09-11T19:17:55.038" v="3597" actId="20577"/>
        <pc:sldMkLst>
          <pc:docMk/>
          <pc:sldMk cId="4269857569" sldId="256"/>
        </pc:sldMkLst>
        <pc:spChg chg="mod">
          <ac:chgData name="Ellie Small" userId="2e7173aac0d4d449" providerId="LiveId" clId="{3AAF934B-D73D-4217-9539-370FD8801908}" dt="2020-09-11T19:17:55.038" v="3597" actId="20577"/>
          <ac:spMkLst>
            <pc:docMk/>
            <pc:sldMk cId="4269857569" sldId="256"/>
            <ac:spMk id="2" creationId="{00000000-0000-0000-0000-000000000000}"/>
          </ac:spMkLst>
        </pc:spChg>
      </pc:sldChg>
      <pc:sldChg chg="modSp mod modAnim">
        <pc:chgData name="Ellie Small" userId="2e7173aac0d4d449" providerId="LiveId" clId="{3AAF934B-D73D-4217-9539-370FD8801908}" dt="2020-09-11T19:15:58.874" v="3557" actId="27636"/>
        <pc:sldMkLst>
          <pc:docMk/>
          <pc:sldMk cId="2842397445" sldId="267"/>
        </pc:sldMkLst>
        <pc:spChg chg="mod">
          <ac:chgData name="Ellie Small" userId="2e7173aac0d4d449" providerId="LiveId" clId="{3AAF934B-D73D-4217-9539-370FD8801908}" dt="2020-09-11T19:15:58.874" v="3557" actId="27636"/>
          <ac:spMkLst>
            <pc:docMk/>
            <pc:sldMk cId="2842397445" sldId="267"/>
            <ac:spMk id="7" creationId="{72F861AD-D2B0-4ECF-9774-06237EC7BB74}"/>
          </ac:spMkLst>
        </pc:spChg>
      </pc:sldChg>
      <pc:sldChg chg="modSp modAnim">
        <pc:chgData name="Ellie Small" userId="2e7173aac0d4d449" providerId="LiveId" clId="{3AAF934B-D73D-4217-9539-370FD8801908}" dt="2020-09-11T20:42:14.193" v="3707"/>
        <pc:sldMkLst>
          <pc:docMk/>
          <pc:sldMk cId="0" sldId="271"/>
        </pc:sldMkLst>
        <pc:spChg chg="mod">
          <ac:chgData name="Ellie Small" userId="2e7173aac0d4d449" providerId="LiveId" clId="{3AAF934B-D73D-4217-9539-370FD8801908}" dt="2020-09-11T20:41:59.576" v="3706"/>
          <ac:spMkLst>
            <pc:docMk/>
            <pc:sldMk cId="0" sldId="271"/>
            <ac:spMk id="7" creationId="{72F861AD-D2B0-4ECF-9774-06237EC7BB74}"/>
          </ac:spMkLst>
        </pc:spChg>
      </pc:sldChg>
      <pc:sldChg chg="modSp mod modAnim">
        <pc:chgData name="Ellie Small" userId="2e7173aac0d4d449" providerId="LiveId" clId="{3AAF934B-D73D-4217-9539-370FD8801908}" dt="2020-09-11T20:46:46.140" v="3735" actId="20577"/>
        <pc:sldMkLst>
          <pc:docMk/>
          <pc:sldMk cId="4210519305" sldId="299"/>
        </pc:sldMkLst>
        <pc:spChg chg="mod">
          <ac:chgData name="Ellie Small" userId="2e7173aac0d4d449" providerId="LiveId" clId="{3AAF934B-D73D-4217-9539-370FD8801908}" dt="2020-09-11T20:46:46.140" v="3735" actId="20577"/>
          <ac:spMkLst>
            <pc:docMk/>
            <pc:sldMk cId="4210519305" sldId="299"/>
            <ac:spMk id="3" creationId="{55001A84-3A36-4927-A44F-2BB39E2B1C33}"/>
          </ac:spMkLst>
        </pc:spChg>
      </pc:sldChg>
      <pc:sldChg chg="modSp modAnim">
        <pc:chgData name="Ellie Small" userId="2e7173aac0d4d449" providerId="LiveId" clId="{3AAF934B-D73D-4217-9539-370FD8801908}" dt="2020-09-11T19:55:40.246" v="3601"/>
        <pc:sldMkLst>
          <pc:docMk/>
          <pc:sldMk cId="1160939070" sldId="308"/>
        </pc:sldMkLst>
        <pc:spChg chg="mod">
          <ac:chgData name="Ellie Small" userId="2e7173aac0d4d449" providerId="LiveId" clId="{3AAF934B-D73D-4217-9539-370FD8801908}" dt="2020-09-08T20:54:27.053" v="9" actId="20577"/>
          <ac:spMkLst>
            <pc:docMk/>
            <pc:sldMk cId="1160939070" sldId="308"/>
            <ac:spMk id="3" creationId="{55001A84-3A36-4927-A44F-2BB39E2B1C33}"/>
          </ac:spMkLst>
        </pc:spChg>
      </pc:sldChg>
      <pc:sldChg chg="modSp mod modAnim">
        <pc:chgData name="Ellie Small" userId="2e7173aac0d4d449" providerId="LiveId" clId="{3AAF934B-D73D-4217-9539-370FD8801908}" dt="2020-09-13T20:01:13.739" v="3741" actId="20577"/>
        <pc:sldMkLst>
          <pc:docMk/>
          <pc:sldMk cId="719258999" sldId="318"/>
        </pc:sldMkLst>
        <pc:spChg chg="mod">
          <ac:chgData name="Ellie Small" userId="2e7173aac0d4d449" providerId="LiveId" clId="{3AAF934B-D73D-4217-9539-370FD8801908}" dt="2020-09-13T20:01:13.739" v="3741" actId="20577"/>
          <ac:spMkLst>
            <pc:docMk/>
            <pc:sldMk cId="719258999" sldId="318"/>
            <ac:spMk id="3" creationId="{55001A84-3A36-4927-A44F-2BB39E2B1C33}"/>
          </ac:spMkLst>
        </pc:spChg>
      </pc:sldChg>
      <pc:sldChg chg="modAnim">
        <pc:chgData name="Ellie Small" userId="2e7173aac0d4d449" providerId="LiveId" clId="{3AAF934B-D73D-4217-9539-370FD8801908}" dt="2020-09-11T19:55:28.835" v="3600"/>
        <pc:sldMkLst>
          <pc:docMk/>
          <pc:sldMk cId="2623039618" sldId="319"/>
        </pc:sldMkLst>
      </pc:sldChg>
      <pc:sldChg chg="modSp del mod modAnim">
        <pc:chgData name="Ellie Small" userId="2e7173aac0d4d449" providerId="LiveId" clId="{3AAF934B-D73D-4217-9539-370FD8801908}" dt="2020-09-11T19:16:43.867" v="3558" actId="2696"/>
        <pc:sldMkLst>
          <pc:docMk/>
          <pc:sldMk cId="169527237" sldId="320"/>
        </pc:sldMkLst>
        <pc:spChg chg="mod">
          <ac:chgData name="Ellie Small" userId="2e7173aac0d4d449" providerId="LiveId" clId="{3AAF934B-D73D-4217-9539-370FD8801908}" dt="2020-09-09T06:49:06.870" v="1873" actId="20577"/>
          <ac:spMkLst>
            <pc:docMk/>
            <pc:sldMk cId="169527237" sldId="320"/>
            <ac:spMk id="3" creationId="{55001A84-3A36-4927-A44F-2BB39E2B1C33}"/>
          </ac:spMkLst>
        </pc:spChg>
      </pc:sldChg>
      <pc:sldChg chg="modSp del mod modAnim">
        <pc:chgData name="Ellie Small" userId="2e7173aac0d4d449" providerId="LiveId" clId="{3AAF934B-D73D-4217-9539-370FD8801908}" dt="2020-09-11T19:16:43.867" v="3558" actId="2696"/>
        <pc:sldMkLst>
          <pc:docMk/>
          <pc:sldMk cId="2286610150" sldId="321"/>
        </pc:sldMkLst>
        <pc:spChg chg="mod">
          <ac:chgData name="Ellie Small" userId="2e7173aac0d4d449" providerId="LiveId" clId="{3AAF934B-D73D-4217-9539-370FD8801908}" dt="2020-09-09T05:56:53.329" v="1581" actId="27636"/>
          <ac:spMkLst>
            <pc:docMk/>
            <pc:sldMk cId="2286610150" sldId="321"/>
            <ac:spMk id="3" creationId="{55001A84-3A36-4927-A44F-2BB39E2B1C33}"/>
          </ac:spMkLst>
        </pc:spChg>
      </pc:sldChg>
      <pc:sldChg chg="modSp del mod">
        <pc:chgData name="Ellie Small" userId="2e7173aac0d4d449" providerId="LiveId" clId="{3AAF934B-D73D-4217-9539-370FD8801908}" dt="2020-09-11T19:16:43.867" v="3558" actId="2696"/>
        <pc:sldMkLst>
          <pc:docMk/>
          <pc:sldMk cId="380806579" sldId="327"/>
        </pc:sldMkLst>
        <pc:spChg chg="mod">
          <ac:chgData name="Ellie Small" userId="2e7173aac0d4d449" providerId="LiveId" clId="{3AAF934B-D73D-4217-9539-370FD8801908}" dt="2020-09-09T07:09:10.988" v="2854" actId="20577"/>
          <ac:spMkLst>
            <pc:docMk/>
            <pc:sldMk cId="380806579" sldId="327"/>
            <ac:spMk id="2" creationId="{DA0CD55F-603C-4D2A-BE44-42317491026A}"/>
          </ac:spMkLst>
        </pc:spChg>
        <pc:spChg chg="mod">
          <ac:chgData name="Ellie Small" userId="2e7173aac0d4d449" providerId="LiveId" clId="{3AAF934B-D73D-4217-9539-370FD8801908}" dt="2020-09-09T08:24:42.577" v="3009"/>
          <ac:spMkLst>
            <pc:docMk/>
            <pc:sldMk cId="380806579" sldId="327"/>
            <ac:spMk id="3" creationId="{55001A84-3A36-4927-A44F-2BB39E2B1C33}"/>
          </ac:spMkLst>
        </pc:spChg>
      </pc:sldChg>
      <pc:sldChg chg="modSp mod modAnim">
        <pc:chgData name="Ellie Small" userId="2e7173aac0d4d449" providerId="LiveId" clId="{3AAF934B-D73D-4217-9539-370FD8801908}" dt="2020-09-11T20:45:00.425" v="3722" actId="27636"/>
        <pc:sldMkLst>
          <pc:docMk/>
          <pc:sldMk cId="2937765824" sldId="329"/>
        </pc:sldMkLst>
        <pc:spChg chg="mod">
          <ac:chgData name="Ellie Small" userId="2e7173aac0d4d449" providerId="LiveId" clId="{3AAF934B-D73D-4217-9539-370FD8801908}" dt="2020-09-11T20:45:00.425" v="3722" actId="27636"/>
          <ac:spMkLst>
            <pc:docMk/>
            <pc:sldMk cId="2937765824" sldId="329"/>
            <ac:spMk id="3" creationId="{55001A84-3A36-4927-A44F-2BB39E2B1C33}"/>
          </ac:spMkLst>
        </pc:spChg>
      </pc:sldChg>
      <pc:sldChg chg="modSp mod ord modAnim">
        <pc:chgData name="Ellie Small" userId="2e7173aac0d4d449" providerId="LiveId" clId="{3AAF934B-D73D-4217-9539-370FD8801908}" dt="2020-09-11T19:55:56.492" v="3603"/>
        <pc:sldMkLst>
          <pc:docMk/>
          <pc:sldMk cId="1659063915" sldId="330"/>
        </pc:sldMkLst>
        <pc:spChg chg="mod">
          <ac:chgData name="Ellie Small" userId="2e7173aac0d4d449" providerId="LiveId" clId="{3AAF934B-D73D-4217-9539-370FD8801908}" dt="2020-09-09T03:53:44.182" v="337" actId="20577"/>
          <ac:spMkLst>
            <pc:docMk/>
            <pc:sldMk cId="1659063915" sldId="330"/>
            <ac:spMk id="2" creationId="{DA0CD55F-603C-4D2A-BE44-42317491026A}"/>
          </ac:spMkLst>
        </pc:spChg>
        <pc:spChg chg="mod">
          <ac:chgData name="Ellie Small" userId="2e7173aac0d4d449" providerId="LiveId" clId="{3AAF934B-D73D-4217-9539-370FD8801908}" dt="2020-09-09T03:57:54.886" v="450" actId="179"/>
          <ac:spMkLst>
            <pc:docMk/>
            <pc:sldMk cId="1659063915" sldId="330"/>
            <ac:spMk id="3" creationId="{55001A84-3A36-4927-A44F-2BB39E2B1C33}"/>
          </ac:spMkLst>
        </pc:spChg>
      </pc:sldChg>
      <pc:sldChg chg="modSp add mod modAnim">
        <pc:chgData name="Ellie Small" userId="2e7173aac0d4d449" providerId="LiveId" clId="{3AAF934B-D73D-4217-9539-370FD8801908}" dt="2020-09-11T19:56:02.663" v="3604"/>
        <pc:sldMkLst>
          <pc:docMk/>
          <pc:sldMk cId="773549352" sldId="331"/>
        </pc:sldMkLst>
        <pc:spChg chg="mod">
          <ac:chgData name="Ellie Small" userId="2e7173aac0d4d449" providerId="LiveId" clId="{3AAF934B-D73D-4217-9539-370FD8801908}" dt="2020-09-09T05:12:03.444" v="941" actId="20577"/>
          <ac:spMkLst>
            <pc:docMk/>
            <pc:sldMk cId="773549352" sldId="331"/>
            <ac:spMk id="2" creationId="{DA0CD55F-603C-4D2A-BE44-42317491026A}"/>
          </ac:spMkLst>
        </pc:spChg>
        <pc:spChg chg="mod">
          <ac:chgData name="Ellie Small" userId="2e7173aac0d4d449" providerId="LiveId" clId="{3AAF934B-D73D-4217-9539-370FD8801908}" dt="2020-09-09T05:38:54.972" v="1508" actId="20577"/>
          <ac:spMkLst>
            <pc:docMk/>
            <pc:sldMk cId="773549352" sldId="331"/>
            <ac:spMk id="3" creationId="{55001A84-3A36-4927-A44F-2BB39E2B1C33}"/>
          </ac:spMkLst>
        </pc:spChg>
      </pc:sldChg>
      <pc:sldChg chg="modSp add del mod modAnim">
        <pc:chgData name="Ellie Small" userId="2e7173aac0d4d449" providerId="LiveId" clId="{3AAF934B-D73D-4217-9539-370FD8801908}" dt="2020-09-11T19:16:43.867" v="3558" actId="2696"/>
        <pc:sldMkLst>
          <pc:docMk/>
          <pc:sldMk cId="1602262327" sldId="332"/>
        </pc:sldMkLst>
        <pc:spChg chg="mod">
          <ac:chgData name="Ellie Small" userId="2e7173aac0d4d449" providerId="LiveId" clId="{3AAF934B-D73D-4217-9539-370FD8801908}" dt="2020-09-09T06:50:32.174" v="1891" actId="20577"/>
          <ac:spMkLst>
            <pc:docMk/>
            <pc:sldMk cId="1602262327" sldId="332"/>
            <ac:spMk id="2" creationId="{DA0CD55F-603C-4D2A-BE44-42317491026A}"/>
          </ac:spMkLst>
        </pc:spChg>
        <pc:spChg chg="mod">
          <ac:chgData name="Ellie Small" userId="2e7173aac0d4d449" providerId="LiveId" clId="{3AAF934B-D73D-4217-9539-370FD8801908}" dt="2020-09-09T07:04:46.634" v="2827" actId="20577"/>
          <ac:spMkLst>
            <pc:docMk/>
            <pc:sldMk cId="1602262327" sldId="332"/>
            <ac:spMk id="3" creationId="{55001A84-3A36-4927-A44F-2BB39E2B1C33}"/>
          </ac:spMkLst>
        </pc:spChg>
      </pc:sldChg>
      <pc:sldChg chg="modSp add del mod">
        <pc:chgData name="Ellie Small" userId="2e7173aac0d4d449" providerId="LiveId" clId="{3AAF934B-D73D-4217-9539-370FD8801908}" dt="2020-09-09T07:07:10.367" v="2841" actId="47"/>
        <pc:sldMkLst>
          <pc:docMk/>
          <pc:sldMk cId="1846241949" sldId="333"/>
        </pc:sldMkLst>
        <pc:spChg chg="mod">
          <ac:chgData name="Ellie Small" userId="2e7173aac0d4d449" providerId="LiveId" clId="{3AAF934B-D73D-4217-9539-370FD8801908}" dt="2020-09-09T07:05:29.058" v="2840" actId="20577"/>
          <ac:spMkLst>
            <pc:docMk/>
            <pc:sldMk cId="1846241949" sldId="333"/>
            <ac:spMk id="2" creationId="{DA0CD55F-603C-4D2A-BE44-42317491026A}"/>
          </ac:spMkLst>
        </pc:spChg>
      </pc:sldChg>
      <pc:sldChg chg="modSp add del mod">
        <pc:chgData name="Ellie Small" userId="2e7173aac0d4d449" providerId="LiveId" clId="{3AAF934B-D73D-4217-9539-370FD8801908}" dt="2020-09-11T19:16:43.867" v="3558" actId="2696"/>
        <pc:sldMkLst>
          <pc:docMk/>
          <pc:sldMk cId="3782126137" sldId="333"/>
        </pc:sldMkLst>
        <pc:spChg chg="mod">
          <ac:chgData name="Ellie Small" userId="2e7173aac0d4d449" providerId="LiveId" clId="{3AAF934B-D73D-4217-9539-370FD8801908}" dt="2020-09-09T08:39:41.264" v="3026" actId="20577"/>
          <ac:spMkLst>
            <pc:docMk/>
            <pc:sldMk cId="3782126137" sldId="333"/>
            <ac:spMk id="2" creationId="{DA0CD55F-603C-4D2A-BE44-42317491026A}"/>
          </ac:spMkLst>
        </pc:spChg>
        <pc:spChg chg="mod">
          <ac:chgData name="Ellie Small" userId="2e7173aac0d4d449" providerId="LiveId" clId="{3AAF934B-D73D-4217-9539-370FD8801908}" dt="2020-09-09T08:46:28.426" v="3530" actId="20577"/>
          <ac:spMkLst>
            <pc:docMk/>
            <pc:sldMk cId="3782126137" sldId="333"/>
            <ac:spMk id="3" creationId="{55001A84-3A36-4927-A44F-2BB39E2B1C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17E47-CCA1-4162-8A9F-C7103575FB04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63D17-574A-41DA-B355-8884DABB0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63D17-574A-41DA-B355-8884DABB09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3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63D17-574A-41DA-B355-8884DABB09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7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63D17-574A-41DA-B355-8884DABB09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63D17-574A-41DA-B355-8884DABB09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63D17-574A-41DA-B355-8884DABB09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8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63D17-574A-41DA-B355-8884DABB09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63D17-574A-41DA-B355-8884DABB09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35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63D17-574A-41DA-B355-8884DABB09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5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8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7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54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F5B9-9842-4C8D-BD00-D11CB4D5EC19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0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E83-AFF3-418D-B87C-8F372BD03A13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62CE-BD94-4D05-A403-7B5EEA4A8E9F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3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C7E9-3345-4F3F-B7BC-CBB3ECD7D5D8}" type="datetime1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3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4ED6-8ED4-45DE-A4E3-866EC916091F}" type="datetime1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1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8A24-7799-4A49-97B7-A98814F236B3}" type="datetime1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3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02E-137F-41FC-A6B9-AED85EE488B3}" type="datetime1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90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DFF5-219B-44FF-93B3-101BC9FCC6B6}" type="datetime1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1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1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63D-2040-47C5-9D79-7EB246A3C67D}" type="datetime1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26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996-B6C7-4369-9BDA-07E30AE7FAA7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3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F39F-FE96-4F03-A94B-0FA60785E79C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5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6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0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0497-745A-4958-A9BC-2E5A82F66197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56734-1AD8-4A7A-BF67-E0F0EDC2D14D}" type="slidenum">
              <a:rPr lang="en-US" smtClean="0"/>
              <a:pPr/>
              <a:t>‹#›</a:t>
            </a:fld>
            <a:r>
              <a:rPr lang="en-US" dirty="0"/>
              <a:t> of </a:t>
            </a:r>
            <a:fld id="{FA9D3F9A-CBFC-49AB-84A3-C5ED4062D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5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877" y="1122363"/>
            <a:ext cx="9955162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STAT 504 – Network and Text Analytics</a:t>
            </a:r>
            <a:br>
              <a:rPr lang="en-US" sz="4800" b="1" dirty="0"/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4: Trees and Degree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odoni MT Condensed" panose="02070606080606020203" pitchFamily="18" charset="0"/>
              </a:rPr>
              <a:t>By Dr. Ellie Small</a:t>
            </a:r>
          </a:p>
        </p:txBody>
      </p:sp>
    </p:spTree>
    <p:extLst>
      <p:ext uri="{BB962C8B-B14F-4D97-AF65-F5344CB8AC3E}">
        <p14:creationId xmlns:p14="http://schemas.microsoft.com/office/powerpoint/2010/main" val="426985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D55F-603C-4D2A-BE44-42317491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476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Today’s Summary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01A84-3A36-4927-A44F-2BB39E2B1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4979"/>
                <a:ext cx="10515600" cy="5982244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Recall that a </a:t>
                </a:r>
                <a:r>
                  <a:rPr lang="en-US" sz="2400" b="1" i="1" dirty="0"/>
                  <a:t>tree</a:t>
                </a:r>
                <a:r>
                  <a:rPr lang="en-US" sz="2400" dirty="0"/>
                  <a:t> is a connected, undirected network with no cycles, while a </a:t>
                </a:r>
                <a:r>
                  <a:rPr lang="en-US" sz="2400" b="1" i="1" dirty="0"/>
                  <a:t>forest</a:t>
                </a:r>
                <a:r>
                  <a:rPr lang="en-US" sz="2400" dirty="0"/>
                  <a:t> is a disconnected union of trees. A </a:t>
                </a:r>
                <a:r>
                  <a:rPr lang="en-US" sz="2400" b="1" i="1" dirty="0"/>
                  <a:t>directed tree </a:t>
                </a:r>
                <a:r>
                  <a:rPr lang="en-US" sz="2400" dirty="0"/>
                  <a:t>is a DAG whose underlying undirected graph is a tree. In a tree, there is only one path between any pair of vertices. In a forest, there is at most one path. A tree with n vertices always has exactly n-1 edges. Any connected network with n vertices and n-1 edges is a tree.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A </a:t>
                </a:r>
                <a:r>
                  <a:rPr lang="en-US" sz="2400" b="1" i="1" dirty="0"/>
                  <a:t>root</a:t>
                </a:r>
                <a:r>
                  <a:rPr lang="en-US" sz="2400" dirty="0"/>
                  <a:t> is the only vertex in a directed tree from which there is a directed path to every other vertex in the graph. A </a:t>
                </a:r>
                <a:r>
                  <a:rPr lang="en-US" sz="2400" b="1" i="1" dirty="0"/>
                  <a:t>rooted tree </a:t>
                </a:r>
                <a:r>
                  <a:rPr lang="en-US" sz="2400" dirty="0"/>
                  <a:t>is a directed tree with a root. Its </a:t>
                </a:r>
                <a:r>
                  <a:rPr lang="en-US" sz="2400" b="1" i="1" dirty="0"/>
                  <a:t>depth</a:t>
                </a:r>
                <a:r>
                  <a:rPr lang="en-US" sz="2400" dirty="0"/>
                  <a:t> is the distance from the root to the farthest leaf.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An </a:t>
                </a:r>
                <a:r>
                  <a:rPr lang="en-US" sz="2400" b="1" i="1" dirty="0"/>
                  <a:t>ancestor</a:t>
                </a:r>
                <a:r>
                  <a:rPr lang="en-US" sz="2400" dirty="0"/>
                  <a:t> is a vertex preceding another vertex on a path from the root of a rooted tree; a </a:t>
                </a:r>
                <a:r>
                  <a:rPr lang="en-US" sz="2400" b="1" i="1" dirty="0"/>
                  <a:t>descendant</a:t>
                </a:r>
                <a:r>
                  <a:rPr lang="en-US" sz="2400" dirty="0"/>
                  <a:t> is a vertex that follows another vertex on a path from the root of a rooted tree. </a:t>
                </a:r>
                <a:r>
                  <a:rPr lang="en-US" sz="2400" b="1" i="1" dirty="0"/>
                  <a:t>Parents</a:t>
                </a:r>
                <a:r>
                  <a:rPr lang="en-US" sz="2400" dirty="0"/>
                  <a:t> are immediate ancestors, </a:t>
                </a:r>
                <a:r>
                  <a:rPr lang="en-US" sz="2400" b="1" i="1" dirty="0"/>
                  <a:t>children</a:t>
                </a:r>
                <a:r>
                  <a:rPr lang="en-US" sz="2400" dirty="0"/>
                  <a:t> are immediate descendants, and a  </a:t>
                </a:r>
                <a:r>
                  <a:rPr lang="en-US" sz="2400" b="1" i="1" dirty="0"/>
                  <a:t>leaf</a:t>
                </a:r>
                <a:r>
                  <a:rPr lang="en-US" sz="2400" dirty="0"/>
                  <a:t> is a vertex without children.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A </a:t>
                </a:r>
                <a:r>
                  <a:rPr lang="en-US" sz="2400" b="1" i="1" dirty="0"/>
                  <a:t>k-star</a:t>
                </a:r>
                <a:r>
                  <a:rPr lang="en-US" sz="2400" dirty="0"/>
                  <a:t> is a rooted tree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leaves and no other vertices.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Recall that the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of a vertex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in an undirected network is the number of edges incident on it. The </a:t>
                </a:r>
                <a:r>
                  <a:rPr lang="en-US" sz="2400" b="1" i="1" dirty="0"/>
                  <a:t>mean degree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The </a:t>
                </a:r>
                <a:r>
                  <a:rPr lang="en-US" sz="2400" b="1" i="1" dirty="0"/>
                  <a:t>mean in-degree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400" dirty="0"/>
                  <a:t> and the </a:t>
                </a:r>
                <a:r>
                  <a:rPr lang="en-US" sz="2400" b="1" i="1" dirty="0"/>
                  <a:t>mean out-degree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/>
                  <a:t>for digraphs are </a:t>
                </a:r>
                <a:r>
                  <a:rPr lang="en-US" sz="2400" dirty="0"/>
                  <a:t>related as follows: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/>
                  <a:t> be the fraction of vertices in a network with degree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. Then </a:t>
                </a:r>
                <a:r>
                  <a:rPr lang="en-US" sz="2400" b="1" i="1" dirty="0"/>
                  <a:t>the degree distribution </a:t>
                </a:r>
                <a:r>
                  <a:rPr lang="en-US" sz="2400" dirty="0"/>
                  <a:t>of the network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400" dirty="0"/>
                  <a:t>. For a digraph, we may also obtain the </a:t>
                </a:r>
                <a:r>
                  <a:rPr lang="en-US" sz="2400" b="1" i="1" dirty="0"/>
                  <a:t>in-degree distribution </a:t>
                </a:r>
                <a:r>
                  <a:rPr lang="en-US" sz="2400" dirty="0"/>
                  <a:t>and the </a:t>
                </a:r>
                <a:r>
                  <a:rPr lang="en-US" sz="2400" b="1" i="1" dirty="0"/>
                  <a:t>out-degree distribution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For a weighted network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 be the fraction of vertices in a network with strength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. Then </a:t>
                </a:r>
                <a:r>
                  <a:rPr lang="en-US" sz="2400" b="1" i="1" dirty="0"/>
                  <a:t>the weighted degree distribution </a:t>
                </a:r>
                <a:r>
                  <a:rPr lang="en-US" sz="2400" dirty="0"/>
                  <a:t>of the network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The </a:t>
                </a:r>
                <a:r>
                  <a:rPr lang="en-US" sz="2400" b="1" i="1" dirty="0"/>
                  <a:t>average neighbor degree </a:t>
                </a:r>
                <a:r>
                  <a:rPr lang="en-US" sz="2400" dirty="0"/>
                  <a:t>of a vertex is the average degree of the immediate neighbors of that vertex.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01A84-3A36-4927-A44F-2BB39E2B1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4979"/>
                <a:ext cx="10515600" cy="5982244"/>
              </a:xfrm>
              <a:blipFill>
                <a:blip r:embed="rId3"/>
                <a:stretch>
                  <a:fillRect l="-174" t="-204" r="-580" b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93BF-46A8-403E-AEA6-02C1B044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1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7308" y="136525"/>
            <a:ext cx="1057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F861AD-D2B0-4ECF-9774-06237EC7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08" y="914400"/>
            <a:ext cx="10546492" cy="533649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600" b="1" dirty="0"/>
              <a:t>Topics: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Review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Trees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Degree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Data Sets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Problems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7A1AC-3FAB-48EF-AAC8-63EE442B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56734-1AD8-4A7A-BF67-E0F0EDC2D1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3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3762" y="91559"/>
            <a:ext cx="1057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2F861AD-D2B0-4ECF-9774-06237EC7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762" y="670559"/>
                <a:ext cx="10577384" cy="6050915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b="1" dirty="0"/>
                  <a:t>Highlights of Lecture 3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A </a:t>
                </a:r>
                <a:r>
                  <a:rPr lang="en-US" b="1" i="1" dirty="0"/>
                  <a:t>bipartite network </a:t>
                </a:r>
                <a:r>
                  <a:rPr lang="en-US" dirty="0"/>
                  <a:t>is a network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vertices of type I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vertices of type II, and edges that run only between vertices of different types. An </a:t>
                </a:r>
                <a:r>
                  <a:rPr lang="en-US" b="1" i="1" dirty="0"/>
                  <a:t>incidence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for a bipartite network has type I represented on the rows, and type II on the columns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if there is an edge from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type I to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type II, and 0 otherwise. The </a:t>
                </a:r>
                <a:r>
                  <a:rPr lang="en-US" b="1" i="1" dirty="0"/>
                  <a:t>one-mode projection </a:t>
                </a:r>
                <a:r>
                  <a:rPr lang="en-US" dirty="0"/>
                  <a:t>onto either type I or type II of a bipartite network is the network that has only vertices of type I or II respectively and connects two vertices if they are both connected to respectively the same type II or type I element in the bipartite network.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dirty="0"/>
                  <a:t>A graph in R, being an R object, can be saved to disk and loaded again at a later date using the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save</a:t>
                </a:r>
                <a:r>
                  <a:rPr lang="en-US" altLang="en-US" dirty="0"/>
                  <a:t> and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</a:t>
                </a:r>
                <a:r>
                  <a:rPr lang="en-US" altLang="en-US" dirty="0"/>
                  <a:t> functions in the base package of R.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dirty="0"/>
                  <a:t>An </a:t>
                </a:r>
                <a:r>
                  <a:rPr lang="en-US" altLang="en-US" b="1" i="1" dirty="0"/>
                  <a:t>edgelist</a:t>
                </a:r>
                <a:r>
                  <a:rPr lang="en-US" altLang="en-US" dirty="0"/>
                  <a:t> is a matrix with 2 columns, each row representing an edge of the graph, the from-edge in the first column, and the to-edge in the second.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dirty="0"/>
                  <a:t>We can create a graph from an adjacency matrix or an edge list using </a:t>
                </a:r>
                <a:r>
                  <a:rPr lang="en-US" alt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graph_from_adjacency_matrix</a:t>
                </a:r>
                <a:r>
                  <a:rPr lang="en-US" altLang="en-US" dirty="0"/>
                  <a:t> or </a:t>
                </a:r>
                <a:r>
                  <a:rPr lang="en-US" alt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graph_from_edgelist</a:t>
                </a:r>
                <a:r>
                  <a:rPr lang="en-US" altLang="en-US" dirty="0"/>
                  <a:t> respectively.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dirty="0"/>
                  <a:t>The </a:t>
                </a:r>
                <a:r>
                  <a:rPr lang="en-US" alt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igraph</a:t>
                </a:r>
                <a:r>
                  <a:rPr lang="en-US" altLang="en-US" dirty="0"/>
                  <a:t> function </a:t>
                </a:r>
                <a:r>
                  <a:rPr lang="en-US" alt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as_data_frame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/>
                  <a:t>creates a data frame for the edges and/or vertices of a graph and their attributes. The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base</a:t>
                </a:r>
                <a:r>
                  <a:rPr lang="en-US" altLang="en-US" dirty="0"/>
                  <a:t> function </a:t>
                </a:r>
                <a:r>
                  <a:rPr lang="en-US" alt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as.data.frame</a:t>
                </a:r>
                <a:r>
                  <a:rPr lang="en-US" altLang="en-US" dirty="0"/>
                  <a:t> can be used to create a data frame for the graph attributes of a graph.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dirty="0"/>
                  <a:t>A graph can be created from up to three data frames, edges plus attributes, vertices plus attributes, and graph attributes, using </a:t>
                </a:r>
                <a:r>
                  <a:rPr lang="en-US" alt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graph_from_data_frame</a:t>
                </a:r>
                <a:r>
                  <a:rPr lang="en-US" altLang="en-US" dirty="0"/>
                  <a:t> and </a:t>
                </a:r>
                <a:r>
                  <a:rPr lang="en-US" alt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graph_attr_from_df</a:t>
                </a:r>
                <a:r>
                  <a:rPr lang="en-US" altLang="en-US" dirty="0"/>
                  <a:t>. We may obtain external text files or an excel spreadsheet, load them into R as data frames using </a:t>
                </a:r>
                <a:r>
                  <a:rPr lang="en-US" alt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read.table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/>
                  <a:t>or </a:t>
                </a:r>
                <a:r>
                  <a:rPr lang="en-US" alt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read_excel</a:t>
                </a:r>
                <a:r>
                  <a:rPr lang="en-US" altLang="en-US" dirty="0"/>
                  <a:t> respectively, then turn them into a graph.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dirty="0"/>
                  <a:t>Some packages such as </a:t>
                </a:r>
                <a:r>
                  <a:rPr lang="en-US" alt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igraphdata</a:t>
                </a:r>
                <a:r>
                  <a:rPr lang="en-US" altLang="en-US" dirty="0"/>
                  <a:t> contain networks ready for use with </a:t>
                </a:r>
                <a:r>
                  <a:rPr lang="en-US" alt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igraph</a:t>
                </a:r>
                <a:r>
                  <a:rPr lang="en-US" altLang="en-US" dirty="0"/>
                  <a:t>.</a:t>
                </a:r>
              </a:p>
              <a:p>
                <a:pPr fontAlgn="base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altLang="en-US" dirty="0"/>
                  <a:t>A component is a </a:t>
                </a:r>
                <a:r>
                  <a:rPr lang="en-US" altLang="en-US" b="1" i="1" dirty="0"/>
                  <a:t>maximally connected subgraph</a:t>
                </a:r>
                <a:r>
                  <a:rPr lang="en-US" altLang="en-US" dirty="0"/>
                  <a:t>, i.e. an induced subgraph of a network such that there exists at least one path from each vertex in that subset to each other vertex in that subset (i.e. the component is </a:t>
                </a:r>
                <a:r>
                  <a:rPr lang="en-US" altLang="en-US" i="1" dirty="0"/>
                  <a:t>connected</a:t>
                </a:r>
                <a:r>
                  <a:rPr lang="en-US" altLang="en-US" dirty="0"/>
                  <a:t>), and such that we cannot add any other vertex to this subset while preserving this property (i.e. it is </a:t>
                </a:r>
                <a:r>
                  <a:rPr lang="en-US" altLang="en-US" i="1" dirty="0"/>
                  <a:t>maximal</a:t>
                </a:r>
                <a:r>
                  <a:rPr lang="en-US" altLang="en-US" dirty="0"/>
                  <a:t>). For a digraph, a </a:t>
                </a:r>
                <a:r>
                  <a:rPr lang="en-US" altLang="en-US" b="1" i="1" dirty="0"/>
                  <a:t>weakly connected component </a:t>
                </a:r>
                <a:r>
                  <a:rPr lang="en-US" altLang="en-US" dirty="0"/>
                  <a:t>is a component of the underlying unconnected graph, while a </a:t>
                </a:r>
                <a:r>
                  <a:rPr lang="en-US" altLang="en-US" b="1" i="1" dirty="0"/>
                  <a:t>strongly connected component </a:t>
                </a:r>
                <a:r>
                  <a:rPr lang="en-US" altLang="en-US" dirty="0"/>
                  <a:t>is a maximal subset of vertices such that there is a directed path in both directions between every pair of vertices in the subset. A vertex that is connected to no others is considered a </a:t>
                </a:r>
                <a:r>
                  <a:rPr lang="en-US" altLang="en-US" b="1" i="1" dirty="0"/>
                  <a:t>component of size one</a:t>
                </a:r>
                <a:r>
                  <a:rPr lang="en-US" altLang="en-US" dirty="0"/>
                  <a:t>. Every vertex of a network belongs to exactly one component, and a network with more than one component is </a:t>
                </a:r>
                <a:r>
                  <a:rPr lang="en-US" altLang="en-US" b="1" i="1" dirty="0"/>
                  <a:t>disconnected</a:t>
                </a:r>
                <a:r>
                  <a:rPr lang="en-US" altLang="en-US" dirty="0"/>
                  <a:t>. Many disconnected networks have a </a:t>
                </a:r>
                <a:r>
                  <a:rPr lang="en-US" altLang="en-US" b="1" i="1" dirty="0"/>
                  <a:t>giant component</a:t>
                </a:r>
                <a:r>
                  <a:rPr lang="en-US" altLang="en-US" dirty="0"/>
                  <a:t>; this is always the largest components, and usually contains more than half of the vertices in the network.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Homework 3 Review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2F861AD-D2B0-4ECF-9774-06237EC7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762" y="670559"/>
                <a:ext cx="10577384" cy="6050915"/>
              </a:xfrm>
              <a:blipFill>
                <a:blip r:embed="rId2"/>
                <a:stretch>
                  <a:fillRect t="-101" r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AA3DF-0B68-4007-BCF5-0E844310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56734-1AD8-4A7A-BF67-E0F0EDC2D1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D55F-603C-4D2A-BE44-42317491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14"/>
            <a:ext cx="10515600" cy="66145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Trees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1A84-3A36-4927-A44F-2BB39E2B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267"/>
            <a:ext cx="10515600" cy="555108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Recall: A </a:t>
            </a:r>
            <a:r>
              <a:rPr lang="en-US" b="1" i="1" dirty="0"/>
              <a:t>tree</a:t>
            </a:r>
            <a:r>
              <a:rPr lang="en-US" dirty="0"/>
              <a:t> is a connected, undirected network with no cycles.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 </a:t>
            </a:r>
            <a:r>
              <a:rPr lang="en-US" b="1" i="1" dirty="0"/>
              <a:t>forest</a:t>
            </a:r>
            <a:r>
              <a:rPr lang="en-US" dirty="0"/>
              <a:t> is a disconnected union of trees.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Recall: A </a:t>
            </a:r>
            <a:r>
              <a:rPr lang="en-US" b="1" i="1" dirty="0"/>
              <a:t>directed acyclic network</a:t>
            </a:r>
            <a:r>
              <a:rPr lang="en-US" dirty="0"/>
              <a:t>, or </a:t>
            </a:r>
            <a:r>
              <a:rPr lang="en-US" b="1" i="1" dirty="0"/>
              <a:t>DAG</a:t>
            </a:r>
            <a:r>
              <a:rPr lang="en-US" dirty="0"/>
              <a:t>, is a digraph without directed cycles.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 </a:t>
            </a:r>
            <a:r>
              <a:rPr lang="en-US" b="1" i="1" dirty="0"/>
              <a:t>directed tree </a:t>
            </a:r>
            <a:r>
              <a:rPr lang="en-US" dirty="0"/>
              <a:t>is a DAG whose underlying undirected graph is a tree.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 </a:t>
            </a:r>
            <a:r>
              <a:rPr lang="en-US" b="1" i="1" dirty="0"/>
              <a:t>root</a:t>
            </a:r>
            <a:r>
              <a:rPr lang="en-US" dirty="0"/>
              <a:t> is the only vertex in a directed tree from which there is a directed path to every other vertex in the graph.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 </a:t>
            </a:r>
            <a:r>
              <a:rPr lang="en-US" b="1" i="1" dirty="0"/>
              <a:t>rooted tree </a:t>
            </a:r>
            <a:r>
              <a:rPr lang="en-US" dirty="0"/>
              <a:t>is a directed tree with a root.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An </a:t>
            </a:r>
            <a:r>
              <a:rPr lang="en-US" b="1" i="1" dirty="0"/>
              <a:t>ancestor</a:t>
            </a:r>
            <a:r>
              <a:rPr lang="en-US" dirty="0"/>
              <a:t> is a vertex preceding another vertex on a path from the root of a rooted tree.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 </a:t>
            </a:r>
            <a:r>
              <a:rPr lang="en-US" b="1" i="1" dirty="0"/>
              <a:t>descendant</a:t>
            </a:r>
            <a:r>
              <a:rPr lang="en-US" dirty="0"/>
              <a:t> is a vertex that follows another vertex on a path from the root of a rooted tree.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1" i="1" dirty="0"/>
              <a:t>Parents</a:t>
            </a:r>
            <a:r>
              <a:rPr lang="en-US" dirty="0"/>
              <a:t> are immediate ancestors.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1" i="1" dirty="0"/>
              <a:t>Children</a:t>
            </a:r>
            <a:r>
              <a:rPr lang="en-US" dirty="0"/>
              <a:t> are immediate descendants.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 </a:t>
            </a:r>
            <a:r>
              <a:rPr lang="en-US" b="1" i="1" dirty="0"/>
              <a:t>leaf</a:t>
            </a:r>
            <a:r>
              <a:rPr lang="en-US" dirty="0"/>
              <a:t> is a vertex without children.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i="1" dirty="0"/>
              <a:t>depth</a:t>
            </a:r>
            <a:r>
              <a:rPr lang="en-US" dirty="0"/>
              <a:t> of a rooted tree is the distance from the root to the farthest leaf.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NOTE</a:t>
            </a:r>
            <a:r>
              <a:rPr lang="en-US" dirty="0"/>
              <a:t>: Rooted trees are </a:t>
            </a:r>
            <a:r>
              <a:rPr lang="en-US"/>
              <a:t>not always </a:t>
            </a:r>
            <a:r>
              <a:rPr lang="en-US" dirty="0"/>
              <a:t>shown with arrows since they are not needed.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93BF-46A8-403E-AEA6-02C1B044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5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D55F-603C-4D2A-BE44-42317491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14"/>
            <a:ext cx="10515600" cy="66145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Trees - 2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01A84-3A36-4927-A44F-2BB39E2B1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5267"/>
                <a:ext cx="10515600" cy="555108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An undirected tree can also be drawn as a rooted tree. However, in that case there is not one specific root; there can be multiple designated roots.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In R, we can use the parameter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layout=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layout_as_tree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/>
                  <a:t>in the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</a:t>
                </a:r>
                <a:r>
                  <a:rPr lang="en-US" dirty="0"/>
                  <a:t> function to display trees and forests.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An example of a directed tree would be a river network.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In a tree, there is only one path between any pair of vertices. In a forest, there is at most one path.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A tree with n vertices always has exactly n-1 edges. Any connected network with n vertices and n-1 edges is a tree.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A </a:t>
                </a:r>
                <a:r>
                  <a:rPr lang="en-US" b="1" i="1" dirty="0"/>
                  <a:t>k-star</a:t>
                </a:r>
                <a:r>
                  <a:rPr lang="en-US" dirty="0"/>
                  <a:t> is a rooted 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leaves and no other vertices. The R function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make_star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/>
                  <a:t>will create a k-star, while the parameter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layout=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layout_as_star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/>
                  <a:t>in the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</a:t>
                </a:r>
                <a:r>
                  <a:rPr lang="en-US" dirty="0"/>
                  <a:t> function will display it.</a:t>
                </a:r>
              </a:p>
              <a:p>
                <a:pPr marL="45720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make_star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8,mode="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out"))    #8-star</a:t>
                </a:r>
              </a:p>
              <a:p>
                <a:pPr marL="45720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ms,layout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layout_as_star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01A84-3A36-4927-A44F-2BB39E2B1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5267"/>
                <a:ext cx="10515600" cy="5551083"/>
              </a:xfrm>
              <a:blipFill>
                <a:blip r:embed="rId3"/>
                <a:stretch>
                  <a:fillRect l="-522" t="-549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93BF-46A8-403E-AEA6-02C1B044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3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D55F-603C-4D2A-BE44-42317491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14"/>
            <a:ext cx="10515600" cy="66145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Degree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01A84-3A36-4927-A44F-2BB39E2B1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5267"/>
                <a:ext cx="10515600" cy="5551083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Recall that the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an undirected network is the number of edges incident on it.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Note that we are counting the number of edges, not the number of neighboring vertices. The difference is observable for multigraphs.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Since every edge is incident on two vertices and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edges,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ends of edges. This equals the sum of the degrees over all vertices in the network.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The </a:t>
                </a:r>
                <a:r>
                  <a:rPr lang="en-US" b="1" i="1" dirty="0"/>
                  <a:t>mean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of an undirected network equals the sum of the degrees over all vertices in the network divided by the number of vertices in the network, i.e.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The sum of the in-degrees over all vertices of a digraph equals the number of edges, and also equals the sum of the out-degrees over all vertices in a digraph.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The </a:t>
                </a:r>
                <a:r>
                  <a:rPr lang="en-US" b="1" i="1" dirty="0"/>
                  <a:t>mean in-degree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 of a vertex in a digraph equals the sum of the in-degrees over all vertices in the network divided by the number of vertices in the network, which is also equal to the mean out-degree  of  a vertex in a digraph. So: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01A84-3A36-4927-A44F-2BB39E2B1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5267"/>
                <a:ext cx="10515600" cy="5551083"/>
              </a:xfrm>
              <a:blipFill>
                <a:blip r:embed="rId3"/>
                <a:stretch>
                  <a:fillRect l="-174" t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93BF-46A8-403E-AEA6-02C1B044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3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D55F-603C-4D2A-BE44-42317491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14"/>
            <a:ext cx="10515600" cy="66145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Degree - 2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01A84-3A36-4927-A44F-2BB39E2B1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029"/>
                <a:ext cx="10515600" cy="4284618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be the fraction of vertices in a network with degree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 Then </a:t>
                </a:r>
                <a:r>
                  <a:rPr lang="en-US" b="1" i="1" dirty="0"/>
                  <a:t>the degree distribution </a:t>
                </a:r>
                <a:r>
                  <a:rPr lang="en-US" dirty="0"/>
                  <a:t>of the network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dirty="0"/>
                  <a:t>. We may use the R function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degree_distribution</a:t>
                </a:r>
                <a:r>
                  <a:rPr lang="en-US" dirty="0"/>
                  <a:t> to obtain it. For a digraph, we may obtain the </a:t>
                </a:r>
                <a:r>
                  <a:rPr lang="en-US" b="1" i="1" dirty="0"/>
                  <a:t>in-degree distribution </a:t>
                </a:r>
                <a:r>
                  <a:rPr lang="en-US" dirty="0"/>
                  <a:t>and the </a:t>
                </a:r>
                <a:r>
                  <a:rPr lang="en-US" b="1" i="1" dirty="0"/>
                  <a:t>out-degree distribution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Similarly, for a weighted network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be the fraction of vertices in a network with strength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Then </a:t>
                </a:r>
                <a:r>
                  <a:rPr lang="en-US" b="1" i="1" dirty="0"/>
                  <a:t>the weighted degree distribution </a:t>
                </a:r>
                <a:r>
                  <a:rPr lang="en-US" dirty="0"/>
                  <a:t>of the network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There is no function in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igraph</a:t>
                </a:r>
                <a:r>
                  <a:rPr lang="en-US" dirty="0"/>
                  <a:t> for this distribution, so you may use my function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weight_distribution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/>
                  <a:t>instead.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The </a:t>
                </a:r>
                <a:r>
                  <a:rPr lang="en-US" b="1" i="1" dirty="0"/>
                  <a:t>average neighbor degree </a:t>
                </a:r>
                <a:r>
                  <a:rPr lang="en-US" dirty="0"/>
                  <a:t>of a vertex is the average degree of the immediate neighbors of that vertex. The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igraph</a:t>
                </a:r>
                <a:r>
                  <a:rPr lang="en-US" dirty="0"/>
                  <a:t> function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knn</a:t>
                </a:r>
                <a:r>
                  <a:rPr lang="en-US" dirty="0"/>
                  <a:t> provides these.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01A84-3A36-4927-A44F-2BB39E2B1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029"/>
                <a:ext cx="10515600" cy="4284618"/>
              </a:xfrm>
              <a:blipFill>
                <a:blip r:embed="rId3"/>
                <a:stretch>
                  <a:fillRect l="-696" t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93BF-46A8-403E-AEA6-02C1B044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D55F-603C-4D2A-BE44-42317491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14"/>
            <a:ext cx="10515600" cy="66145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Data Sets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1A84-3A36-4927-A44F-2BB39E2B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267"/>
            <a:ext cx="10515600" cy="55510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One of the (decorated) undirected networks in the 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igraphdata</a:t>
            </a:r>
            <a:r>
              <a:rPr lang="en-US" dirty="0"/>
              <a:t> is </a:t>
            </a:r>
            <a:r>
              <a:rPr lang="en-US" b="1" i="1" dirty="0"/>
              <a:t>Wayne Zachary’s karate club.</a:t>
            </a:r>
            <a:r>
              <a:rPr lang="en-US" dirty="0"/>
              <a:t> This club is mentioned in our book on page 5; it represents the pattern of friendships among the members of a karate club at a North American university, reconstructed from observations of social interactions between them. We can access it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data(karate)</a:t>
            </a:r>
            <a:r>
              <a:rPr lang="en-US" dirty="0"/>
              <a:t>; however, we will use a slightly different version that we load instead from our data directory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load("../data/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karate.RData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dirty="0"/>
              <a:t>. You may obtain additional information about the data set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?karate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aidsblog</a:t>
            </a:r>
            <a:r>
              <a:rPr lang="en-US" dirty="0"/>
              <a:t> graph is a snapshot of the pattern of citation among 146 unique blogs related to AIDS, patients, and their support networks, collected by </a:t>
            </a:r>
            <a:r>
              <a:rPr lang="en-US" dirty="0" err="1"/>
              <a:t>Suchi</a:t>
            </a:r>
            <a:r>
              <a:rPr lang="en-US" dirty="0"/>
              <a:t> Gopal (see reference below) over a randomly selected three-day period in August 2005. A directed edge from one blog to another indicates that the former has a link to the latter in their web page (more specifically, the former refers to the latter in their so-called ‘blogroll’). We will load this digraph from our data directory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load("../data/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aidsblog.RData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dirty="0"/>
              <a:t>.</a:t>
            </a:r>
          </a:p>
          <a:p>
            <a:pPr marL="225425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Reference: S. Gopal, The evolving social geography of blogs. In Societies and Cities in the Age of Instant Access, ed. by H. Miller (Springer, Berlin, 2007), 139 pp. 275-294.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93BF-46A8-403E-AEA6-02C1B044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D55F-603C-4D2A-BE44-42317491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14"/>
            <a:ext cx="10515600" cy="66145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Problems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1A84-3A36-4927-A44F-2BB39E2B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267"/>
            <a:ext cx="10515600" cy="555108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Find the in-degree distribution of the </a:t>
            </a:r>
            <a:r>
              <a:rPr lang="en-US" dirty="0" err="1"/>
              <a:t>aidsblog</a:t>
            </a:r>
            <a:r>
              <a:rPr lang="en-US" dirty="0"/>
              <a:t> digraph. Then plot both the in-degree distribution and the out-degree distribution side-by-side. What do these distributions tell us?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Load and plot the g graph again, find its strength distribution and plot that, too. Then find its average neighbor degrees and plot those versus the regular degrees. Put the regular degrees on the x-axis. Do you see a trend?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93BF-46A8-403E-AEA6-02C1B044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23370</TotalTime>
  <Words>1998</Words>
  <Application>Microsoft Office PowerPoint</Application>
  <PresentationFormat>Widescreen</PresentationFormat>
  <Paragraphs>95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Bodoni MT Condensed</vt:lpstr>
      <vt:lpstr>Calibri</vt:lpstr>
      <vt:lpstr>Calibri Light</vt:lpstr>
      <vt:lpstr>Cambria Math</vt:lpstr>
      <vt:lpstr>Courier New</vt:lpstr>
      <vt:lpstr>Times New Roman</vt:lpstr>
      <vt:lpstr>Office Theme</vt:lpstr>
      <vt:lpstr>1_Office Theme</vt:lpstr>
      <vt:lpstr>STAT 504 – Network and Text Analytics Lecture 4: Trees and Degree Distributions</vt:lpstr>
      <vt:lpstr>PowerPoint Presentation</vt:lpstr>
      <vt:lpstr>PowerPoint Presentation</vt:lpstr>
      <vt:lpstr>Trees</vt:lpstr>
      <vt:lpstr>Trees - 2</vt:lpstr>
      <vt:lpstr>Degree</vt:lpstr>
      <vt:lpstr>Degree - 2</vt:lpstr>
      <vt:lpstr>Data Sets</vt:lpstr>
      <vt:lpstr>Problems</vt:lpstr>
      <vt:lpstr>Today’s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Relationships</dc:title>
  <dc:creator>Ellie</dc:creator>
  <cp:lastModifiedBy>Ellie Small</cp:lastModifiedBy>
  <cp:revision>213</cp:revision>
  <dcterms:created xsi:type="dcterms:W3CDTF">2016-09-22T01:57:50Z</dcterms:created>
  <dcterms:modified xsi:type="dcterms:W3CDTF">2020-09-13T20:01:19Z</dcterms:modified>
</cp:coreProperties>
</file>