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1caa48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1caa48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t>
            </a:r>
            <a:r>
              <a:rPr lang="en"/>
              <a:t>brings me to the end of the presentation. My last slide here has a link to and the URL for my Github repository. Thank you all for your time and attention.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thought about this project, I knew that I wanted to take a look at my free time. I don’t have a lot of it these days, so I thought it would be valuable to gain some insight on it. That said, my main two leisure activities are playing video games and reading. When I started collecting my data, I wasn’t too sure </a:t>
            </a:r>
            <a:r>
              <a:rPr i="1" lang="en"/>
              <a:t>exactly </a:t>
            </a:r>
            <a:r>
              <a:rPr lang="en"/>
              <a:t>what question I wanted to answer, so I chose to be as specific in my collection as possible to start. I split my reading into 3 categories: fiction, non-fiction, and comics. Additionally, I also tracked the time I spent playing video games.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t>
            </a:r>
            <a:r>
              <a:rPr i="1" lang="en"/>
              <a:t>collect </a:t>
            </a:r>
            <a:r>
              <a:rPr lang="en"/>
              <a:t>this data, I went with a tried-and-true method, the stopwatch. </a:t>
            </a:r>
            <a:r>
              <a:rPr lang="en"/>
              <a:t>Whenever</a:t>
            </a:r>
            <a:r>
              <a:rPr lang="en"/>
              <a:t> I was about to start reading or gaming, I would pull out my phone’s Clock app and start the stopwatch, and then I would pause the stopwatch when I was done. This may not have been the most elegant method, but it allowed me to be accurate with my time tracking. I tracked this data from April 1st through April 15th, a total of 15 days worth of data on my leisure activities.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51caa48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51caa48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next slide, we can see a screenshot showing the first 28 individuals in my data set. The data set was named simply “reading_gaming”, and there are three variables: Activity, Time (measured in minutes), and Date. </a:t>
            </a:r>
            <a:endParaRPr/>
          </a:p>
          <a:p>
            <a:pPr indent="-317500" lvl="0" marL="457200" rtl="0" algn="l">
              <a:spcBef>
                <a:spcPts val="0"/>
              </a:spcBef>
              <a:spcAft>
                <a:spcPts val="0"/>
              </a:spcAft>
              <a:buSzPts val="1400"/>
              <a:buAutoNum type="arabicPeriod"/>
            </a:pPr>
            <a:r>
              <a:rPr lang="en"/>
              <a:t>Activity is a categorical variable, which consists of the 4 categories I listed on the previous slide: Video Game, Fiction, Non-fiction, and Comic. </a:t>
            </a:r>
            <a:endParaRPr/>
          </a:p>
          <a:p>
            <a:pPr indent="-317500" lvl="0" marL="457200" rtl="0" algn="l">
              <a:spcBef>
                <a:spcPts val="0"/>
              </a:spcBef>
              <a:spcAft>
                <a:spcPts val="0"/>
              </a:spcAft>
              <a:buSzPts val="1400"/>
              <a:buAutoNum type="arabicPeriod"/>
            </a:pPr>
            <a:r>
              <a:rPr lang="en"/>
              <a:t>Time is a </a:t>
            </a:r>
            <a:r>
              <a:rPr lang="en"/>
              <a:t>numeric</a:t>
            </a:r>
            <a:r>
              <a:rPr lang="en"/>
              <a:t> variable that simply lists out the total </a:t>
            </a:r>
            <a:r>
              <a:rPr lang="en"/>
              <a:t>minutes</a:t>
            </a:r>
            <a:r>
              <a:rPr lang="en"/>
              <a:t> spent on the activity in a </a:t>
            </a:r>
            <a:r>
              <a:rPr lang="en"/>
              <a:t>single session. </a:t>
            </a:r>
            <a:r>
              <a:rPr lang="en">
                <a:solidFill>
                  <a:schemeClr val="dk1"/>
                </a:solidFill>
              </a:rPr>
              <a:t>I decided to use whole numbers for this column. In my data collection I would round up if I was 30-seconds or more through the current minute and round down if I was under 30-seconds through the minute. </a:t>
            </a:r>
            <a:endParaRPr/>
          </a:p>
          <a:p>
            <a:pPr indent="-317500" lvl="0" marL="457200" rtl="0" algn="l">
              <a:spcBef>
                <a:spcPts val="0"/>
              </a:spcBef>
              <a:spcAft>
                <a:spcPts val="0"/>
              </a:spcAft>
              <a:buSzPts val="1400"/>
              <a:buAutoNum type="arabicPeriod"/>
            </a:pPr>
            <a:r>
              <a:rPr lang="en"/>
              <a:t>My last variable is Date, which I have listed here as a categorical variable. I decided this was categorical, since I would use it to group data later on in my analysis. This grouping by date will be very important in testing my hypothesis, as we’ll see shortly.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come to my hypothesis, or question, to be tested. I decided upon this question about halfway through my collection process, as I noticed how inconsistent my leisure time was from day to day. Since reading is very important to me, I decided to focus my question on how much time I have actually been able to devote to it. I landed upon my question: Is the average amount of leisure time I spend reading per </a:t>
            </a:r>
            <a:r>
              <a:rPr lang="en"/>
              <a:t>day</a:t>
            </a:r>
            <a:r>
              <a:rPr lang="en"/>
              <a:t> </a:t>
            </a:r>
            <a:r>
              <a:rPr b="1" lang="en"/>
              <a:t>greater </a:t>
            </a:r>
            <a:r>
              <a:rPr lang="en"/>
              <a:t>than 30 minutes.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on the bottom-left side of my slide that I identified my null hypothesis as mu of reading is equal to 30 and my alternative hypothesis as mu of reading is greater than 30.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a:t>
            </a:r>
            <a:r>
              <a:rPr lang="en"/>
              <a:t> gathering all of my data, I needed to do some data wrangling before testing my hypothesis. There were two main questions I had to ask: Is there missing data? And how do I total my reading time? </a:t>
            </a:r>
            <a:endParaRPr/>
          </a:p>
          <a:p>
            <a:pPr indent="-317500" lvl="0" marL="457200" rtl="0" algn="l">
              <a:spcBef>
                <a:spcPts val="0"/>
              </a:spcBef>
              <a:spcAft>
                <a:spcPts val="0"/>
              </a:spcAft>
              <a:buSzPts val="1400"/>
              <a:buAutoNum type="arabicPeriod"/>
            </a:pPr>
            <a:r>
              <a:rPr lang="en"/>
              <a:t>Regarding the missing data question, when I first started looking at the data, I noticed that I didn’t read or game at all on April 8th. I decided that the type of reading I recorded wouldn’t affect my calculations at all, so I added a data point to reflect 0 time spent reading on that date. </a:t>
            </a:r>
            <a:endParaRPr/>
          </a:p>
          <a:p>
            <a:pPr indent="-317500" lvl="0" marL="457200" rtl="0" algn="l">
              <a:spcBef>
                <a:spcPts val="0"/>
              </a:spcBef>
              <a:spcAft>
                <a:spcPts val="0"/>
              </a:spcAft>
              <a:buSzPts val="1400"/>
              <a:buAutoNum type="arabicPeriod"/>
            </a:pPr>
            <a:r>
              <a:rPr lang="en"/>
              <a:t>For my second question, I had to put a bit more thought into the answer. Since I didn’t need the gaming data and my reading data was separated into three separate categories, I needed to think back to our data wrangling lesson and use some of what I learned there. On the bottom-right, we can see the code I landed on. First, I used the filter function to filter out gaming time. Then, I piped that into a group_by() function to group the reading data by date, and finally I added a summarize function to sum up the total time spent reading on each date. </a:t>
            </a:r>
            <a:r>
              <a:rPr lang="en">
                <a:highlight>
                  <a:schemeClr val="accent4"/>
                </a:highlight>
              </a:rPr>
              <a:t>I stored this data in a list called daily_reading</a:t>
            </a:r>
            <a:r>
              <a:rPr lang="en"/>
              <a:t>, which we can now see above my code.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there, I was </a:t>
            </a:r>
            <a:r>
              <a:rPr lang="en"/>
              <a:t>curious</a:t>
            </a:r>
            <a:r>
              <a:rPr lang="en"/>
              <a:t> to see my daily_reading data displayed visually. I used ggplot to make a scatter plot of the data, and I decided to include a regression line in my graph. It looked like my time spent reading per day did trend down slightly throughout the 15 days, and the regression line showed that, but it didn’t look to me like a particularly strong fit. I decided to put some numbers to that, so I used the lm() and summary() functions, as we see on the bottom left. In the output, the R-squared value was calculated as 0.152, </a:t>
            </a:r>
            <a:r>
              <a:rPr lang="en">
                <a:highlight>
                  <a:schemeClr val="accent4"/>
                </a:highlight>
              </a:rPr>
              <a:t>which backs up my instinct that the regression line was a weak fit to the data.</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1caa48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1caa48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it was time actually test my hypothesis. I used a t.test on my daily_reading data, and it showed a few things. First, my </a:t>
            </a:r>
            <a:r>
              <a:rPr i="1" lang="en"/>
              <a:t>sample mean</a:t>
            </a:r>
            <a:r>
              <a:rPr lang="en"/>
              <a:t> was 40.53, so I </a:t>
            </a:r>
            <a:r>
              <a:rPr i="1" lang="en"/>
              <a:t>did </a:t>
            </a:r>
            <a:r>
              <a:rPr lang="en"/>
              <a:t>actually read for more than 30 minutes per day on average during the data collection period. However, </a:t>
            </a:r>
            <a:r>
              <a:rPr lang="en">
                <a:highlight>
                  <a:schemeClr val="accent4"/>
                </a:highlight>
              </a:rPr>
              <a:t>the p-value is more important to answer my question</a:t>
            </a:r>
            <a:r>
              <a:rPr lang="en"/>
              <a:t> of whether I read more than 30 minutes </a:t>
            </a:r>
            <a:r>
              <a:rPr i="1" lang="en"/>
              <a:t>every </a:t>
            </a:r>
            <a:r>
              <a:rPr lang="en"/>
              <a:t>day</a:t>
            </a:r>
            <a:r>
              <a:rPr i="1" lang="en"/>
              <a:t>. </a:t>
            </a:r>
            <a:r>
              <a:rPr lang="en"/>
              <a:t>That p-value was calculated as 0.062.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since my p-value of 0.062 was greater than 0.05, I fail to reject the null hypothesis. There is not sufficient evidence to support the claim that my average daily time spent reading for pleasure is greater than 30 minutes. That conclusion brings me </a:t>
            </a:r>
            <a:r>
              <a:rPr lang="en"/>
              <a:t>back</a:t>
            </a:r>
            <a:r>
              <a:rPr lang="en"/>
              <a:t> to the</a:t>
            </a:r>
            <a:r>
              <a:rPr lang="en">
                <a:highlight>
                  <a:schemeClr val="accent4"/>
                </a:highlight>
              </a:rPr>
              <a:t> title of this presentation, leisure goals…</a:t>
            </a:r>
            <a:endParaRPr>
              <a:highlight>
                <a:schemeClr val="accent4"/>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1caa48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51caa48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 leisure goal? Find more time to read!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DoctorFarmer/DataScienceDegree"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Leisure</a:t>
            </a:r>
            <a:r>
              <a:rPr lang="en"/>
              <a:t> Goals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211 Project </a:t>
            </a:r>
            <a:endParaRPr/>
          </a:p>
          <a:p>
            <a:pPr indent="0" lvl="0" marL="0" rtl="0" algn="ctr">
              <a:spcBef>
                <a:spcPts val="0"/>
              </a:spcBef>
              <a:spcAft>
                <a:spcPts val="0"/>
              </a:spcAft>
              <a:buNone/>
            </a:pPr>
            <a:r>
              <a:rPr lang="en"/>
              <a:t>Zachary Farmer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Portfolio</a:t>
            </a:r>
            <a:endParaRPr/>
          </a:p>
        </p:txBody>
      </p:sp>
      <p:sp>
        <p:nvSpPr>
          <p:cNvPr id="133" name="Google Shape;13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1600"/>
              </a:spcBef>
              <a:spcAft>
                <a:spcPts val="0"/>
              </a:spcAft>
              <a:buNone/>
            </a:pPr>
            <a:r>
              <a:rPr lang="en" sz="2000"/>
              <a:t>You can find this </a:t>
            </a:r>
            <a:r>
              <a:rPr lang="en" sz="2000"/>
              <a:t>project</a:t>
            </a:r>
            <a:r>
              <a:rPr lang="en" sz="2000"/>
              <a:t> in my </a:t>
            </a:r>
            <a:r>
              <a:rPr lang="en" sz="2000" u="sng">
                <a:solidFill>
                  <a:schemeClr val="hlink"/>
                </a:solidFill>
                <a:hlinkClick r:id="rId3"/>
              </a:rPr>
              <a:t>DataScienceDegree</a:t>
            </a:r>
            <a:r>
              <a:rPr lang="en" sz="2000"/>
              <a:t> repository on GitHub!</a:t>
            </a:r>
            <a:endParaRPr sz="2000"/>
          </a:p>
          <a:p>
            <a:pPr indent="0" lvl="0" marL="0" rtl="0" algn="l">
              <a:spcBef>
                <a:spcPts val="1600"/>
              </a:spcBef>
              <a:spcAft>
                <a:spcPts val="0"/>
              </a:spcAft>
              <a:buNone/>
            </a:pPr>
            <a:r>
              <a:t/>
            </a:r>
            <a:endParaRPr i="1"/>
          </a:p>
          <a:p>
            <a:pPr indent="0" lvl="0" marL="0" rtl="0" algn="l">
              <a:spcBef>
                <a:spcPts val="1600"/>
              </a:spcBef>
              <a:spcAft>
                <a:spcPts val="0"/>
              </a:spcAft>
              <a:buNone/>
            </a:pPr>
            <a:r>
              <a:t/>
            </a:r>
            <a:endParaRPr i="1"/>
          </a:p>
          <a:p>
            <a:pPr indent="0" lvl="0" marL="0" rtl="0" algn="l">
              <a:spcBef>
                <a:spcPts val="1600"/>
              </a:spcBef>
              <a:spcAft>
                <a:spcPts val="0"/>
              </a:spcAft>
              <a:buNone/>
            </a:pPr>
            <a:r>
              <a:t/>
            </a:r>
            <a:endParaRPr i="1"/>
          </a:p>
          <a:p>
            <a:pPr indent="0" lvl="0" marL="0" rtl="0" algn="l">
              <a:spcBef>
                <a:spcPts val="1600"/>
              </a:spcBef>
              <a:spcAft>
                <a:spcPts val="0"/>
              </a:spcAft>
              <a:buNone/>
            </a:pPr>
            <a:r>
              <a:rPr i="1" lang="en" sz="1400"/>
              <a:t>https://github.com/DoctorFarmer/DataScienceDegree</a:t>
            </a:r>
            <a:endParaRPr i="1" sz="1400"/>
          </a:p>
          <a:p>
            <a:pPr indent="0" lvl="0" marL="0" rtl="0" algn="l">
              <a:spcBef>
                <a:spcPts val="1600"/>
              </a:spcBef>
              <a:spcAft>
                <a:spcPts val="0"/>
              </a:spcAft>
              <a:buNone/>
            </a:pPr>
            <a:r>
              <a:t/>
            </a:r>
            <a:endParaRPr sz="2000">
              <a:solidFill>
                <a:schemeClr val="accent5"/>
              </a:solidFill>
            </a:endParaRPr>
          </a:p>
          <a:p>
            <a:pPr indent="457200" lvl="0" marL="0" rtl="0" algn="l">
              <a:spcBef>
                <a:spcPts val="1600"/>
              </a:spcBef>
              <a:spcAft>
                <a:spcPts val="1600"/>
              </a:spcAft>
              <a:buNone/>
            </a:pPr>
            <a:r>
              <a:t/>
            </a:r>
            <a:endParaRPr sz="2000">
              <a:solidFill>
                <a:schemeClr val="accent5"/>
              </a:solidFill>
            </a:endParaRPr>
          </a:p>
        </p:txBody>
      </p:sp>
      <p:pic>
        <p:nvPicPr>
          <p:cNvPr id="134" name="Google Shape;134;p22"/>
          <p:cNvPicPr preferRelativeResize="0"/>
          <p:nvPr/>
        </p:nvPicPr>
        <p:blipFill>
          <a:blip r:embed="rId4">
            <a:alphaModFix/>
          </a:blip>
          <a:stretch>
            <a:fillRect/>
          </a:stretch>
        </p:blipFill>
        <p:spPr>
          <a:xfrm>
            <a:off x="6489600" y="3034900"/>
            <a:ext cx="2425800" cy="1879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b="1" i="1" lang="en"/>
              <a:t>Description</a:t>
            </a:r>
            <a:r>
              <a:rPr lang="en"/>
              <a:t>:</a:t>
            </a:r>
            <a:br>
              <a:rPr lang="en"/>
            </a:br>
            <a:r>
              <a:rPr lang="en" sz="1600"/>
              <a:t>Time spent (in minutes) playing video games and reading fiction, non-fiction, and comics</a:t>
            </a:r>
            <a:endParaRPr sz="1600"/>
          </a:p>
          <a:p>
            <a:pPr indent="0" lvl="0" marL="0" rtl="0" algn="l">
              <a:spcBef>
                <a:spcPts val="1600"/>
              </a:spcBef>
              <a:spcAft>
                <a:spcPts val="0"/>
              </a:spcAft>
              <a:buClr>
                <a:schemeClr val="dk2"/>
              </a:buClr>
              <a:buSzPts val="1100"/>
              <a:buNone/>
            </a:pPr>
            <a:r>
              <a:rPr b="1" i="1" lang="en"/>
              <a:t>Collection Process</a:t>
            </a:r>
            <a:r>
              <a:rPr i="1" lang="en"/>
              <a:t>:</a:t>
            </a:r>
            <a:br>
              <a:rPr lang="en"/>
            </a:br>
            <a:r>
              <a:rPr lang="en" sz="1600"/>
              <a:t>Manual, timed with a stopwatch</a:t>
            </a:r>
            <a:endParaRPr sz="1600"/>
          </a:p>
          <a:p>
            <a:pPr indent="0" lvl="0" marL="0" rtl="0" algn="l">
              <a:spcBef>
                <a:spcPts val="1600"/>
              </a:spcBef>
              <a:spcAft>
                <a:spcPts val="1600"/>
              </a:spcAft>
              <a:buClr>
                <a:schemeClr val="dk2"/>
              </a:buClr>
              <a:buSzPts val="1100"/>
              <a:buNone/>
            </a:pPr>
            <a:r>
              <a:rPr b="1" i="1" lang="en"/>
              <a:t>Period</a:t>
            </a:r>
            <a:r>
              <a:rPr lang="en"/>
              <a:t>:</a:t>
            </a:r>
            <a:br>
              <a:rPr lang="en"/>
            </a:br>
            <a:r>
              <a:rPr lang="en" sz="1600"/>
              <a:t>4/01/22 - 4/15/22</a:t>
            </a:r>
            <a:endParaRPr sz="1600"/>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Set</a:t>
            </a:r>
            <a:endParaRPr/>
          </a:p>
        </p:txBody>
      </p:sp>
      <p:pic>
        <p:nvPicPr>
          <p:cNvPr id="76" name="Google Shape;76;p15"/>
          <p:cNvPicPr preferRelativeResize="0"/>
          <p:nvPr/>
        </p:nvPicPr>
        <p:blipFill>
          <a:blip r:embed="rId3">
            <a:alphaModFix/>
          </a:blip>
          <a:stretch>
            <a:fillRect/>
          </a:stretch>
        </p:blipFill>
        <p:spPr>
          <a:xfrm>
            <a:off x="6963300" y="152400"/>
            <a:ext cx="1925459" cy="4838700"/>
          </a:xfrm>
          <a:prstGeom prst="rect">
            <a:avLst/>
          </a:prstGeom>
          <a:noFill/>
          <a:ln>
            <a:noFill/>
          </a:ln>
        </p:spPr>
      </p:pic>
      <p:sp>
        <p:nvSpPr>
          <p:cNvPr id="77" name="Google Shape;77;p15"/>
          <p:cNvSpPr txBox="1"/>
          <p:nvPr>
            <p:ph idx="2" type="body"/>
          </p:nvPr>
        </p:nvSpPr>
        <p:spPr>
          <a:xfrm>
            <a:off x="4669075" y="724200"/>
            <a:ext cx="22941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i="1" lang="en"/>
              <a:t>Data Set Name:</a:t>
            </a:r>
            <a:endParaRPr b="1" i="1"/>
          </a:p>
          <a:p>
            <a:pPr indent="0" lvl="0" marL="0" rtl="0" algn="l">
              <a:lnSpc>
                <a:spcPct val="115000"/>
              </a:lnSpc>
              <a:spcBef>
                <a:spcPts val="0"/>
              </a:spcBef>
              <a:spcAft>
                <a:spcPts val="0"/>
              </a:spcAft>
              <a:buClr>
                <a:schemeClr val="dk2"/>
              </a:buClr>
              <a:buSzPts val="1100"/>
              <a:buNone/>
            </a:pPr>
            <a:r>
              <a:rPr lang="en" sz="1600"/>
              <a:t>reading_gaming</a:t>
            </a:r>
            <a:endParaRPr sz="1600"/>
          </a:p>
          <a:p>
            <a:pPr indent="0" lvl="0" marL="0" rtl="0" algn="l">
              <a:lnSpc>
                <a:spcPct val="115000"/>
              </a:lnSpc>
              <a:spcBef>
                <a:spcPts val="0"/>
              </a:spcBef>
              <a:spcAft>
                <a:spcPts val="0"/>
              </a:spcAft>
              <a:buClr>
                <a:schemeClr val="dk2"/>
              </a:buClr>
              <a:buSzPts val="1100"/>
              <a:buNone/>
            </a:pPr>
            <a:r>
              <a:t/>
            </a:r>
            <a:endParaRPr sz="1600"/>
          </a:p>
          <a:p>
            <a:pPr indent="0" lvl="0" marL="0" rtl="0" algn="l">
              <a:spcBef>
                <a:spcPts val="0"/>
              </a:spcBef>
              <a:spcAft>
                <a:spcPts val="0"/>
              </a:spcAft>
              <a:buClr>
                <a:schemeClr val="dk2"/>
              </a:buClr>
              <a:buSzPts val="1100"/>
              <a:buNone/>
            </a:pPr>
            <a:r>
              <a:rPr b="1" i="1" lang="en"/>
              <a:t>Variables</a:t>
            </a:r>
            <a:r>
              <a:rPr lang="en"/>
              <a:t>:</a:t>
            </a:r>
            <a:endParaRPr/>
          </a:p>
          <a:p>
            <a:pPr indent="-330200" lvl="0" marL="457200" rtl="0" algn="l">
              <a:spcBef>
                <a:spcPts val="0"/>
              </a:spcBef>
              <a:spcAft>
                <a:spcPts val="0"/>
              </a:spcAft>
              <a:buSzPts val="1600"/>
              <a:buAutoNum type="arabicPeriod"/>
            </a:pPr>
            <a:r>
              <a:rPr lang="en" sz="1600"/>
              <a:t>Activity</a:t>
            </a:r>
            <a:endParaRPr sz="1600"/>
          </a:p>
          <a:p>
            <a:pPr indent="-317500" lvl="1" marL="914400" rtl="0" algn="l">
              <a:spcBef>
                <a:spcPts val="0"/>
              </a:spcBef>
              <a:spcAft>
                <a:spcPts val="0"/>
              </a:spcAft>
              <a:buSzPts val="1400"/>
              <a:buAutoNum type="alphaLcPeriod"/>
            </a:pPr>
            <a:r>
              <a:rPr lang="en"/>
              <a:t>Categorical</a:t>
            </a:r>
            <a:endParaRPr/>
          </a:p>
          <a:p>
            <a:pPr indent="-330200" lvl="0" marL="457200" rtl="0" algn="l">
              <a:spcBef>
                <a:spcPts val="0"/>
              </a:spcBef>
              <a:spcAft>
                <a:spcPts val="0"/>
              </a:spcAft>
              <a:buSzPts val="1600"/>
              <a:buAutoNum type="arabicPeriod"/>
            </a:pPr>
            <a:r>
              <a:rPr lang="en" sz="1600"/>
              <a:t>Time (minutes)</a:t>
            </a:r>
            <a:endParaRPr sz="1600"/>
          </a:p>
          <a:p>
            <a:pPr indent="-317500" lvl="1" marL="914400" rtl="0" algn="l">
              <a:spcBef>
                <a:spcPts val="0"/>
              </a:spcBef>
              <a:spcAft>
                <a:spcPts val="0"/>
              </a:spcAft>
              <a:buSzPts val="1400"/>
              <a:buAutoNum type="alphaLcPeriod"/>
            </a:pPr>
            <a:r>
              <a:rPr lang="en"/>
              <a:t>Numeric</a:t>
            </a:r>
            <a:endParaRPr/>
          </a:p>
          <a:p>
            <a:pPr indent="-330200" lvl="0" marL="457200" rtl="0" algn="l">
              <a:spcBef>
                <a:spcPts val="0"/>
              </a:spcBef>
              <a:spcAft>
                <a:spcPts val="0"/>
              </a:spcAft>
              <a:buSzPts val="1600"/>
              <a:buAutoNum type="arabicPeriod"/>
            </a:pPr>
            <a:r>
              <a:rPr lang="en" sz="1600"/>
              <a:t>Date</a:t>
            </a:r>
            <a:endParaRPr sz="1600"/>
          </a:p>
          <a:p>
            <a:pPr indent="-317500" lvl="1" marL="914400" rtl="0" algn="l">
              <a:spcBef>
                <a:spcPts val="0"/>
              </a:spcBef>
              <a:spcAft>
                <a:spcPts val="0"/>
              </a:spcAft>
              <a:buSzPts val="1400"/>
              <a:buAutoNum type="alphaLcPeriod"/>
            </a:pPr>
            <a:r>
              <a:rPr lang="en"/>
              <a:t>Categorical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to be Tested</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1600"/>
              </a:spcBef>
              <a:spcAft>
                <a:spcPts val="0"/>
              </a:spcAft>
              <a:buNone/>
            </a:pPr>
            <a:r>
              <a:rPr i="1" lang="en" sz="1700"/>
              <a:t>Is the average amount of leisure time I spend reading per day </a:t>
            </a:r>
            <a:r>
              <a:rPr b="1" i="1" lang="en" sz="1700"/>
              <a:t>greater </a:t>
            </a:r>
            <a:r>
              <a:rPr i="1" lang="en" sz="1700"/>
              <a:t>than 30 minutes?</a:t>
            </a:r>
            <a:endParaRPr i="1" sz="1700"/>
          </a:p>
          <a:p>
            <a:pPr indent="0" lvl="0" marL="0" rtl="0" algn="l">
              <a:spcBef>
                <a:spcPts val="1600"/>
              </a:spcBef>
              <a:spcAft>
                <a:spcPts val="0"/>
              </a:spcAft>
              <a:buNone/>
            </a:pPr>
            <a:r>
              <a:t/>
            </a:r>
            <a:endParaRPr sz="2100"/>
          </a:p>
          <a:p>
            <a:pPr indent="457200" lvl="0" marL="0" rtl="0" algn="l">
              <a:spcBef>
                <a:spcPts val="1600"/>
              </a:spcBef>
              <a:spcAft>
                <a:spcPts val="0"/>
              </a:spcAft>
              <a:buNone/>
            </a:pPr>
            <a:r>
              <a:rPr lang="en" sz="2400">
                <a:solidFill>
                  <a:schemeClr val="accent5"/>
                </a:solidFill>
              </a:rPr>
              <a:t>H0: μ_reading = 30</a:t>
            </a:r>
            <a:endParaRPr sz="2400">
              <a:solidFill>
                <a:schemeClr val="accent5"/>
              </a:solidFill>
            </a:endParaRPr>
          </a:p>
          <a:p>
            <a:pPr indent="457200" lvl="0" marL="0" rtl="0" algn="l">
              <a:spcBef>
                <a:spcPts val="1600"/>
              </a:spcBef>
              <a:spcAft>
                <a:spcPts val="1600"/>
              </a:spcAft>
              <a:buNone/>
            </a:pPr>
            <a:r>
              <a:rPr lang="en" sz="2400">
                <a:solidFill>
                  <a:schemeClr val="accent5"/>
                </a:solidFill>
              </a:rPr>
              <a:t>Ha: μ_reading &gt; 30</a:t>
            </a:r>
            <a:endParaRPr sz="2400">
              <a:solidFill>
                <a:schemeClr val="accent5"/>
              </a:solidFill>
            </a:endParaRPr>
          </a:p>
        </p:txBody>
      </p:sp>
      <p:pic>
        <p:nvPicPr>
          <p:cNvPr id="84" name="Google Shape;84;p16"/>
          <p:cNvPicPr preferRelativeResize="0"/>
          <p:nvPr/>
        </p:nvPicPr>
        <p:blipFill>
          <a:blip r:embed="rId3">
            <a:alphaModFix/>
          </a:blip>
          <a:stretch>
            <a:fillRect/>
          </a:stretch>
        </p:blipFill>
        <p:spPr>
          <a:xfrm>
            <a:off x="6489600" y="3034900"/>
            <a:ext cx="2425800" cy="1879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body"/>
          </p:nvPr>
        </p:nvSpPr>
        <p:spPr>
          <a:xfrm>
            <a:off x="6157300" y="1023150"/>
            <a:ext cx="2502900" cy="25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400">
                <a:solidFill>
                  <a:schemeClr val="accent5"/>
                </a:solidFill>
              </a:rPr>
              <a:t>?</a:t>
            </a:r>
            <a:endParaRPr sz="17400">
              <a:solidFill>
                <a:schemeClr val="accent5"/>
              </a:solidFill>
            </a:endParaRPr>
          </a:p>
        </p:txBody>
      </p:sp>
      <p:sp>
        <p:nvSpPr>
          <p:cNvPr id="90" name="Google Shape;90;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91" name="Google Shape;91;p17"/>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accent5"/>
                </a:solidFill>
              </a:rPr>
              <a:t>Is </a:t>
            </a:r>
            <a:r>
              <a:rPr lang="en" sz="2000">
                <a:solidFill>
                  <a:schemeClr val="accent5"/>
                </a:solidFill>
              </a:rPr>
              <a:t>there missing data?</a:t>
            </a:r>
            <a:endParaRPr sz="2000">
              <a:solidFill>
                <a:schemeClr val="accent5"/>
              </a:solidFill>
            </a:endParaRPr>
          </a:p>
        </p:txBody>
      </p:sp>
      <p:cxnSp>
        <p:nvCxnSpPr>
          <p:cNvPr id="92" name="Google Shape;92;p17"/>
          <p:cNvCxnSpPr/>
          <p:nvPr/>
        </p:nvCxnSpPr>
        <p:spPr>
          <a:xfrm>
            <a:off x="418675" y="1659483"/>
            <a:ext cx="270900" cy="0"/>
          </a:xfrm>
          <a:prstGeom prst="straightConnector1">
            <a:avLst/>
          </a:prstGeom>
          <a:noFill/>
          <a:ln cap="flat" cmpd="sng" w="9525">
            <a:solidFill>
              <a:schemeClr val="lt2"/>
            </a:solidFill>
            <a:prstDash val="solid"/>
            <a:round/>
            <a:headEnd len="sm" w="sm" type="none"/>
            <a:tailEnd len="sm" w="sm" type="none"/>
          </a:ln>
        </p:spPr>
      </p:cxnSp>
      <p:sp>
        <p:nvSpPr>
          <p:cNvPr id="93" name="Google Shape;93;p17"/>
          <p:cNvSpPr txBox="1"/>
          <p:nvPr>
            <p:ph idx="4294967295" type="body"/>
          </p:nvPr>
        </p:nvSpPr>
        <p:spPr>
          <a:xfrm>
            <a:off x="311700" y="1702637"/>
            <a:ext cx="3853200" cy="110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On 4/08/22, I didn’t spend any time reading. I needed to add a data point to reflect this in my daily average. </a:t>
            </a:r>
            <a:endParaRPr sz="1400"/>
          </a:p>
        </p:txBody>
      </p:sp>
      <p:sp>
        <p:nvSpPr>
          <p:cNvPr id="94" name="Google Shape;94;p17"/>
          <p:cNvSpPr txBox="1"/>
          <p:nvPr>
            <p:ph idx="4294967295" type="body"/>
          </p:nvPr>
        </p:nvSpPr>
        <p:spPr>
          <a:xfrm>
            <a:off x="311700" y="2880244"/>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accent5"/>
                </a:solidFill>
              </a:rPr>
              <a:t>How do I total my reading time?</a:t>
            </a:r>
            <a:endParaRPr sz="2000">
              <a:solidFill>
                <a:schemeClr val="accent5"/>
              </a:solidFill>
            </a:endParaRPr>
          </a:p>
        </p:txBody>
      </p:sp>
      <p:cxnSp>
        <p:nvCxnSpPr>
          <p:cNvPr id="95" name="Google Shape;95;p17"/>
          <p:cNvCxnSpPr/>
          <p:nvPr/>
        </p:nvCxnSpPr>
        <p:spPr>
          <a:xfrm>
            <a:off x="418675" y="3326483"/>
            <a:ext cx="270900" cy="0"/>
          </a:xfrm>
          <a:prstGeom prst="straightConnector1">
            <a:avLst/>
          </a:prstGeom>
          <a:noFill/>
          <a:ln cap="flat" cmpd="sng" w="9525">
            <a:solidFill>
              <a:schemeClr val="lt2"/>
            </a:solidFill>
            <a:prstDash val="solid"/>
            <a:round/>
            <a:headEnd len="sm" w="sm" type="none"/>
            <a:tailEnd len="sm" w="sm" type="none"/>
          </a:ln>
        </p:spPr>
      </p:cxnSp>
      <p:sp>
        <p:nvSpPr>
          <p:cNvPr id="96" name="Google Shape;96;p17"/>
          <p:cNvSpPr txBox="1"/>
          <p:nvPr>
            <p:ph idx="4294967295" type="body"/>
          </p:nvPr>
        </p:nvSpPr>
        <p:spPr>
          <a:xfrm>
            <a:off x="311700" y="3326477"/>
            <a:ext cx="3853200" cy="144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 need to filter out the video game time, group by date, and find the daily sum of time spent reading. This data will be stored in a list as “daily_reading”.</a:t>
            </a:r>
            <a:endParaRPr sz="1400"/>
          </a:p>
        </p:txBody>
      </p:sp>
      <p:pic>
        <p:nvPicPr>
          <p:cNvPr id="97" name="Google Shape;97;p17"/>
          <p:cNvPicPr preferRelativeResize="0"/>
          <p:nvPr/>
        </p:nvPicPr>
        <p:blipFill>
          <a:blip r:embed="rId3">
            <a:alphaModFix/>
          </a:blip>
          <a:stretch>
            <a:fillRect/>
          </a:stretch>
        </p:blipFill>
        <p:spPr>
          <a:xfrm>
            <a:off x="5611576" y="779625"/>
            <a:ext cx="2320025" cy="3206800"/>
          </a:xfrm>
          <a:prstGeom prst="rect">
            <a:avLst/>
          </a:prstGeom>
          <a:noFill/>
          <a:ln>
            <a:noFill/>
          </a:ln>
        </p:spPr>
      </p:pic>
      <p:pic>
        <p:nvPicPr>
          <p:cNvPr id="98" name="Google Shape;98;p17"/>
          <p:cNvPicPr preferRelativeResize="0"/>
          <p:nvPr/>
        </p:nvPicPr>
        <p:blipFill>
          <a:blip r:embed="rId4">
            <a:alphaModFix/>
          </a:blip>
          <a:stretch>
            <a:fillRect/>
          </a:stretch>
        </p:blipFill>
        <p:spPr>
          <a:xfrm>
            <a:off x="4710900" y="3956300"/>
            <a:ext cx="4121400" cy="82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1061200" y="125308"/>
            <a:ext cx="7557474" cy="4159693"/>
          </a:xfrm>
          <a:prstGeom prst="rect">
            <a:avLst/>
          </a:prstGeom>
          <a:noFill/>
          <a:ln>
            <a:noFill/>
          </a:ln>
          <a:effectLst>
            <a:outerShdw blurRad="57150" rotWithShape="0" algn="bl" dir="2280000" dist="47625">
              <a:schemeClr val="accent5">
                <a:alpha val="67000"/>
              </a:schemeClr>
            </a:outerShdw>
            <a:reflection blurRad="0" dir="5400000" dist="47625" endA="0" endPos="30000" fadeDir="5400012" kx="0" rotWithShape="0" algn="bl" stA="10000" stPos="0" sy="-100000" ky="0"/>
          </a:effectLst>
        </p:spPr>
      </p:pic>
      <p:pic>
        <p:nvPicPr>
          <p:cNvPr id="104" name="Google Shape;104;p18"/>
          <p:cNvPicPr preferRelativeResize="0"/>
          <p:nvPr/>
        </p:nvPicPr>
        <p:blipFill>
          <a:blip r:embed="rId4">
            <a:alphaModFix/>
          </a:blip>
          <a:stretch>
            <a:fillRect/>
          </a:stretch>
        </p:blipFill>
        <p:spPr>
          <a:xfrm>
            <a:off x="114750" y="4417500"/>
            <a:ext cx="3921725" cy="309100"/>
          </a:xfrm>
          <a:prstGeom prst="rect">
            <a:avLst/>
          </a:prstGeom>
          <a:noFill/>
          <a:ln>
            <a:noFill/>
          </a:ln>
          <a:effectLst>
            <a:outerShdw blurRad="57150" rotWithShape="0" algn="bl" dir="2280000" dist="47625">
              <a:schemeClr val="accent5">
                <a:alpha val="67000"/>
              </a:schemeClr>
            </a:outerShdw>
            <a:reflection blurRad="0" dir="5400000" dist="47625" endA="0" endPos="30000" fadeDir="5400012" kx="0" rotWithShape="0" algn="bl" stA="10000" stPos="0" sy="-100000" ky="0"/>
          </a:effectLst>
        </p:spPr>
      </p:pic>
      <p:pic>
        <p:nvPicPr>
          <p:cNvPr id="105" name="Google Shape;105;p18"/>
          <p:cNvPicPr preferRelativeResize="0"/>
          <p:nvPr/>
        </p:nvPicPr>
        <p:blipFill>
          <a:blip r:embed="rId5">
            <a:alphaModFix/>
          </a:blip>
          <a:stretch>
            <a:fillRect/>
          </a:stretch>
        </p:blipFill>
        <p:spPr>
          <a:xfrm>
            <a:off x="383425" y="4859100"/>
            <a:ext cx="2028825" cy="161925"/>
          </a:xfrm>
          <a:prstGeom prst="rect">
            <a:avLst/>
          </a:prstGeom>
          <a:noFill/>
          <a:ln>
            <a:noFill/>
          </a:ln>
          <a:effectLst>
            <a:outerShdw blurRad="57150" rotWithShape="0" algn="bl" dir="2280000" dist="47625">
              <a:schemeClr val="accent5">
                <a:alpha val="67000"/>
              </a:schemeClr>
            </a:outerShdw>
            <a:reflection blurRad="0" dir="5400000" dist="47625" endA="0" endPos="30000" fadeDir="5400012" kx="0" rotWithShape="0" algn="bl" stA="10000" stPos="0" sy="-100000" ky="0"/>
          </a:effectLst>
        </p:spPr>
      </p:pic>
      <p:sp>
        <p:nvSpPr>
          <p:cNvPr id="106" name="Google Shape;106;p18"/>
          <p:cNvSpPr txBox="1"/>
          <p:nvPr/>
        </p:nvSpPr>
        <p:spPr>
          <a:xfrm rot="646393">
            <a:off x="4168060" y="1900906"/>
            <a:ext cx="4352616" cy="461755"/>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Regression line is a weak fit to the data</a:t>
            </a:r>
            <a:endParaRPr sz="1800">
              <a:solidFill>
                <a:schemeClr val="lt1"/>
              </a:solidFill>
              <a:latin typeface="Roboto"/>
              <a:ea typeface="Roboto"/>
              <a:cs typeface="Roboto"/>
              <a:sym typeface="Roboto"/>
            </a:endParaRPr>
          </a:p>
        </p:txBody>
      </p:sp>
      <p:sp>
        <p:nvSpPr>
          <p:cNvPr id="107" name="Google Shape;107;p18"/>
          <p:cNvSpPr txBox="1"/>
          <p:nvPr>
            <p:ph type="title"/>
          </p:nvPr>
        </p:nvSpPr>
        <p:spPr>
          <a:xfrm>
            <a:off x="4256375" y="4417500"/>
            <a:ext cx="4362300" cy="616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200"/>
              <a:t>Scatter Plot w/ Regression</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7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0" y="2859525"/>
            <a:ext cx="9144000" cy="228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4294967295" type="title"/>
          </p:nvPr>
        </p:nvSpPr>
        <p:spPr>
          <a:xfrm>
            <a:off x="311700" y="372500"/>
            <a:ext cx="8520600" cy="7335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a:t>T-Test</a:t>
            </a:r>
            <a:endParaRPr/>
          </a:p>
        </p:txBody>
      </p:sp>
      <p:sp>
        <p:nvSpPr>
          <p:cNvPr id="114" name="Google Shape;114;p19"/>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1600"/>
              </a:spcAft>
              <a:buNone/>
            </a:pPr>
            <a:r>
              <a:rPr lang="en" sz="2400">
                <a:solidFill>
                  <a:schemeClr val="accent5"/>
                </a:solidFill>
              </a:rPr>
              <a:t>t.test(daily_reading$read_total, mu=30, alternative="greater")</a:t>
            </a:r>
            <a:endParaRPr sz="2400">
              <a:solidFill>
                <a:schemeClr val="accent5"/>
              </a:solidFill>
            </a:endParaRPr>
          </a:p>
        </p:txBody>
      </p:sp>
      <p:pic>
        <p:nvPicPr>
          <p:cNvPr id="115" name="Google Shape;115;p19"/>
          <p:cNvPicPr preferRelativeResize="0"/>
          <p:nvPr/>
        </p:nvPicPr>
        <p:blipFill>
          <a:blip r:embed="rId3">
            <a:alphaModFix/>
          </a:blip>
          <a:stretch>
            <a:fillRect/>
          </a:stretch>
        </p:blipFill>
        <p:spPr>
          <a:xfrm>
            <a:off x="1660063" y="1268830"/>
            <a:ext cx="5823875" cy="2284125"/>
          </a:xfrm>
          <a:prstGeom prst="rect">
            <a:avLst/>
          </a:prstGeom>
          <a:noFill/>
          <a:ln cap="flat" cmpd="sng" w="9525">
            <a:solidFill>
              <a:schemeClr val="accent5"/>
            </a:solidFill>
            <a:prstDash val="solid"/>
            <a:round/>
            <a:headEnd len="sm" w="sm" type="none"/>
            <a:tailEnd len="sm" w="sm" type="none"/>
          </a:ln>
          <a:effectLst>
            <a:outerShdw blurRad="142875" rotWithShape="0" algn="bl" dir="3000000" dist="95250">
              <a:schemeClr val="accent5">
                <a:alpha val="50000"/>
              </a:schemeClr>
            </a:outerShdw>
          </a:effectLst>
        </p:spPr>
      </p:pic>
      <p:sp>
        <p:nvSpPr>
          <p:cNvPr id="116" name="Google Shape;116;p19"/>
          <p:cNvSpPr/>
          <p:nvPr/>
        </p:nvSpPr>
        <p:spPr>
          <a:xfrm>
            <a:off x="3908475" y="1980600"/>
            <a:ext cx="2003100" cy="263700"/>
          </a:xfrm>
          <a:prstGeom prst="rect">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5"/>
                </a:solidFill>
              </a:rPr>
              <a:t>Fail to reject H0!</a:t>
            </a:r>
            <a:endParaRPr b="1" sz="2400">
              <a:solidFill>
                <a:schemeClr val="accent5"/>
              </a:solidFill>
            </a:endParaRPr>
          </a:p>
          <a:p>
            <a:pPr indent="0" lvl="0" marL="0" rtl="0" algn="l">
              <a:spcBef>
                <a:spcPts val="1600"/>
              </a:spcBef>
              <a:spcAft>
                <a:spcPts val="1600"/>
              </a:spcAft>
              <a:buNone/>
            </a:pPr>
            <a:r>
              <a:rPr i="1" lang="en" sz="1600"/>
              <a:t>There is not sufficient evidence to support the claim that my average daily time spent reading for pleasure is greater than 30 minutes.</a:t>
            </a:r>
            <a:endParaRPr i="1" sz="1600"/>
          </a:p>
        </p:txBody>
      </p:sp>
      <p:sp>
        <p:nvSpPr>
          <p:cNvPr id="122" name="Google Shape;122;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What is my leisure goal?</a:t>
            </a:r>
            <a:r>
              <a:rPr lang="en"/>
              <a:t> Find more time to read!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