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1caa486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51caa48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51caa48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51caa48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1caa48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51caa48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51caa48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51caa48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DoctorFarmer/DataScienceDegree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Leisure</a:t>
            </a:r>
            <a:r>
              <a:rPr lang="en"/>
              <a:t> Goals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211 Project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“DoctorFarmer” Farmer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DoctorFarmer on GitHub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You can find this </a:t>
            </a:r>
            <a:r>
              <a:rPr lang="en" sz="2000"/>
              <a:t>project</a:t>
            </a:r>
            <a:r>
              <a:rPr lang="en" sz="2000"/>
              <a:t> in my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DataScienceDegree</a:t>
            </a:r>
            <a:r>
              <a:rPr lang="en" sz="2000"/>
              <a:t> repository on GitHub!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/>
              <a:t>https://github.com/DoctorFarmer/DataScienceDegree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9600" y="3034900"/>
            <a:ext cx="2425800" cy="18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i="1" lang="en"/>
              <a:t>Description</a:t>
            </a:r>
            <a:r>
              <a:rPr lang="en"/>
              <a:t>:</a:t>
            </a:r>
            <a:br>
              <a:rPr lang="en"/>
            </a:br>
            <a:r>
              <a:rPr lang="en" sz="1600"/>
              <a:t>Time spent (in minutes) playing video games and reading fiction, non-fiction, and comics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i="1" lang="en"/>
              <a:t>Collection Process</a:t>
            </a:r>
            <a:r>
              <a:rPr i="1" lang="en"/>
              <a:t>:</a:t>
            </a:r>
            <a:br>
              <a:rPr lang="en"/>
            </a:br>
            <a:r>
              <a:rPr lang="en" sz="1600"/>
              <a:t>Manual, timed with a stopwatch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b="1" i="1" lang="en"/>
              <a:t>Period</a:t>
            </a:r>
            <a:r>
              <a:rPr lang="en"/>
              <a:t>:</a:t>
            </a:r>
            <a:br>
              <a:rPr lang="en"/>
            </a:br>
            <a:r>
              <a:rPr lang="en" sz="1600"/>
              <a:t>4/01/22 - 4/15/22</a:t>
            </a:r>
            <a:endParaRPr sz="1600"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300" y="152400"/>
            <a:ext cx="192545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669075" y="724200"/>
            <a:ext cx="2294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i="1" lang="en"/>
              <a:t>Data Set Name: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600"/>
              <a:t>reading_gaming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i="1" lang="en"/>
              <a:t>Variables</a:t>
            </a:r>
            <a:r>
              <a:rPr lang="en"/>
              <a:t>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Activity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Categorical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Time (minutes)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Numeric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Categorical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to be Tested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Is the average amount of time I spend reading per day </a:t>
            </a:r>
            <a:r>
              <a:rPr b="1" i="1" lang="en"/>
              <a:t>greater </a:t>
            </a:r>
            <a:r>
              <a:rPr i="1" lang="en"/>
              <a:t>than 30 minutes?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H0: μ_reading = 30</a:t>
            </a:r>
            <a:endParaRPr sz="24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Ha: μ_reading &gt; 30</a:t>
            </a:r>
            <a:endParaRPr sz="2400">
              <a:solidFill>
                <a:schemeClr val="accent5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600" y="3034900"/>
            <a:ext cx="2425800" cy="18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4294967295" type="body"/>
          </p:nvPr>
        </p:nvSpPr>
        <p:spPr>
          <a:xfrm>
            <a:off x="6157300" y="1023150"/>
            <a:ext cx="25029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400">
                <a:solidFill>
                  <a:schemeClr val="accent5"/>
                </a:solidFill>
              </a:rPr>
              <a:t>?</a:t>
            </a:r>
            <a:endParaRPr sz="17400">
              <a:solidFill>
                <a:schemeClr val="accent5"/>
              </a:solidFill>
            </a:endParaRPr>
          </a:p>
        </p:txBody>
      </p:sp>
      <p:sp>
        <p:nvSpPr>
          <p:cNvPr id="90" name="Google Shape;90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Is </a:t>
            </a:r>
            <a:r>
              <a:rPr lang="en" sz="2000">
                <a:solidFill>
                  <a:schemeClr val="accent5"/>
                </a:solidFill>
              </a:rPr>
              <a:t>there missing data?</a:t>
            </a:r>
            <a:endParaRPr sz="2000">
              <a:solidFill>
                <a:schemeClr val="accent5"/>
              </a:solidFill>
            </a:endParaRPr>
          </a:p>
        </p:txBody>
      </p:sp>
      <p:cxnSp>
        <p:nvCxnSpPr>
          <p:cNvPr id="92" name="Google Shape;92;p17"/>
          <p:cNvCxnSpPr/>
          <p:nvPr/>
        </p:nvCxnSpPr>
        <p:spPr>
          <a:xfrm>
            <a:off x="418675" y="16594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311700" y="1702637"/>
            <a:ext cx="38532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On 4/08/22, I didn’t spend any time reading. To make sure this date was accounted for, I added an additional data point of 0 minutes reading fiction on April 8. </a:t>
            </a:r>
            <a:endParaRPr sz="1400"/>
          </a:p>
        </p:txBody>
      </p: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311700" y="2880244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How do I total reading time?</a:t>
            </a:r>
            <a:endParaRPr sz="2000">
              <a:solidFill>
                <a:schemeClr val="accent5"/>
              </a:solidFill>
            </a:endParaRPr>
          </a:p>
        </p:txBody>
      </p:sp>
      <p:cxnSp>
        <p:nvCxnSpPr>
          <p:cNvPr id="95" name="Google Shape;95;p17"/>
          <p:cNvCxnSpPr/>
          <p:nvPr/>
        </p:nvCxnSpPr>
        <p:spPr>
          <a:xfrm>
            <a:off x="418675" y="33264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311700" y="3326477"/>
            <a:ext cx="3853200" cy="1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Since total reading data was collected in three different categories (fiction, non-fiction, and comics), and I didn’t need my Video Game data at all, I used the filter, group_by and summarize functions to find daily reading totals, stored as daily_reading. </a:t>
            </a:r>
            <a:endParaRPr sz="14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576" y="779625"/>
            <a:ext cx="2320025" cy="32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900" y="3956300"/>
            <a:ext cx="4121400" cy="8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200" y="125308"/>
            <a:ext cx="7557474" cy="415969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280000" dist="47625">
              <a:schemeClr val="accent5">
                <a:alpha val="67000"/>
              </a:schemeClr>
            </a:outerShdw>
            <a:reflection blurRad="0" dir="5400000" dist="47625" endA="0" endPos="30000" fadeDir="5400012" kx="0" rotWithShape="0" algn="bl" stA="10000" stPos="0" sy="-100000" ky="0"/>
          </a:effectLst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50" y="4417500"/>
            <a:ext cx="3921725" cy="30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280000" dist="47625">
              <a:schemeClr val="accent5">
                <a:alpha val="67000"/>
              </a:schemeClr>
            </a:outerShdw>
            <a:reflection blurRad="0" dir="5400000" dist="47625" endA="0" endPos="30000" fadeDir="5400012" kx="0" rotWithShape="0" algn="bl" stA="10000" stPos="0" sy="-100000" ky="0"/>
          </a:effectLst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425" y="4859100"/>
            <a:ext cx="2028825" cy="161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280000" dist="47625">
              <a:schemeClr val="accent5">
                <a:alpha val="67000"/>
              </a:schemeClr>
            </a:outerShdw>
            <a:reflection blurRad="0" dir="5400000" dist="47625" endA="0" endPos="30000" fadeDir="5400012" kx="0" rotWithShape="0" algn="bl" stA="10000" stPos="0" sy="-100000" ky="0"/>
          </a:effectLst>
        </p:spPr>
      </p:pic>
      <p:sp>
        <p:nvSpPr>
          <p:cNvPr id="106" name="Google Shape;106;p18"/>
          <p:cNvSpPr txBox="1"/>
          <p:nvPr/>
        </p:nvSpPr>
        <p:spPr>
          <a:xfrm rot="646393">
            <a:off x="4168060" y="1900906"/>
            <a:ext cx="4352616" cy="46175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Regression line is a weak fit to the data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4256375" y="4417500"/>
            <a:ext cx="4362300" cy="61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Scatter Plot w/ Regression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2859525"/>
            <a:ext cx="9144000" cy="228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</a:t>
            </a:r>
            <a:endParaRPr/>
          </a:p>
        </p:txBody>
      </p:sp>
      <p:sp>
        <p:nvSpPr>
          <p:cNvPr id="114" name="Google Shape;114;p19"/>
          <p:cNvSpPr txBox="1"/>
          <p:nvPr>
            <p:ph idx="4294967295" type="body"/>
          </p:nvPr>
        </p:nvSpPr>
        <p:spPr>
          <a:xfrm>
            <a:off x="311700" y="3198825"/>
            <a:ext cx="85206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t.test(daily_reading$read_total, mu=30, alternative="greater")</a:t>
            </a:r>
            <a:endParaRPr sz="2400">
              <a:solidFill>
                <a:schemeClr val="accent5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063" y="1268830"/>
            <a:ext cx="5823875" cy="228412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3000000" dist="95250">
              <a:schemeClr val="accent5">
                <a:alpha val="50000"/>
              </a:schemeClr>
            </a:outerShdw>
          </a:effectLst>
        </p:spPr>
      </p:pic>
      <p:sp>
        <p:nvSpPr>
          <p:cNvPr id="116" name="Google Shape;116;p19"/>
          <p:cNvSpPr/>
          <p:nvPr/>
        </p:nvSpPr>
        <p:spPr>
          <a:xfrm>
            <a:off x="3908475" y="1980600"/>
            <a:ext cx="2003100" cy="263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</a:rPr>
              <a:t>Fail to reject H0!</a:t>
            </a:r>
            <a:endParaRPr b="1"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600"/>
              <a:t>There is not sufficient evidence to support the claim that my average daily time spent reading for pleasure is greater than 30 minutes.</a:t>
            </a:r>
            <a:endParaRPr i="1" sz="1600"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 is my leisure goal?</a:t>
            </a:r>
            <a:r>
              <a:rPr lang="en"/>
              <a:t> Find more time to read!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