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71" r:id="rId5"/>
    <p:sldId id="626" r:id="rId6"/>
    <p:sldId id="627" r:id="rId7"/>
    <p:sldId id="630" r:id="rId8"/>
    <p:sldId id="628" r:id="rId9"/>
    <p:sldId id="629" r:id="rId10"/>
    <p:sldId id="633" r:id="rId11"/>
  </p:sldIdLst>
  <p:sldSz cx="12192000" cy="6858000"/>
  <p:notesSz cx="9144000" cy="6858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03" autoAdjust="0"/>
    <p:restoredTop sz="81824"/>
  </p:normalViewPr>
  <p:slideViewPr>
    <p:cSldViewPr snapToGrid="0">
      <p:cViewPr varScale="1">
        <p:scale>
          <a:sx n="106" d="100"/>
          <a:sy n="106" d="100"/>
        </p:scale>
        <p:origin x="856"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2AD65A2-88EF-4670-A214-82D1B36F276E}" type="datetimeFigureOut">
              <a:rPr lang="en-US" smtClean="0"/>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662D8B4-E2F1-474B-AD8E-028D8BE4175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实验</a:t>
            </a:r>
            <a:r>
              <a:rPr kumimoji="1" lang="en-US" altLang="zh-CN" dirty="0"/>
              <a:t>6-</a:t>
            </a:r>
            <a:r>
              <a:rPr kumimoji="1" lang="zh-CN" altLang="en-US" dirty="0"/>
              <a:t>查找  的  任务</a:t>
            </a:r>
            <a:r>
              <a:rPr kumimoji="1" lang="en-US" altLang="zh-CN" dirty="0"/>
              <a:t>1</a:t>
            </a:r>
            <a:r>
              <a:rPr kumimoji="1" lang="zh-CN" altLang="en-US" dirty="0"/>
              <a:t>和</a:t>
            </a:r>
            <a:r>
              <a:rPr kumimoji="1" lang="en-US" altLang="zh-CN" dirty="0"/>
              <a:t>3</a:t>
            </a:r>
            <a:endParaRPr kumimoji="1" lang="en-US" altLang="zh-CN" dirty="0"/>
          </a:p>
          <a:p>
            <a:r>
              <a:rPr kumimoji="1" lang="zh-CN" altLang="en-US" dirty="0"/>
              <a:t>实验</a:t>
            </a:r>
            <a:r>
              <a:rPr kumimoji="1" lang="en-US" altLang="zh-CN" dirty="0"/>
              <a:t>7-AVL</a:t>
            </a:r>
            <a:r>
              <a:rPr kumimoji="1" lang="zh-CN" altLang="en-US" dirty="0"/>
              <a:t>树的   任务</a:t>
            </a:r>
            <a:r>
              <a:rPr kumimoji="1" lang="en-US" altLang="zh-CN" dirty="0"/>
              <a:t>2</a:t>
            </a:r>
            <a:endParaRPr kumimoji="1" lang="zh-CN" altLang="en-US" dirty="0"/>
          </a:p>
        </p:txBody>
      </p:sp>
      <p:sp>
        <p:nvSpPr>
          <p:cNvPr id="4" name="灯片编号占位符 3"/>
          <p:cNvSpPr>
            <a:spLocks noGrp="1"/>
          </p:cNvSpPr>
          <p:nvPr>
            <p:ph type="sldNum" sz="quarter" idx="5"/>
          </p:nvPr>
        </p:nvSpPr>
        <p:spPr/>
        <p:txBody>
          <a:bodyPr/>
          <a:lstStyle/>
          <a:p>
            <a:fld id="{8662D8B4-E2F1-474B-AD8E-028D8BE4175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14600" y="857250"/>
            <a:ext cx="4114800" cy="231457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1A6B4F2-9C13-482D-8429-DB4DC3445B68}" type="slidenum">
              <a:rPr lang="x-none" smtClean="0"/>
            </a:fld>
            <a:endParaRPr lang="x-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14600" y="857250"/>
            <a:ext cx="4114800" cy="231457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1A6B4F2-9C13-482D-8429-DB4DC3445B68}" type="slidenum">
              <a:rPr lang="x-none" smtClean="0"/>
            </a:fld>
            <a:endParaRPr lang="x-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14600" y="857250"/>
            <a:ext cx="4114800" cy="231457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1A6B4F2-9C13-482D-8429-DB4DC3445B68}" type="slidenum">
              <a:rPr lang="x-none" smtClean="0"/>
            </a:fld>
            <a:endParaRPr lang="x-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14600" y="857250"/>
            <a:ext cx="4114800" cy="231457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1A6B4F2-9C13-482D-8429-DB4DC3445B68}" type="slidenum">
              <a:rPr lang="x-none" smtClean="0"/>
            </a:fld>
            <a:endParaRPr lang="x-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14600" y="857250"/>
            <a:ext cx="4114800" cy="231457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1A6B4F2-9C13-482D-8429-DB4DC3445B68}" type="slidenum">
              <a:rPr lang="x-none" smtClean="0"/>
            </a:fld>
            <a:endParaRPr lang="x-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14600" y="857250"/>
            <a:ext cx="4114800" cy="231457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1A6B4F2-9C13-482D-8429-DB4DC3445B68}" type="slidenum">
              <a:rPr lang="x-none" smtClean="0"/>
            </a:fld>
            <a:endParaRPr lang="x-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14600" y="857250"/>
            <a:ext cx="4114800" cy="231457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1A6B4F2-9C13-482D-8429-DB4DC3445B68}" type="slidenum">
              <a:rPr lang="x-none" smtClean="0"/>
            </a:fld>
            <a:endParaRPr 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967E2D2-4BC3-4ECC-BD60-70D777B7E70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34556-DC5F-423F-81BF-AEEF5071035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8B658E-D81A-4F07-8DCB-528937417C0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34556-DC5F-423F-81BF-AEEF5071035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9C6FFB-7568-40AD-8C44-32B92FF6335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34556-DC5F-423F-81BF-AEEF5071035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A766ADB-4C39-421A-BBA4-FFA2F05FA99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34556-DC5F-423F-81BF-AEEF5071035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B7476-EBB8-4DE0-8ECC-384032EF7E8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34556-DC5F-423F-81BF-AEEF5071035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80D0C4B-433E-45AA-A420-F7297AA11A08}"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34556-DC5F-423F-81BF-AEEF5071035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DE0AB08-5383-4884-9D6C-F529FCB9F56C}"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34556-DC5F-423F-81BF-AEEF5071035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894EE37-57FB-4DE1-97CB-74DCCE911BD6}"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34556-DC5F-423F-81BF-AEEF5071035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39646-62B6-4DB2-B410-022879BC0BBF}"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34556-DC5F-423F-81BF-AEEF5071035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1A6CF8-EDE7-4871-8E89-360CA89C37CF}"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34556-DC5F-423F-81BF-AEEF507103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415872-D3CB-41EE-9D6E-C0ED2DCE33E0}"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34556-DC5F-423F-81BF-AEEF5071035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A8ADA-A792-432A-ACE3-D0739EA3FCEC}"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34556-DC5F-423F-81BF-AEEF5071035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9471" y="952150"/>
            <a:ext cx="9144000" cy="1127490"/>
          </a:xfrm>
        </p:spPr>
        <p:txBody>
          <a:bodyPr/>
          <a:lstStyle/>
          <a:p>
            <a:r>
              <a:rPr lang="zh-CN" altLang="en-US" dirty="0"/>
              <a:t>数据结构与算法实验</a:t>
            </a:r>
            <a:endParaRPr lang="zh-CN" altLang="en-US" dirty="0"/>
          </a:p>
        </p:txBody>
      </p:sp>
      <p:sp>
        <p:nvSpPr>
          <p:cNvPr id="3" name="Subtitle 2"/>
          <p:cNvSpPr>
            <a:spLocks noGrp="1"/>
          </p:cNvSpPr>
          <p:nvPr>
            <p:ph type="subTitle" idx="1"/>
          </p:nvPr>
        </p:nvSpPr>
        <p:spPr>
          <a:xfrm>
            <a:off x="1524000" y="4687175"/>
            <a:ext cx="9144000" cy="1655762"/>
          </a:xfrm>
        </p:spPr>
        <p:txBody>
          <a:bodyPr/>
          <a:lstStyle/>
          <a:p>
            <a:r>
              <a:rPr lang="zh-CN" altLang="en-US" dirty="0"/>
              <a:t>彭振辉</a:t>
            </a:r>
            <a:endParaRPr lang="en-US" altLang="zh-CN" dirty="0"/>
          </a:p>
          <a:p>
            <a:r>
              <a:rPr lang="zh-CN" altLang="en-US" dirty="0"/>
              <a:t>中山大学人工智能学院</a:t>
            </a:r>
            <a:endParaRPr lang="zh-CN" altLang="en-US" dirty="0"/>
          </a:p>
          <a:p>
            <a:r>
              <a:rPr lang="en-US" dirty="0"/>
              <a:t>202</a:t>
            </a:r>
            <a:r>
              <a:rPr lang="en-US" altLang="zh-CN" dirty="0"/>
              <a:t>3</a:t>
            </a:r>
            <a:r>
              <a:rPr lang="zh-CN" altLang="en-US" dirty="0"/>
              <a:t>年秋季学期</a:t>
            </a:r>
            <a:endParaRPr lang="zh-CN" altLang="en-US" dirty="0"/>
          </a:p>
        </p:txBody>
      </p:sp>
      <p:pic>
        <p:nvPicPr>
          <p:cNvPr id="4" name="图片 3" descr="中山大学logo"/>
          <p:cNvPicPr>
            <a:picLocks noChangeAspect="1"/>
          </p:cNvPicPr>
          <p:nvPr/>
        </p:nvPicPr>
        <p:blipFill>
          <a:blip r:embed="rId1"/>
          <a:stretch>
            <a:fillRect/>
          </a:stretch>
        </p:blipFill>
        <p:spPr>
          <a:xfrm>
            <a:off x="10753090" y="187960"/>
            <a:ext cx="986790" cy="986790"/>
          </a:xfrm>
          <a:prstGeom prst="rect">
            <a:avLst/>
          </a:prstGeom>
        </p:spPr>
      </p:pic>
      <p:cxnSp>
        <p:nvCxnSpPr>
          <p:cNvPr id="5" name="直接连接符 12"/>
          <p:cNvCxnSpPr/>
          <p:nvPr/>
        </p:nvCxnSpPr>
        <p:spPr>
          <a:xfrm>
            <a:off x="278524" y="823793"/>
            <a:ext cx="10434969"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cxnSp>
        <p:nvCxnSpPr>
          <p:cNvPr id="6" name="直接连接符 14"/>
          <p:cNvCxnSpPr/>
          <p:nvPr/>
        </p:nvCxnSpPr>
        <p:spPr>
          <a:xfrm>
            <a:off x="278524" y="6410038"/>
            <a:ext cx="10389476"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13" name="Slide Number Placeholder 12"/>
          <p:cNvSpPr>
            <a:spLocks noGrp="1"/>
          </p:cNvSpPr>
          <p:nvPr>
            <p:ph type="sldNum" sz="quarter" idx="12"/>
          </p:nvPr>
        </p:nvSpPr>
        <p:spPr/>
        <p:txBody>
          <a:bodyPr/>
          <a:lstStyle/>
          <a:p>
            <a:fld id="{0A834556-DC5F-423F-81BF-AEEF5071035F}" type="slidenum">
              <a:rPr lang="en-US" smtClean="0"/>
            </a:fld>
            <a:endParaRPr lang="en-US"/>
          </a:p>
        </p:txBody>
      </p:sp>
      <p:sp>
        <p:nvSpPr>
          <p:cNvPr id="7" name="TextBox 6"/>
          <p:cNvSpPr txBox="1"/>
          <p:nvPr/>
        </p:nvSpPr>
        <p:spPr>
          <a:xfrm>
            <a:off x="873853" y="2680445"/>
            <a:ext cx="10293292" cy="830997"/>
          </a:xfrm>
          <a:prstGeom prst="rect">
            <a:avLst/>
          </a:prstGeom>
          <a:noFill/>
        </p:spPr>
        <p:txBody>
          <a:bodyPr wrap="square" rtlCol="0">
            <a:spAutoFit/>
          </a:bodyPr>
          <a:lstStyle/>
          <a:p>
            <a:pPr algn="ctr"/>
            <a:r>
              <a:rPr lang="zh-CN" altLang="en-US" sz="4800" b="1" dirty="0">
                <a:solidFill>
                  <a:schemeClr val="accent6">
                    <a:lumMod val="50000"/>
                  </a:schemeClr>
                </a:solidFill>
              </a:rPr>
              <a:t>实验</a:t>
            </a:r>
            <a:r>
              <a:rPr lang="en-US" altLang="zh-CN" sz="4800" b="1" dirty="0">
                <a:solidFill>
                  <a:schemeClr val="accent6">
                    <a:lumMod val="50000"/>
                  </a:schemeClr>
                </a:solidFill>
              </a:rPr>
              <a:t>7</a:t>
            </a:r>
            <a:r>
              <a:rPr lang="zh-CN" altLang="en-US" sz="4800" b="1">
                <a:solidFill>
                  <a:schemeClr val="accent6">
                    <a:lumMod val="50000"/>
                  </a:schemeClr>
                </a:solidFill>
              </a:rPr>
              <a:t>：</a:t>
            </a:r>
            <a:r>
              <a:rPr lang="zh-CN" altLang="en-US" sz="4800" b="1" dirty="0">
                <a:solidFill>
                  <a:schemeClr val="accent6">
                    <a:lumMod val="50000"/>
                  </a:schemeClr>
                </a:solidFill>
              </a:rPr>
              <a:t>查找与</a:t>
            </a:r>
            <a:r>
              <a:rPr lang="en-US" altLang="zh-CN" sz="4800" b="1" dirty="0">
                <a:solidFill>
                  <a:schemeClr val="accent6">
                    <a:lumMod val="50000"/>
                  </a:schemeClr>
                </a:solidFill>
              </a:rPr>
              <a:t>AVL</a:t>
            </a:r>
            <a:r>
              <a:rPr lang="zh-CN" altLang="en-US" sz="4800" b="1" dirty="0">
                <a:solidFill>
                  <a:schemeClr val="accent6">
                    <a:lumMod val="50000"/>
                  </a:schemeClr>
                </a:solidFill>
              </a:rPr>
              <a:t>树</a:t>
            </a:r>
            <a:endParaRPr lang="en-US" altLang="zh-CN" sz="4800" b="1" dirty="0">
              <a:solidFill>
                <a:schemeClr val="accent6">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78524" y="230990"/>
            <a:ext cx="10474566" cy="584775"/>
          </a:xfrm>
          <a:prstGeom prst="rect">
            <a:avLst/>
          </a:prstGeom>
          <a:noFill/>
        </p:spPr>
        <p:txBody>
          <a:bodyPr wrap="square" rtlCol="0">
            <a:spAutoFit/>
          </a:bodyPr>
          <a:lstStyle/>
          <a:p>
            <a:pPr algn="ctr"/>
            <a:r>
              <a:rPr lang="zh-CN" altLang="en-US" sz="3200" b="1" dirty="0">
                <a:solidFill>
                  <a:schemeClr val="accent6">
                    <a:lumMod val="50000"/>
                  </a:schemeClr>
                </a:solidFill>
              </a:rPr>
              <a:t>实验目的</a:t>
            </a:r>
            <a:endParaRPr lang="zh-CN" altLang="en-US" sz="3200" b="1" dirty="0">
              <a:solidFill>
                <a:schemeClr val="accent6">
                  <a:lumMod val="50000"/>
                </a:schemeClr>
              </a:solidFill>
            </a:endParaRPr>
          </a:p>
        </p:txBody>
      </p:sp>
      <p:sp>
        <p:nvSpPr>
          <p:cNvPr id="2" name="Slide Number Placeholder 1"/>
          <p:cNvSpPr>
            <a:spLocks noGrp="1"/>
          </p:cNvSpPr>
          <p:nvPr>
            <p:ph type="sldNum" sz="quarter" idx="12"/>
          </p:nvPr>
        </p:nvSpPr>
        <p:spPr/>
        <p:txBody>
          <a:bodyPr/>
          <a:lstStyle/>
          <a:p>
            <a:fld id="{04B0ADB6-F4C4-4E93-8022-F8C06E675D05}" type="slidenum">
              <a:rPr lang="x-none" smtClean="0"/>
            </a:fld>
            <a:endParaRPr lang="x-none"/>
          </a:p>
        </p:txBody>
      </p:sp>
      <p:pic>
        <p:nvPicPr>
          <p:cNvPr id="31" name="图片 3" descr="中山大学logo"/>
          <p:cNvPicPr>
            <a:picLocks noChangeAspect="1"/>
          </p:cNvPicPr>
          <p:nvPr/>
        </p:nvPicPr>
        <p:blipFill>
          <a:blip r:embed="rId1"/>
          <a:stretch>
            <a:fillRect/>
          </a:stretch>
        </p:blipFill>
        <p:spPr>
          <a:xfrm>
            <a:off x="10753090" y="187960"/>
            <a:ext cx="986790" cy="986790"/>
          </a:xfrm>
          <a:prstGeom prst="rect">
            <a:avLst/>
          </a:prstGeom>
        </p:spPr>
      </p:pic>
      <p:cxnSp>
        <p:nvCxnSpPr>
          <p:cNvPr id="34" name="直接连接符 12"/>
          <p:cNvCxnSpPr/>
          <p:nvPr/>
        </p:nvCxnSpPr>
        <p:spPr>
          <a:xfrm>
            <a:off x="278524" y="823793"/>
            <a:ext cx="10434969"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cxnSp>
        <p:nvCxnSpPr>
          <p:cNvPr id="36" name="直接连接符 14"/>
          <p:cNvCxnSpPr/>
          <p:nvPr/>
        </p:nvCxnSpPr>
        <p:spPr>
          <a:xfrm>
            <a:off x="278524" y="6410038"/>
            <a:ext cx="10389476"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437828" y="2572630"/>
            <a:ext cx="10315262" cy="15132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742950" marR="0" indent="-647700" algn="l" defTabSz="584200" rtl="0" fontAlgn="auto" latinLnBrk="0" hangingPunct="0">
              <a:lnSpc>
                <a:spcPts val="5500"/>
              </a:lnSpc>
              <a:spcBef>
                <a:spcPts val="0"/>
              </a:spcBef>
              <a:spcAft>
                <a:spcPts val="0"/>
              </a:spcAft>
              <a:buClr>
                <a:srgbClr val="FFC000"/>
              </a:buClr>
              <a:buSzPct val="70000"/>
              <a:buFont typeface="Wingdings" panose="05000000000000000000" pitchFamily="2" charset="2"/>
              <a:buChar char="l"/>
            </a:pPr>
            <a:r>
              <a:rPr lang="zh-CN" altLang="en-US" sz="3200" b="1" dirty="0">
                <a:latin typeface="微软雅黑" panose="020B0503020204020204" pitchFamily="34" charset="-122"/>
                <a:ea typeface="微软雅黑" panose="020B0503020204020204" pitchFamily="34" charset="-122"/>
              </a:rPr>
              <a:t>熟练掌握</a:t>
            </a:r>
            <a:r>
              <a:rPr lang="en-US" altLang="zh-CN" sz="3200" b="1" dirty="0">
                <a:latin typeface="微软雅黑" panose="020B0503020204020204" pitchFamily="34" charset="-122"/>
                <a:ea typeface="微软雅黑" panose="020B0503020204020204" pitchFamily="34" charset="-122"/>
              </a:rPr>
              <a:t>AVL</a:t>
            </a:r>
            <a:r>
              <a:rPr lang="zh-CN" altLang="en-US" sz="3200" b="1" dirty="0">
                <a:latin typeface="微软雅黑" panose="020B0503020204020204" pitchFamily="34" charset="-122"/>
                <a:ea typeface="微软雅黑" panose="020B0503020204020204" pitchFamily="34" charset="-122"/>
              </a:rPr>
              <a:t>树的存储结构及基本知识；</a:t>
            </a:r>
            <a:endParaRPr lang="en-US" altLang="zh-CN" sz="3200" b="1" dirty="0">
              <a:latin typeface="微软雅黑" panose="020B0503020204020204" pitchFamily="34" charset="-122"/>
              <a:ea typeface="微软雅黑" panose="020B0503020204020204" pitchFamily="34" charset="-122"/>
            </a:endParaRPr>
          </a:p>
          <a:p>
            <a:pPr marL="742950" marR="0" indent="-647700" algn="l" defTabSz="584200" rtl="0" fontAlgn="auto" latinLnBrk="0" hangingPunct="0">
              <a:lnSpc>
                <a:spcPts val="5500"/>
              </a:lnSpc>
              <a:spcBef>
                <a:spcPts val="0"/>
              </a:spcBef>
              <a:spcAft>
                <a:spcPts val="0"/>
              </a:spcAft>
              <a:buClr>
                <a:srgbClr val="FFC000"/>
              </a:buClr>
              <a:buSzPct val="70000"/>
              <a:buFont typeface="Wingdings" panose="05000000000000000000" pitchFamily="2" charset="2"/>
              <a:buChar char="l"/>
            </a:pPr>
            <a:r>
              <a:rPr lang="zh-CN" altLang="en-US" sz="3200" b="1" dirty="0">
                <a:latin typeface="微软雅黑" panose="020B0503020204020204" pitchFamily="34" charset="-122"/>
                <a:ea typeface="微软雅黑" panose="020B0503020204020204" pitchFamily="34" charset="-122"/>
              </a:rPr>
              <a:t>熟练掌握</a:t>
            </a:r>
            <a:r>
              <a:rPr lang="en-US" altLang="zh-CN" sz="3200" b="1" dirty="0">
                <a:latin typeface="微软雅黑" panose="020B0503020204020204" pitchFamily="34" charset="-122"/>
                <a:ea typeface="微软雅黑" panose="020B0503020204020204" pitchFamily="34" charset="-122"/>
              </a:rPr>
              <a:t>AVL</a:t>
            </a:r>
            <a:r>
              <a:rPr lang="zh-CN" altLang="en-US" sz="3200" b="1" dirty="0">
                <a:latin typeface="微软雅黑" panose="020B0503020204020204" pitchFamily="34" charset="-122"/>
                <a:ea typeface="微软雅黑" panose="020B0503020204020204" pitchFamily="34" charset="-122"/>
              </a:rPr>
              <a:t>树的建立及查找。</a:t>
            </a:r>
            <a:endParaRPr lang="en-US" altLang="zh-CN"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78524" y="230990"/>
            <a:ext cx="10474566" cy="584775"/>
          </a:xfrm>
          <a:prstGeom prst="rect">
            <a:avLst/>
          </a:prstGeom>
          <a:noFill/>
        </p:spPr>
        <p:txBody>
          <a:bodyPr wrap="square" rtlCol="0">
            <a:spAutoFit/>
          </a:bodyPr>
          <a:lstStyle/>
          <a:p>
            <a:pPr algn="ctr"/>
            <a:r>
              <a:rPr lang="zh-CN" altLang="en-US" sz="3200" b="1" dirty="0">
                <a:solidFill>
                  <a:schemeClr val="accent6">
                    <a:lumMod val="50000"/>
                  </a:schemeClr>
                </a:solidFill>
              </a:rPr>
              <a:t>实验要求</a:t>
            </a:r>
            <a:endParaRPr lang="zh-CN" altLang="en-US" sz="3200" b="1" dirty="0">
              <a:solidFill>
                <a:schemeClr val="accent6">
                  <a:lumMod val="50000"/>
                </a:schemeClr>
              </a:solidFill>
            </a:endParaRPr>
          </a:p>
        </p:txBody>
      </p:sp>
      <p:sp>
        <p:nvSpPr>
          <p:cNvPr id="2" name="Slide Number Placeholder 1"/>
          <p:cNvSpPr>
            <a:spLocks noGrp="1"/>
          </p:cNvSpPr>
          <p:nvPr>
            <p:ph type="sldNum" sz="quarter" idx="12"/>
          </p:nvPr>
        </p:nvSpPr>
        <p:spPr/>
        <p:txBody>
          <a:bodyPr/>
          <a:lstStyle/>
          <a:p>
            <a:fld id="{04B0ADB6-F4C4-4E93-8022-F8C06E675D05}" type="slidenum">
              <a:rPr lang="x-none" smtClean="0"/>
            </a:fld>
            <a:endParaRPr lang="x-none"/>
          </a:p>
        </p:txBody>
      </p:sp>
      <p:pic>
        <p:nvPicPr>
          <p:cNvPr id="31" name="图片 3" descr="中山大学logo"/>
          <p:cNvPicPr>
            <a:picLocks noChangeAspect="1"/>
          </p:cNvPicPr>
          <p:nvPr/>
        </p:nvPicPr>
        <p:blipFill>
          <a:blip r:embed="rId1"/>
          <a:stretch>
            <a:fillRect/>
          </a:stretch>
        </p:blipFill>
        <p:spPr>
          <a:xfrm>
            <a:off x="10753090" y="187960"/>
            <a:ext cx="986790" cy="986790"/>
          </a:xfrm>
          <a:prstGeom prst="rect">
            <a:avLst/>
          </a:prstGeom>
        </p:spPr>
      </p:pic>
      <p:cxnSp>
        <p:nvCxnSpPr>
          <p:cNvPr id="34" name="直接连接符 12"/>
          <p:cNvCxnSpPr/>
          <p:nvPr/>
        </p:nvCxnSpPr>
        <p:spPr>
          <a:xfrm>
            <a:off x="278524" y="823793"/>
            <a:ext cx="10434969"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cxnSp>
        <p:nvCxnSpPr>
          <p:cNvPr id="36" name="直接连接符 14"/>
          <p:cNvCxnSpPr/>
          <p:nvPr/>
        </p:nvCxnSpPr>
        <p:spPr>
          <a:xfrm>
            <a:off x="278524" y="6410038"/>
            <a:ext cx="10389476"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593381" y="1656098"/>
            <a:ext cx="7435497" cy="2218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742950" marR="0" indent="-647700" algn="l" defTabSz="584200" rtl="0" fontAlgn="auto" latinLnBrk="0" hangingPunct="0">
              <a:lnSpc>
                <a:spcPts val="5500"/>
              </a:lnSpc>
              <a:spcBef>
                <a:spcPts val="0"/>
              </a:spcBef>
              <a:spcAft>
                <a:spcPts val="0"/>
              </a:spcAft>
              <a:buClr>
                <a:srgbClr val="FFC000"/>
              </a:buClr>
              <a:buSzPct val="70000"/>
              <a:buFont typeface="Wingdings" panose="05000000000000000000" pitchFamily="2" charset="2"/>
              <a:buChar char="l"/>
            </a:pPr>
            <a:r>
              <a:rPr kumimoji="0" lang="zh-CN" altLang="en-US" sz="32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rPr>
              <a:t>程序有较好可读性，各运算和变量的命名直观易懂，符合关键工程要求；</a:t>
            </a:r>
            <a:endParaRPr kumimoji="0" lang="en-US" altLang="zh-CN" sz="32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endParaRPr>
          </a:p>
          <a:p>
            <a:pPr marL="742950" marR="0" indent="-647700" algn="l" defTabSz="584200" rtl="0" fontAlgn="auto" latinLnBrk="0" hangingPunct="0">
              <a:lnSpc>
                <a:spcPts val="5500"/>
              </a:lnSpc>
              <a:spcBef>
                <a:spcPts val="0"/>
              </a:spcBef>
              <a:spcAft>
                <a:spcPts val="0"/>
              </a:spcAft>
              <a:buClr>
                <a:srgbClr val="FFC000"/>
              </a:buClr>
              <a:buSzPct val="70000"/>
              <a:buFont typeface="Wingdings" panose="05000000000000000000" pitchFamily="2" charset="2"/>
              <a:buChar char="l"/>
            </a:pPr>
            <a:r>
              <a:rPr lang="zh-CN" altLang="en-US" sz="3200" b="1" dirty="0">
                <a:latin typeface="微软雅黑" panose="020B0503020204020204" pitchFamily="34" charset="-122"/>
                <a:ea typeface="微软雅黑" panose="020B0503020204020204" pitchFamily="34" charset="-122"/>
              </a:rPr>
              <a:t>程序有适当的注释。</a:t>
            </a:r>
            <a:endParaRPr kumimoji="0" lang="en-US" altLang="zh-CN" sz="32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78524" y="230990"/>
            <a:ext cx="10474566" cy="584775"/>
          </a:xfrm>
          <a:prstGeom prst="rect">
            <a:avLst/>
          </a:prstGeom>
          <a:noFill/>
        </p:spPr>
        <p:txBody>
          <a:bodyPr wrap="square" rtlCol="0">
            <a:spAutoFit/>
          </a:bodyPr>
          <a:lstStyle/>
          <a:p>
            <a:pPr algn="ctr"/>
            <a:r>
              <a:rPr lang="zh-CN" altLang="en-US" sz="3200" b="1" dirty="0">
                <a:solidFill>
                  <a:schemeClr val="accent6">
                    <a:lumMod val="50000"/>
                  </a:schemeClr>
                </a:solidFill>
              </a:rPr>
              <a:t>实验任务</a:t>
            </a:r>
            <a:r>
              <a:rPr lang="en-US" altLang="zh-CN" sz="3200" b="1" dirty="0">
                <a:solidFill>
                  <a:schemeClr val="accent6">
                    <a:lumMod val="50000"/>
                  </a:schemeClr>
                </a:solidFill>
              </a:rPr>
              <a:t>1</a:t>
            </a:r>
            <a:endParaRPr lang="zh-CN" altLang="en-US" sz="3200" b="1" dirty="0">
              <a:solidFill>
                <a:schemeClr val="accent6">
                  <a:lumMod val="50000"/>
                </a:schemeClr>
              </a:solidFill>
            </a:endParaRPr>
          </a:p>
        </p:txBody>
      </p:sp>
      <p:sp>
        <p:nvSpPr>
          <p:cNvPr id="2" name="Slide Number Placeholder 1"/>
          <p:cNvSpPr>
            <a:spLocks noGrp="1"/>
          </p:cNvSpPr>
          <p:nvPr>
            <p:ph type="sldNum" sz="quarter" idx="12"/>
          </p:nvPr>
        </p:nvSpPr>
        <p:spPr/>
        <p:txBody>
          <a:bodyPr/>
          <a:lstStyle/>
          <a:p>
            <a:fld id="{04B0ADB6-F4C4-4E93-8022-F8C06E675D05}" type="slidenum">
              <a:rPr lang="x-none" smtClean="0"/>
            </a:fld>
            <a:endParaRPr lang="x-none"/>
          </a:p>
        </p:txBody>
      </p:sp>
      <p:pic>
        <p:nvPicPr>
          <p:cNvPr id="31" name="图片 3" descr="中山大学logo"/>
          <p:cNvPicPr>
            <a:picLocks noChangeAspect="1"/>
          </p:cNvPicPr>
          <p:nvPr/>
        </p:nvPicPr>
        <p:blipFill>
          <a:blip r:embed="rId1"/>
          <a:stretch>
            <a:fillRect/>
          </a:stretch>
        </p:blipFill>
        <p:spPr>
          <a:xfrm>
            <a:off x="10753090" y="187960"/>
            <a:ext cx="986790" cy="986790"/>
          </a:xfrm>
          <a:prstGeom prst="rect">
            <a:avLst/>
          </a:prstGeom>
        </p:spPr>
      </p:pic>
      <p:cxnSp>
        <p:nvCxnSpPr>
          <p:cNvPr id="34" name="直接连接符 12"/>
          <p:cNvCxnSpPr/>
          <p:nvPr/>
        </p:nvCxnSpPr>
        <p:spPr>
          <a:xfrm>
            <a:off x="278524" y="823793"/>
            <a:ext cx="10434969"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cxnSp>
        <p:nvCxnSpPr>
          <p:cNvPr id="36" name="直接连接符 14"/>
          <p:cNvCxnSpPr/>
          <p:nvPr/>
        </p:nvCxnSpPr>
        <p:spPr>
          <a:xfrm>
            <a:off x="278524" y="6410038"/>
            <a:ext cx="10389476"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8" name="文本框 7"/>
          <p:cNvSpPr txBox="1"/>
          <p:nvPr/>
        </p:nvSpPr>
        <p:spPr>
          <a:xfrm>
            <a:off x="278524" y="827309"/>
            <a:ext cx="10903984" cy="8079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742950" indent="-647700" algn="l">
              <a:lnSpc>
                <a:spcPts val="5500"/>
              </a:lnSpc>
              <a:buClr>
                <a:srgbClr val="FFC000"/>
              </a:buClr>
              <a:buSzPct val="70000"/>
              <a:buFont typeface="Wingdings" panose="05000000000000000000" pitchFamily="2" charset="2"/>
              <a:buChar char="l"/>
            </a:pPr>
            <a:r>
              <a:rPr lang="zh-CN" altLang="en-US" sz="2800" b="1" dirty="0">
                <a:latin typeface="微软雅黑" panose="020B0503020204020204" pitchFamily="34" charset="-122"/>
                <a:ea typeface="微软雅黑" panose="020B0503020204020204" pitchFamily="34" charset="-122"/>
              </a:rPr>
              <a:t>根据输入构建</a:t>
            </a:r>
            <a:r>
              <a:rPr lang="en-GB" altLang="zh-CN" sz="2800" b="1" dirty="0">
                <a:latin typeface="微软雅黑" panose="020B0503020204020204" pitchFamily="34" charset="-122"/>
                <a:ea typeface="微软雅黑" panose="020B0503020204020204" pitchFamily="34" charset="-122"/>
              </a:rPr>
              <a:t>AVL</a:t>
            </a:r>
            <a:r>
              <a:rPr lang="zh-CN" altLang="en-US" sz="2800" b="1" dirty="0">
                <a:latin typeface="微软雅黑" panose="020B0503020204020204" pitchFamily="34" charset="-122"/>
                <a:ea typeface="微软雅黑" panose="020B0503020204020204" pitchFamily="34" charset="-122"/>
              </a:rPr>
              <a:t>树，判断该</a:t>
            </a:r>
            <a:r>
              <a:rPr lang="en-GB" altLang="zh-CN" sz="2800" b="1" dirty="0">
                <a:latin typeface="微软雅黑" panose="020B0503020204020204" pitchFamily="34" charset="-122"/>
                <a:ea typeface="微软雅黑" panose="020B0503020204020204" pitchFamily="34" charset="-122"/>
              </a:rPr>
              <a:t>AVL</a:t>
            </a:r>
            <a:r>
              <a:rPr lang="zh-CN" altLang="en-US" sz="2800" b="1" dirty="0">
                <a:latin typeface="微软雅黑" panose="020B0503020204020204" pitchFamily="34" charset="-122"/>
                <a:ea typeface="微软雅黑" panose="020B0503020204020204" pitchFamily="34" charset="-122"/>
              </a:rPr>
              <a:t>树是否轴对称</a:t>
            </a:r>
            <a:endParaRPr lang="zh-CN" altLang="en-US"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7807945" y="1775555"/>
            <a:ext cx="195386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5250" marR="0" algn="l" defTabSz="584200" rtl="0" fontAlgn="auto" latinLnBrk="0" hangingPunct="0">
              <a:spcBef>
                <a:spcPts val="0"/>
              </a:spcBef>
              <a:spcAft>
                <a:spcPts val="0"/>
              </a:spcAft>
              <a:buClr>
                <a:srgbClr val="FFC000"/>
              </a:buClr>
              <a:buSzPct val="70000"/>
            </a:pPr>
            <a:r>
              <a:rPr lang="zh-CN" altLang="en-US" sz="2400" b="1" dirty="0">
                <a:latin typeface="微软雅黑" panose="020B0503020204020204" pitchFamily="34" charset="-122"/>
                <a:ea typeface="微软雅黑" panose="020B0503020204020204" pitchFamily="34" charset="-122"/>
              </a:rPr>
              <a:t>测试用例</a:t>
            </a:r>
            <a:r>
              <a:rPr kumimoji="0" lang="zh-CN" altLang="en-US"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rPr>
              <a:t>：</a:t>
            </a:r>
            <a:endParaRPr kumimoji="0" lang="en-US" altLang="zh-CN"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endParaRPr>
          </a:p>
        </p:txBody>
      </p:sp>
      <p:graphicFrame>
        <p:nvGraphicFramePr>
          <p:cNvPr id="47" name="表格 4"/>
          <p:cNvGraphicFramePr>
            <a:graphicFrameLocks noGrp="1"/>
          </p:cNvGraphicFramePr>
          <p:nvPr/>
        </p:nvGraphicFramePr>
        <p:xfrm>
          <a:off x="7956134" y="2322953"/>
          <a:ext cx="4052132" cy="2045947"/>
        </p:xfrm>
        <a:graphic>
          <a:graphicData uri="http://schemas.openxmlformats.org/drawingml/2006/table">
            <a:tbl>
              <a:tblPr firstRow="1" bandRow="1">
                <a:tableStyleId>{5940675A-B579-460E-94D1-54222C63F5DA}</a:tableStyleId>
              </a:tblPr>
              <a:tblGrid>
                <a:gridCol w="2439900"/>
                <a:gridCol w="1612232"/>
              </a:tblGrid>
              <a:tr h="709814">
                <a:tc>
                  <a:txBody>
                    <a:bodyPr/>
                    <a:lstStyle/>
                    <a:p>
                      <a:pPr algn="ct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输入</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输出</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anchor="ctr"/>
                </a:tc>
              </a:tr>
              <a:tr h="635093">
                <a:tc>
                  <a:txBody>
                    <a:bodyPr/>
                    <a:lstStyle/>
                    <a:p>
                      <a:pPr algn="ctr"/>
                      <a:r>
                        <a:rPr lang="en-US" altLang="zh-CN" sz="2000" dirty="0">
                          <a:latin typeface="微软雅黑" panose="020B0503020204020204" pitchFamily="34" charset="-122"/>
                          <a:ea typeface="微软雅黑" panose="020B0503020204020204" pitchFamily="34" charset="-122"/>
                          <a:cs typeface="Arial" panose="020B0604020202020204" pitchFamily="34" charset="0"/>
                        </a:rPr>
                        <a:t>[1, 2, 2, 3, 4, 4, 3]</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a:latin typeface="微软雅黑" panose="020B0503020204020204" pitchFamily="34" charset="-122"/>
                          <a:ea typeface="微软雅黑" panose="020B0503020204020204" pitchFamily="34" charset="-122"/>
                          <a:cs typeface="Arial" panose="020B0604020202020204" pitchFamily="34" charset="0"/>
                        </a:rPr>
                        <a:t>true</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r>
              <a:tr h="635093">
                <a:tc>
                  <a:txBody>
                    <a:bodyPr/>
                    <a:lstStyle/>
                    <a:p>
                      <a:pPr algn="ctr"/>
                      <a:r>
                        <a:rPr lang="en-US" altLang="zh-CN" sz="2000" dirty="0">
                          <a:latin typeface="微软雅黑" panose="020B0503020204020204" pitchFamily="34" charset="-122"/>
                          <a:ea typeface="微软雅黑" panose="020B0503020204020204" pitchFamily="34" charset="-122"/>
                          <a:cs typeface="Arial" panose="020B0604020202020204" pitchFamily="34" charset="0"/>
                        </a:rPr>
                        <a:t>[1, 2, 2, null, 3, null, 3]</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a:latin typeface="微软雅黑" panose="020B0503020204020204" pitchFamily="34" charset="-122"/>
                          <a:ea typeface="微软雅黑" panose="020B0503020204020204" pitchFamily="34" charset="-122"/>
                          <a:cs typeface="Arial" panose="020B0604020202020204" pitchFamily="34" charset="0"/>
                        </a:rPr>
                        <a:t>false</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r>
            </a:tbl>
          </a:graphicData>
        </a:graphic>
      </p:graphicFrame>
      <p:pic>
        <p:nvPicPr>
          <p:cNvPr id="3" name="图片 2"/>
          <p:cNvPicPr>
            <a:picLocks noChangeAspect="1"/>
          </p:cNvPicPr>
          <p:nvPr/>
        </p:nvPicPr>
        <p:blipFill>
          <a:blip r:embed="rId2"/>
          <a:stretch>
            <a:fillRect/>
          </a:stretch>
        </p:blipFill>
        <p:spPr>
          <a:xfrm>
            <a:off x="159939" y="2247478"/>
            <a:ext cx="3109412" cy="4108867"/>
          </a:xfrm>
          <a:prstGeom prst="rect">
            <a:avLst/>
          </a:prstGeom>
        </p:spPr>
      </p:pic>
      <p:pic>
        <p:nvPicPr>
          <p:cNvPr id="4" name="图片 3"/>
          <p:cNvPicPr>
            <a:picLocks noChangeAspect="1"/>
          </p:cNvPicPr>
          <p:nvPr/>
        </p:nvPicPr>
        <p:blipFill>
          <a:blip r:embed="rId3"/>
          <a:stretch>
            <a:fillRect/>
          </a:stretch>
        </p:blipFill>
        <p:spPr>
          <a:xfrm>
            <a:off x="3684141" y="2073736"/>
            <a:ext cx="3176832" cy="4325687"/>
          </a:xfrm>
          <a:prstGeom prst="rect">
            <a:avLst/>
          </a:prstGeom>
        </p:spPr>
      </p:pic>
      <p:sp>
        <p:nvSpPr>
          <p:cNvPr id="48" name="文本框 47"/>
          <p:cNvSpPr txBox="1"/>
          <p:nvPr/>
        </p:nvSpPr>
        <p:spPr>
          <a:xfrm>
            <a:off x="279855" y="1721861"/>
            <a:ext cx="195386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5250" marR="0" algn="l" defTabSz="584200" rtl="0" fontAlgn="auto" latinLnBrk="0" hangingPunct="0">
              <a:spcBef>
                <a:spcPts val="0"/>
              </a:spcBef>
              <a:spcAft>
                <a:spcPts val="0"/>
              </a:spcAft>
              <a:buClr>
                <a:srgbClr val="FFC000"/>
              </a:buClr>
              <a:buSzPct val="70000"/>
            </a:pPr>
            <a:r>
              <a:rPr lang="zh-CN" altLang="en-US" sz="2400" b="1" dirty="0">
                <a:latin typeface="微软雅黑" panose="020B0503020204020204" pitchFamily="34" charset="-122"/>
                <a:ea typeface="微软雅黑" panose="020B0503020204020204" pitchFamily="34" charset="-122"/>
              </a:rPr>
              <a:t>题例</a:t>
            </a:r>
            <a:r>
              <a:rPr kumimoji="0" lang="zh-CN" altLang="en-US"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rPr>
              <a:t>：</a:t>
            </a:r>
            <a:endParaRPr kumimoji="0" lang="en-US" altLang="zh-CN"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78524" y="230990"/>
            <a:ext cx="10474566" cy="584775"/>
          </a:xfrm>
          <a:prstGeom prst="rect">
            <a:avLst/>
          </a:prstGeom>
          <a:noFill/>
        </p:spPr>
        <p:txBody>
          <a:bodyPr wrap="square" rtlCol="0">
            <a:spAutoFit/>
          </a:bodyPr>
          <a:lstStyle/>
          <a:p>
            <a:pPr algn="ctr"/>
            <a:r>
              <a:rPr lang="zh-CN" altLang="en-US" sz="3200" b="1" dirty="0">
                <a:solidFill>
                  <a:schemeClr val="accent6">
                    <a:lumMod val="50000"/>
                  </a:schemeClr>
                </a:solidFill>
              </a:rPr>
              <a:t>实验任务</a:t>
            </a:r>
            <a:r>
              <a:rPr lang="en-US" altLang="zh-CN" sz="3200" b="1" dirty="0">
                <a:solidFill>
                  <a:schemeClr val="accent6">
                    <a:lumMod val="50000"/>
                  </a:schemeClr>
                </a:solidFill>
              </a:rPr>
              <a:t>2</a:t>
            </a:r>
            <a:endParaRPr lang="x-none" sz="3200" b="1">
              <a:solidFill>
                <a:schemeClr val="accent6">
                  <a:lumMod val="50000"/>
                </a:schemeClr>
              </a:solidFill>
            </a:endParaRPr>
          </a:p>
        </p:txBody>
      </p:sp>
      <p:sp>
        <p:nvSpPr>
          <p:cNvPr id="2" name="Slide Number Placeholder 1"/>
          <p:cNvSpPr>
            <a:spLocks noGrp="1"/>
          </p:cNvSpPr>
          <p:nvPr>
            <p:ph type="sldNum" sz="quarter" idx="12"/>
          </p:nvPr>
        </p:nvSpPr>
        <p:spPr/>
        <p:txBody>
          <a:bodyPr/>
          <a:lstStyle/>
          <a:p>
            <a:fld id="{04B0ADB6-F4C4-4E93-8022-F8C06E675D05}" type="slidenum">
              <a:rPr lang="x-none" smtClean="0"/>
            </a:fld>
            <a:endParaRPr lang="x-none"/>
          </a:p>
        </p:txBody>
      </p:sp>
      <p:pic>
        <p:nvPicPr>
          <p:cNvPr id="31" name="图片 3" descr="中山大学logo"/>
          <p:cNvPicPr>
            <a:picLocks noChangeAspect="1"/>
          </p:cNvPicPr>
          <p:nvPr/>
        </p:nvPicPr>
        <p:blipFill>
          <a:blip r:embed="rId1"/>
          <a:stretch>
            <a:fillRect/>
          </a:stretch>
        </p:blipFill>
        <p:spPr>
          <a:xfrm>
            <a:off x="10753090" y="187960"/>
            <a:ext cx="986790" cy="986790"/>
          </a:xfrm>
          <a:prstGeom prst="rect">
            <a:avLst/>
          </a:prstGeom>
        </p:spPr>
      </p:pic>
      <p:cxnSp>
        <p:nvCxnSpPr>
          <p:cNvPr id="34" name="直接连接符 12"/>
          <p:cNvCxnSpPr/>
          <p:nvPr/>
        </p:nvCxnSpPr>
        <p:spPr>
          <a:xfrm>
            <a:off x="278524" y="823793"/>
            <a:ext cx="10434969"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cxnSp>
        <p:nvCxnSpPr>
          <p:cNvPr id="36" name="直接连接符 14"/>
          <p:cNvCxnSpPr/>
          <p:nvPr/>
        </p:nvCxnSpPr>
        <p:spPr>
          <a:xfrm>
            <a:off x="278524" y="6410038"/>
            <a:ext cx="10389476"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0" y="1031611"/>
            <a:ext cx="12289232" cy="8079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742950" indent="-647700" algn="l">
              <a:lnSpc>
                <a:spcPts val="5500"/>
              </a:lnSpc>
              <a:buClr>
                <a:srgbClr val="FFC000"/>
              </a:buClr>
              <a:buSzPct val="700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将给定的一系列数字插入初始为空的</a:t>
            </a:r>
            <a:r>
              <a:rPr lang="en-US" altLang="zh-CN" sz="2400" b="1" dirty="0">
                <a:latin typeface="微软雅黑" panose="020B0503020204020204" pitchFamily="34" charset="-122"/>
                <a:ea typeface="微软雅黑" panose="020B0503020204020204" pitchFamily="34" charset="-122"/>
              </a:rPr>
              <a:t>AVL</a:t>
            </a:r>
            <a:r>
              <a:rPr lang="zh-CN" altLang="en-US" sz="2400" b="1" dirty="0">
                <a:latin typeface="微软雅黑" panose="020B0503020204020204" pitchFamily="34" charset="-122"/>
                <a:ea typeface="微软雅黑" panose="020B0503020204020204" pitchFamily="34" charset="-122"/>
              </a:rPr>
              <a:t>树，请输出最后生成的</a:t>
            </a:r>
            <a:r>
              <a:rPr lang="en-US" altLang="zh-CN" sz="2400" b="1" dirty="0">
                <a:latin typeface="微软雅黑" panose="020B0503020204020204" pitchFamily="34" charset="-122"/>
                <a:ea typeface="微软雅黑" panose="020B0503020204020204" pitchFamily="34" charset="-122"/>
              </a:rPr>
              <a:t>AVL</a:t>
            </a:r>
            <a:r>
              <a:rPr lang="zh-CN" altLang="en-US" sz="2400" b="1" dirty="0">
                <a:latin typeface="微软雅黑" panose="020B0503020204020204" pitchFamily="34" charset="-122"/>
                <a:ea typeface="微软雅黑" panose="020B0503020204020204" pitchFamily="34" charset="-122"/>
              </a:rPr>
              <a:t>树的根结点的值</a:t>
            </a:r>
            <a:endParaRPr lang="zh-CN" altLang="en-US" sz="24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6044278" y="2107483"/>
            <a:ext cx="5832926" cy="3022240"/>
            <a:chOff x="7326844" y="5919724"/>
            <a:chExt cx="5832926" cy="3022240"/>
          </a:xfrm>
        </p:grpSpPr>
        <p:sp>
          <p:nvSpPr>
            <p:cNvPr id="10" name="文本框 9"/>
            <p:cNvSpPr txBox="1"/>
            <p:nvPr/>
          </p:nvSpPr>
          <p:spPr>
            <a:xfrm rot="60000">
              <a:off x="7326844" y="5919724"/>
              <a:ext cx="1431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5250" marR="0" algn="l" defTabSz="584200" rtl="0" fontAlgn="auto" latinLnBrk="0" hangingPunct="0">
                <a:spcBef>
                  <a:spcPts val="0"/>
                </a:spcBef>
                <a:spcAft>
                  <a:spcPts val="0"/>
                </a:spcAft>
                <a:buClr>
                  <a:srgbClr val="FFC000"/>
                </a:buClr>
                <a:buSzPct val="70000"/>
              </a:pPr>
              <a:r>
                <a:rPr lang="zh-CN" altLang="en-US" sz="2400" b="1" dirty="0">
                  <a:latin typeface="微软雅黑" panose="020B0503020204020204" pitchFamily="34" charset="-122"/>
                  <a:ea typeface="微软雅黑" panose="020B0503020204020204" pitchFamily="34" charset="-122"/>
                </a:rPr>
                <a:t>注意</a:t>
              </a:r>
              <a:r>
                <a:rPr kumimoji="0" lang="zh-CN" altLang="en-US"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rPr>
                <a:t>：</a:t>
              </a:r>
              <a:endParaRPr kumimoji="0" lang="en-US" altLang="zh-CN"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endParaRPr>
            </a:p>
          </p:txBody>
        </p:sp>
        <p:sp>
          <p:nvSpPr>
            <p:cNvPr id="11" name="data/sst-sentiment-text-threeclass"/>
            <p:cNvSpPr txBox="1"/>
            <p:nvPr/>
          </p:nvSpPr>
          <p:spPr>
            <a:xfrm>
              <a:off x="7395414" y="6470069"/>
              <a:ext cx="5764356" cy="2471895"/>
            </a:xfrm>
            <a:prstGeom prst="rect">
              <a:avLst/>
            </a:prstGeom>
            <a:ln w="12700">
              <a:miter lim="400000"/>
            </a:ln>
          </p:spPr>
          <p:txBody>
            <a:bodyPr wrap="square" lIns="50800" tIns="50800" rIns="50800" bIns="50800" anchor="ctr">
              <a:spAutoFit/>
            </a:bodyPr>
            <a:lstStyle/>
            <a:p>
              <a:pPr indent="-360045" algn="l">
                <a:lnSpc>
                  <a:spcPts val="4800"/>
                </a:lnSpc>
                <a:buSzPct val="100000"/>
                <a:buFont typeface="微软雅黑" panose="020B0503020204020204" pitchFamily="34" charset="-122"/>
                <a:buChar char="−"/>
              </a:pPr>
              <a:r>
                <a:rPr lang="zh-CN" altLang="en-US" sz="2000" b="1" dirty="0">
                  <a:latin typeface="微软雅黑" panose="020B0503020204020204" pitchFamily="34" charset="-122"/>
                  <a:ea typeface="微软雅黑" panose="020B0503020204020204" pitchFamily="34" charset="-122"/>
                </a:rPr>
                <a:t>输入的第一行给出一个正整数</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20)</a:t>
              </a:r>
              <a:r>
                <a:rPr lang="zh-CN" altLang="en-US" sz="2000" b="1" dirty="0">
                  <a:latin typeface="微软雅黑" panose="020B0503020204020204" pitchFamily="34" charset="-122"/>
                  <a:ea typeface="微软雅黑" panose="020B0503020204020204" pitchFamily="34" charset="-122"/>
                </a:rPr>
                <a:t>，随后一行给出</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个不同的整数，其间以空格分隔</a:t>
              </a:r>
              <a:endParaRPr lang="en-US" altLang="zh-CN" sz="2000" b="1" dirty="0">
                <a:latin typeface="微软雅黑" panose="020B0503020204020204" pitchFamily="34" charset="-122"/>
                <a:ea typeface="微软雅黑" panose="020B0503020204020204" pitchFamily="34" charset="-122"/>
              </a:endParaRPr>
            </a:p>
            <a:p>
              <a:pPr indent="-360045" algn="l">
                <a:lnSpc>
                  <a:spcPts val="4800"/>
                </a:lnSpc>
                <a:buSzPct val="100000"/>
                <a:buFont typeface="微软雅黑" panose="020B0503020204020204" pitchFamily="34" charset="-122"/>
                <a:buChar char="−"/>
              </a:pPr>
              <a:r>
                <a:rPr lang="zh-CN" altLang="en-US" sz="2000" b="1" dirty="0">
                  <a:latin typeface="微软雅黑" panose="020B0503020204020204" pitchFamily="34" charset="-122"/>
                  <a:ea typeface="微软雅黑" panose="020B0503020204020204" pitchFamily="34" charset="-122"/>
                </a:rPr>
                <a:t>在一行中输出顺序插入上述整数到一棵初始为空的</a:t>
              </a:r>
              <a:r>
                <a:rPr lang="en-US" altLang="zh-CN" sz="2000" b="1" dirty="0">
                  <a:latin typeface="微软雅黑" panose="020B0503020204020204" pitchFamily="34" charset="-122"/>
                  <a:ea typeface="微软雅黑" panose="020B0503020204020204" pitchFamily="34" charset="-122"/>
                </a:rPr>
                <a:t>AVL</a:t>
              </a:r>
              <a:r>
                <a:rPr lang="zh-CN" altLang="en-US" sz="2000" b="1" dirty="0">
                  <a:latin typeface="微软雅黑" panose="020B0503020204020204" pitchFamily="34" charset="-122"/>
                  <a:ea typeface="微软雅黑" panose="020B0503020204020204" pitchFamily="34" charset="-122"/>
                </a:rPr>
                <a:t>树后，该树的根结点的值</a:t>
              </a:r>
              <a:endParaRPr lang="zh-CN" altLang="en-US" sz="20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96364" y="1731316"/>
            <a:ext cx="5643904" cy="4589987"/>
            <a:chOff x="962945" y="3999435"/>
            <a:chExt cx="5643904" cy="4589987"/>
          </a:xfrm>
        </p:grpSpPr>
        <p:sp>
          <p:nvSpPr>
            <p:cNvPr id="13" name="文本框 12"/>
            <p:cNvSpPr txBox="1"/>
            <p:nvPr/>
          </p:nvSpPr>
          <p:spPr>
            <a:xfrm rot="60000">
              <a:off x="962945" y="3999435"/>
              <a:ext cx="1431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5250" marR="0" algn="l" defTabSz="584200" rtl="0" fontAlgn="auto" latinLnBrk="0" hangingPunct="0">
                <a:spcBef>
                  <a:spcPts val="0"/>
                </a:spcBef>
                <a:spcAft>
                  <a:spcPts val="0"/>
                </a:spcAft>
                <a:buClr>
                  <a:srgbClr val="FFC000"/>
                </a:buClr>
                <a:buSzPct val="70000"/>
              </a:pPr>
              <a:r>
                <a:rPr lang="zh-CN" altLang="en-US" sz="2400" b="1" dirty="0">
                  <a:latin typeface="微软雅黑" panose="020B0503020204020204" pitchFamily="34" charset="-122"/>
                  <a:ea typeface="微软雅黑" panose="020B0503020204020204" pitchFamily="34" charset="-122"/>
                </a:rPr>
                <a:t>示例</a:t>
              </a:r>
              <a:r>
                <a:rPr kumimoji="0" lang="zh-CN" altLang="en-US"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rPr>
                <a:t>：</a:t>
              </a:r>
              <a:endParaRPr kumimoji="0" lang="en-US" altLang="zh-CN"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endParaRPr>
            </a:p>
          </p:txBody>
        </p:sp>
        <p:sp>
          <p:nvSpPr>
            <p:cNvPr id="14" name="文本框 13"/>
            <p:cNvSpPr txBox="1"/>
            <p:nvPr/>
          </p:nvSpPr>
          <p:spPr>
            <a:xfrm>
              <a:off x="2018818" y="4143807"/>
              <a:ext cx="4162028" cy="2154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5250" marR="0" algn="l" defTabSz="584200" rtl="0" fontAlgn="auto" latinLnBrk="0" hangingPunct="0">
                <a:lnSpc>
                  <a:spcPts val="3000"/>
                </a:lnSpc>
                <a:spcBef>
                  <a:spcPts val="0"/>
                </a:spcBef>
                <a:spcAft>
                  <a:spcPts val="0"/>
                </a:spcAft>
                <a:buClr>
                  <a:srgbClr val="FFC000"/>
                </a:buClr>
                <a:buSzPct val="70000"/>
              </a:pPr>
              <a:r>
                <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rPr>
                <a:t>Input1:</a:t>
              </a:r>
              <a:endPar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endParaRPr>
            </a:p>
            <a:p>
              <a:pPr marL="95250" marR="0" algn="l" defTabSz="584200" rtl="0" fontAlgn="auto" latinLnBrk="0" hangingPunct="0">
                <a:lnSpc>
                  <a:spcPts val="500"/>
                </a:lnSpc>
                <a:spcBef>
                  <a:spcPts val="0"/>
                </a:spcBef>
                <a:spcAft>
                  <a:spcPts val="0"/>
                </a:spcAft>
                <a:buClr>
                  <a:srgbClr val="FFC000"/>
                </a:buClr>
                <a:buSzPct val="70000"/>
              </a:pPr>
              <a:r>
                <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rPr>
                <a:t> </a:t>
              </a:r>
              <a:endPar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5</a:t>
              </a:r>
              <a:endPar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88 70 61 96 120</a:t>
              </a:r>
              <a:endPar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Output1: </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500"/>
                </a:lnSpc>
                <a:spcBef>
                  <a:spcPts val="0"/>
                </a:spcBef>
                <a:spcAft>
                  <a:spcPts val="0"/>
                </a:spcAft>
                <a:buClr>
                  <a:srgbClr val="FFC000"/>
                </a:buClr>
                <a:buSzPct val="70000"/>
              </a:pP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70</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文本框 14"/>
            <p:cNvSpPr txBox="1"/>
            <p:nvPr/>
          </p:nvSpPr>
          <p:spPr>
            <a:xfrm>
              <a:off x="2018818" y="6434986"/>
              <a:ext cx="4588031" cy="2154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5250" marR="0" algn="l" defTabSz="584200" rtl="0" fontAlgn="auto" latinLnBrk="0" hangingPunct="0">
                <a:lnSpc>
                  <a:spcPts val="3000"/>
                </a:lnSpc>
                <a:spcBef>
                  <a:spcPts val="0"/>
                </a:spcBef>
                <a:spcAft>
                  <a:spcPts val="0"/>
                </a:spcAft>
                <a:buClr>
                  <a:srgbClr val="FFC000"/>
                </a:buClr>
                <a:buSzPct val="70000"/>
              </a:pPr>
              <a:r>
                <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rPr>
                <a:t>Input2:</a:t>
              </a:r>
              <a:endPar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endParaRPr>
            </a:p>
            <a:p>
              <a:pPr marL="95250" marR="0" algn="l" defTabSz="584200" rtl="0" fontAlgn="auto" latinLnBrk="0" hangingPunct="0">
                <a:lnSpc>
                  <a:spcPts val="500"/>
                </a:lnSpc>
                <a:spcBef>
                  <a:spcPts val="0"/>
                </a:spcBef>
                <a:spcAft>
                  <a:spcPts val="0"/>
                </a:spcAft>
                <a:buClr>
                  <a:srgbClr val="FFC000"/>
                </a:buClr>
                <a:buSzPct val="70000"/>
              </a:pPr>
              <a:r>
                <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rPr>
                <a:t> </a:t>
              </a:r>
              <a:endPar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7</a:t>
              </a:r>
              <a:endPar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88 70 61 96 120 90 65</a:t>
              </a:r>
              <a:endPar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Output2: </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500"/>
                </a:lnSpc>
                <a:spcBef>
                  <a:spcPts val="0"/>
                </a:spcBef>
                <a:spcAft>
                  <a:spcPts val="0"/>
                </a:spcAft>
                <a:buClr>
                  <a:srgbClr val="FFC000"/>
                </a:buClr>
                <a:buSzPct val="70000"/>
              </a:pP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88</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78524" y="230990"/>
            <a:ext cx="10474566" cy="584775"/>
          </a:xfrm>
          <a:prstGeom prst="rect">
            <a:avLst/>
          </a:prstGeom>
          <a:noFill/>
        </p:spPr>
        <p:txBody>
          <a:bodyPr wrap="square" rtlCol="0">
            <a:spAutoFit/>
          </a:bodyPr>
          <a:lstStyle/>
          <a:p>
            <a:pPr algn="ctr"/>
            <a:r>
              <a:rPr lang="zh-CN" altLang="en-US" sz="3200" b="1" dirty="0">
                <a:solidFill>
                  <a:schemeClr val="accent6">
                    <a:lumMod val="50000"/>
                  </a:schemeClr>
                </a:solidFill>
              </a:rPr>
              <a:t>实验任务</a:t>
            </a:r>
            <a:r>
              <a:rPr lang="en-US" altLang="zh-CN" sz="3200" b="1" dirty="0">
                <a:solidFill>
                  <a:schemeClr val="accent6">
                    <a:lumMod val="50000"/>
                  </a:schemeClr>
                </a:solidFill>
              </a:rPr>
              <a:t>3</a:t>
            </a:r>
            <a:endParaRPr lang="zh-CN" altLang="en-US" sz="3200" b="1" dirty="0">
              <a:solidFill>
                <a:schemeClr val="accent6">
                  <a:lumMod val="50000"/>
                </a:schemeClr>
              </a:solidFill>
            </a:endParaRPr>
          </a:p>
        </p:txBody>
      </p:sp>
      <p:sp>
        <p:nvSpPr>
          <p:cNvPr id="2" name="Slide Number Placeholder 1"/>
          <p:cNvSpPr>
            <a:spLocks noGrp="1"/>
          </p:cNvSpPr>
          <p:nvPr>
            <p:ph type="sldNum" sz="quarter" idx="12"/>
          </p:nvPr>
        </p:nvSpPr>
        <p:spPr/>
        <p:txBody>
          <a:bodyPr/>
          <a:lstStyle/>
          <a:p>
            <a:fld id="{04B0ADB6-F4C4-4E93-8022-F8C06E675D05}" type="slidenum">
              <a:rPr lang="x-none" smtClean="0"/>
            </a:fld>
            <a:endParaRPr lang="x-none"/>
          </a:p>
        </p:txBody>
      </p:sp>
      <p:pic>
        <p:nvPicPr>
          <p:cNvPr id="31" name="图片 3" descr="中山大学logo"/>
          <p:cNvPicPr>
            <a:picLocks noChangeAspect="1"/>
          </p:cNvPicPr>
          <p:nvPr/>
        </p:nvPicPr>
        <p:blipFill>
          <a:blip r:embed="rId1"/>
          <a:stretch>
            <a:fillRect/>
          </a:stretch>
        </p:blipFill>
        <p:spPr>
          <a:xfrm>
            <a:off x="10753090" y="187960"/>
            <a:ext cx="986790" cy="986790"/>
          </a:xfrm>
          <a:prstGeom prst="rect">
            <a:avLst/>
          </a:prstGeom>
        </p:spPr>
      </p:pic>
      <p:cxnSp>
        <p:nvCxnSpPr>
          <p:cNvPr id="34" name="直接连接符 12"/>
          <p:cNvCxnSpPr/>
          <p:nvPr/>
        </p:nvCxnSpPr>
        <p:spPr>
          <a:xfrm>
            <a:off x="278524" y="823793"/>
            <a:ext cx="10434969"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cxnSp>
        <p:nvCxnSpPr>
          <p:cNvPr id="36" name="直接连接符 14"/>
          <p:cNvCxnSpPr/>
          <p:nvPr/>
        </p:nvCxnSpPr>
        <p:spPr>
          <a:xfrm>
            <a:off x="278524" y="6410038"/>
            <a:ext cx="10389476"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615683" y="1433395"/>
            <a:ext cx="10455310" cy="3629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742950" indent="-647700" algn="l">
              <a:lnSpc>
                <a:spcPts val="5500"/>
              </a:lnSpc>
              <a:buClr>
                <a:srgbClr val="FFC000"/>
              </a:buClr>
              <a:buSzPct val="700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对于二叉搜索树，规定任一结点的左子树仅包含严格小于该结点的键值，而其右子树包含大于或等于该结点的键值。交换每个节点的左子树和右子树，得到的树叫做镜像二叉搜索树。现给出一个整数键值序列，编写程序</a:t>
            </a:r>
            <a:r>
              <a:rPr lang="zh-CN" altLang="en-US" sz="2400" b="1" dirty="0">
                <a:solidFill>
                  <a:srgbClr val="FF0000"/>
                </a:solidFill>
                <a:latin typeface="微软雅黑" panose="020B0503020204020204" pitchFamily="34" charset="-122"/>
                <a:ea typeface="微软雅黑" panose="020B0503020204020204" pitchFamily="34" charset="-122"/>
              </a:rPr>
              <a:t>判断该序列是否为某二叉搜索树或某镜像二叉搜索树的前序遍历序列，若是，则输出对应二叉树的后序遍历序列。</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78524" y="230990"/>
            <a:ext cx="10474566" cy="584775"/>
          </a:xfrm>
          <a:prstGeom prst="rect">
            <a:avLst/>
          </a:prstGeom>
          <a:noFill/>
        </p:spPr>
        <p:txBody>
          <a:bodyPr wrap="square" rtlCol="0">
            <a:spAutoFit/>
          </a:bodyPr>
          <a:lstStyle/>
          <a:p>
            <a:pPr algn="ctr"/>
            <a:r>
              <a:rPr lang="zh-CN" altLang="en-US" sz="3200" b="1" dirty="0">
                <a:solidFill>
                  <a:schemeClr val="accent6">
                    <a:lumMod val="50000"/>
                  </a:schemeClr>
                </a:solidFill>
              </a:rPr>
              <a:t>实验任务</a:t>
            </a:r>
            <a:r>
              <a:rPr lang="en-US" altLang="zh-CN" sz="3200" b="1" dirty="0">
                <a:solidFill>
                  <a:schemeClr val="accent6">
                    <a:lumMod val="50000"/>
                  </a:schemeClr>
                </a:solidFill>
              </a:rPr>
              <a:t>3</a:t>
            </a:r>
            <a:endParaRPr lang="zh-CN" altLang="en-US" sz="3200" b="1" dirty="0">
              <a:solidFill>
                <a:schemeClr val="accent6">
                  <a:lumMod val="50000"/>
                </a:schemeClr>
              </a:solidFill>
            </a:endParaRPr>
          </a:p>
        </p:txBody>
      </p:sp>
      <p:sp>
        <p:nvSpPr>
          <p:cNvPr id="2" name="Slide Number Placeholder 1"/>
          <p:cNvSpPr>
            <a:spLocks noGrp="1"/>
          </p:cNvSpPr>
          <p:nvPr>
            <p:ph type="sldNum" sz="quarter" idx="12"/>
          </p:nvPr>
        </p:nvSpPr>
        <p:spPr/>
        <p:txBody>
          <a:bodyPr/>
          <a:lstStyle/>
          <a:p>
            <a:fld id="{04B0ADB6-F4C4-4E93-8022-F8C06E675D05}" type="slidenum">
              <a:rPr lang="x-none" smtClean="0"/>
            </a:fld>
            <a:endParaRPr lang="x-none"/>
          </a:p>
        </p:txBody>
      </p:sp>
      <p:pic>
        <p:nvPicPr>
          <p:cNvPr id="31" name="图片 3" descr="中山大学logo"/>
          <p:cNvPicPr>
            <a:picLocks noChangeAspect="1"/>
          </p:cNvPicPr>
          <p:nvPr/>
        </p:nvPicPr>
        <p:blipFill>
          <a:blip r:embed="rId1"/>
          <a:stretch>
            <a:fillRect/>
          </a:stretch>
        </p:blipFill>
        <p:spPr>
          <a:xfrm>
            <a:off x="10753090" y="187960"/>
            <a:ext cx="986790" cy="986790"/>
          </a:xfrm>
          <a:prstGeom prst="rect">
            <a:avLst/>
          </a:prstGeom>
        </p:spPr>
      </p:pic>
      <p:cxnSp>
        <p:nvCxnSpPr>
          <p:cNvPr id="34" name="直接连接符 12"/>
          <p:cNvCxnSpPr/>
          <p:nvPr/>
        </p:nvCxnSpPr>
        <p:spPr>
          <a:xfrm>
            <a:off x="278524" y="823793"/>
            <a:ext cx="10434969"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cxnSp>
        <p:nvCxnSpPr>
          <p:cNvPr id="36" name="直接连接符 14"/>
          <p:cNvCxnSpPr/>
          <p:nvPr/>
        </p:nvCxnSpPr>
        <p:spPr>
          <a:xfrm>
            <a:off x="278524" y="6410038"/>
            <a:ext cx="10389476"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rot="60000">
            <a:off x="216798" y="948877"/>
            <a:ext cx="1431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5250" marR="0" algn="l" defTabSz="584200" rtl="0" fontAlgn="auto" latinLnBrk="0" hangingPunct="0">
              <a:spcBef>
                <a:spcPts val="0"/>
              </a:spcBef>
              <a:spcAft>
                <a:spcPts val="0"/>
              </a:spcAft>
              <a:buClr>
                <a:srgbClr val="FFC000"/>
              </a:buClr>
              <a:buSzPct val="70000"/>
            </a:pPr>
            <a:r>
              <a:rPr lang="zh-CN" altLang="en-US" sz="2400" b="1" dirty="0">
                <a:latin typeface="微软雅黑" panose="020B0503020204020204" pitchFamily="34" charset="-122"/>
                <a:ea typeface="微软雅黑" panose="020B0503020204020204" pitchFamily="34" charset="-122"/>
              </a:rPr>
              <a:t>示例</a:t>
            </a:r>
            <a:r>
              <a:rPr kumimoji="0" lang="zh-CN" altLang="en-US"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rPr>
              <a:t>：</a:t>
            </a:r>
            <a:endParaRPr kumimoji="0" lang="en-US" altLang="zh-CN"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endParaRPr>
          </a:p>
        </p:txBody>
      </p:sp>
      <p:grpSp>
        <p:nvGrpSpPr>
          <p:cNvPr id="8" name="组合 7"/>
          <p:cNvGrpSpPr/>
          <p:nvPr/>
        </p:nvGrpSpPr>
        <p:grpSpPr>
          <a:xfrm>
            <a:off x="5234023" y="1331471"/>
            <a:ext cx="6505857" cy="4695765"/>
            <a:chOff x="6978448" y="5812705"/>
            <a:chExt cx="6505857" cy="4695765"/>
          </a:xfrm>
        </p:grpSpPr>
        <p:sp>
          <p:nvSpPr>
            <p:cNvPr id="10" name="文本框 9"/>
            <p:cNvSpPr txBox="1"/>
            <p:nvPr/>
          </p:nvSpPr>
          <p:spPr>
            <a:xfrm rot="60000">
              <a:off x="6982457" y="5812705"/>
              <a:ext cx="1431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5250" marR="0" algn="l" defTabSz="584200" rtl="0" fontAlgn="auto" latinLnBrk="0" hangingPunct="0">
                <a:spcBef>
                  <a:spcPts val="0"/>
                </a:spcBef>
                <a:spcAft>
                  <a:spcPts val="0"/>
                </a:spcAft>
                <a:buClr>
                  <a:srgbClr val="FFC000"/>
                </a:buClr>
                <a:buSzPct val="70000"/>
              </a:pPr>
              <a:r>
                <a:rPr lang="zh-CN" altLang="en-US" sz="2400" b="1" dirty="0">
                  <a:latin typeface="微软雅黑" panose="020B0503020204020204" pitchFamily="34" charset="-122"/>
                  <a:ea typeface="微软雅黑" panose="020B0503020204020204" pitchFamily="34" charset="-122"/>
                </a:rPr>
                <a:t>注意</a:t>
              </a:r>
              <a:r>
                <a:rPr kumimoji="0" lang="zh-CN" altLang="en-US"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rPr>
                <a:t>：</a:t>
              </a:r>
              <a:endParaRPr kumimoji="0" lang="en-US" altLang="zh-CN"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endParaRPr>
            </a:p>
          </p:txBody>
        </p:sp>
        <p:sp>
          <p:nvSpPr>
            <p:cNvPr id="11" name="data/sst-sentiment-text-threeclass"/>
            <p:cNvSpPr txBox="1"/>
            <p:nvPr/>
          </p:nvSpPr>
          <p:spPr>
            <a:xfrm>
              <a:off x="6978448" y="6189915"/>
              <a:ext cx="6505857" cy="4318555"/>
            </a:xfrm>
            <a:prstGeom prst="rect">
              <a:avLst/>
            </a:prstGeom>
            <a:ln w="12700">
              <a:miter lim="400000"/>
            </a:ln>
          </p:spPr>
          <p:txBody>
            <a:bodyPr wrap="square" lIns="50800" tIns="50800" rIns="50800" bIns="50800" anchor="ctr">
              <a:spAutoFit/>
            </a:bodyPr>
            <a:lstStyle/>
            <a:p>
              <a:pPr indent="-360045" algn="l">
                <a:lnSpc>
                  <a:spcPts val="4800"/>
                </a:lnSpc>
                <a:buSzPct val="100000"/>
                <a:buFont typeface="微软雅黑" panose="020B0503020204020204" pitchFamily="34" charset="-122"/>
                <a:buChar char="−"/>
              </a:pPr>
              <a:r>
                <a:rPr lang="zh-CN" altLang="en-US" sz="2000" b="1" dirty="0">
                  <a:latin typeface="微软雅黑" panose="020B0503020204020204" pitchFamily="34" charset="-122"/>
                  <a:ea typeface="微软雅黑" panose="020B0503020204020204" pitchFamily="34" charset="-122"/>
                </a:rPr>
                <a:t>输入的第一行包含一个正整数</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1000)</a:t>
              </a:r>
              <a:r>
                <a:rPr lang="zh-CN" altLang="en-US" sz="2000" b="1" dirty="0">
                  <a:latin typeface="微软雅黑" panose="020B0503020204020204" pitchFamily="34" charset="-122"/>
                  <a:ea typeface="微软雅黑" panose="020B0503020204020204" pitchFamily="34" charset="-122"/>
                </a:rPr>
                <a:t>，第二行包含</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个整数，为给出的整数键值序列，数字间以空格分隔</a:t>
              </a:r>
              <a:endParaRPr lang="en-US" altLang="zh-CN" sz="2000" b="1" dirty="0">
                <a:latin typeface="微软雅黑" panose="020B0503020204020204" pitchFamily="34" charset="-122"/>
                <a:ea typeface="微软雅黑" panose="020B0503020204020204" pitchFamily="34" charset="-122"/>
              </a:endParaRPr>
            </a:p>
            <a:p>
              <a:pPr indent="-360045" algn="l">
                <a:lnSpc>
                  <a:spcPts val="4800"/>
                </a:lnSpc>
                <a:buSzPct val="100000"/>
                <a:buFont typeface="微软雅黑" panose="020B0503020204020204" pitchFamily="34" charset="-122"/>
                <a:buChar char="−"/>
              </a:pPr>
              <a:r>
                <a:rPr lang="zh-CN" altLang="en-US" sz="2000" b="1" dirty="0">
                  <a:latin typeface="微软雅黑" panose="020B0503020204020204" pitchFamily="34" charset="-122"/>
                  <a:ea typeface="微软雅黑" panose="020B0503020204020204" pitchFamily="34" charset="-122"/>
                </a:rPr>
                <a:t>输出的第一行首先给出判断结果，若输入的序列是某二叉搜索树或某镜像二叉搜索树的前序遍历序列，则输出</a:t>
              </a:r>
              <a:r>
                <a:rPr lang="en-US" altLang="zh-CN" sz="2000" b="1" dirty="0">
                  <a:latin typeface="微软雅黑" panose="020B0503020204020204" pitchFamily="34" charset="-122"/>
                  <a:ea typeface="微软雅黑" panose="020B0503020204020204" pitchFamily="34" charset="-122"/>
                </a:rPr>
                <a:t>YES</a:t>
              </a:r>
              <a:r>
                <a:rPr lang="zh-CN" altLang="en-US" sz="2000" b="1" dirty="0">
                  <a:latin typeface="微软雅黑" panose="020B0503020204020204" pitchFamily="34" charset="-122"/>
                  <a:ea typeface="微软雅黑" panose="020B0503020204020204" pitchFamily="34" charset="-122"/>
                </a:rPr>
                <a:t>，否侧输出</a:t>
              </a:r>
              <a:r>
                <a:rPr lang="en-US" altLang="zh-CN" sz="2000" b="1" dirty="0">
                  <a:latin typeface="微软雅黑" panose="020B0503020204020204" pitchFamily="34" charset="-122"/>
                  <a:ea typeface="微软雅黑" panose="020B0503020204020204" pitchFamily="34" charset="-122"/>
                </a:rPr>
                <a:t>NO</a:t>
              </a:r>
              <a:r>
                <a:rPr lang="zh-CN" altLang="en-US" sz="2000" b="1" dirty="0">
                  <a:latin typeface="微软雅黑" panose="020B0503020204020204" pitchFamily="34" charset="-122"/>
                  <a:ea typeface="微软雅黑" panose="020B0503020204020204" pitchFamily="34" charset="-122"/>
                </a:rPr>
                <a:t>。若判断结果是</a:t>
              </a:r>
              <a:r>
                <a:rPr lang="en-US" altLang="zh-CN" sz="2000" b="1" dirty="0">
                  <a:latin typeface="微软雅黑" panose="020B0503020204020204" pitchFamily="34" charset="-122"/>
                  <a:ea typeface="微软雅黑" panose="020B0503020204020204" pitchFamily="34" charset="-122"/>
                </a:rPr>
                <a:t>YES</a:t>
              </a:r>
              <a:r>
                <a:rPr lang="zh-CN" altLang="en-US" sz="2000" b="1" dirty="0">
                  <a:latin typeface="微软雅黑" panose="020B0503020204020204" pitchFamily="34" charset="-122"/>
                  <a:ea typeface="微软雅黑" panose="020B0503020204020204" pitchFamily="34" charset="-122"/>
                </a:rPr>
                <a:t>，下一行输出对应二叉树的后序遍历序列。数字间以空格分隔，但行尾不应有多余的空格 </a:t>
              </a:r>
              <a:endParaRPr lang="zh-CN" altLang="en-US" sz="2000" b="1" dirty="0">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932398" y="1373607"/>
            <a:ext cx="4162028" cy="2603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5250" marR="0" algn="l" defTabSz="584200" rtl="0" fontAlgn="auto" latinLnBrk="0" hangingPunct="0">
              <a:lnSpc>
                <a:spcPts val="3000"/>
              </a:lnSpc>
              <a:spcBef>
                <a:spcPts val="0"/>
              </a:spcBef>
              <a:spcAft>
                <a:spcPts val="0"/>
              </a:spcAft>
              <a:buClr>
                <a:srgbClr val="FFC000"/>
              </a:buClr>
              <a:buSzPct val="70000"/>
            </a:pPr>
            <a:r>
              <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rPr>
              <a:t>Input1:</a:t>
            </a:r>
            <a:endPar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endParaRPr>
          </a:p>
          <a:p>
            <a:pPr marL="95250" marR="0" algn="l" defTabSz="584200" rtl="0" fontAlgn="auto" latinLnBrk="0" hangingPunct="0">
              <a:lnSpc>
                <a:spcPts val="500"/>
              </a:lnSpc>
              <a:spcBef>
                <a:spcPts val="0"/>
              </a:spcBef>
              <a:spcAft>
                <a:spcPts val="0"/>
              </a:spcAft>
              <a:buClr>
                <a:srgbClr val="FFC000"/>
              </a:buClr>
              <a:buSzPct val="70000"/>
            </a:pPr>
            <a:r>
              <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rPr>
              <a:t> </a:t>
            </a:r>
            <a:endPar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7</a:t>
            </a:r>
            <a:endPar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8 6 5 7 10 8 11</a:t>
            </a:r>
            <a:endPar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Output1: </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500"/>
              </a:lnSpc>
              <a:spcBef>
                <a:spcPts val="0"/>
              </a:spcBef>
              <a:spcAft>
                <a:spcPts val="0"/>
              </a:spcAft>
              <a:buClr>
                <a:srgbClr val="FFC000"/>
              </a:buClr>
              <a:buSzPct val="70000"/>
            </a:pP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YES</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500"/>
              </a:lnSpc>
              <a:spcBef>
                <a:spcPts val="0"/>
              </a:spcBef>
              <a:spcAft>
                <a:spcPts val="0"/>
              </a:spcAft>
              <a:buClr>
                <a:srgbClr val="FFC000"/>
              </a:buClr>
              <a:buSzPct val="70000"/>
            </a:pP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5 7 6 8 11 10 8</a:t>
            </a:r>
            <a:endParaRPr kumimoji="0" lang="en-US" altLang="zh-CN" sz="2400" b="1" i="0" u="none" strike="noStrike" cap="none" spc="0" normalizeH="0" baseline="0" dirty="0">
              <a:ln>
                <a:noFill/>
              </a:ln>
              <a:solidFill>
                <a:srgbClr val="C00000"/>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endParaRPr>
          </a:p>
        </p:txBody>
      </p:sp>
      <p:sp>
        <p:nvSpPr>
          <p:cNvPr id="13" name="文本框 12"/>
          <p:cNvSpPr txBox="1"/>
          <p:nvPr/>
        </p:nvSpPr>
        <p:spPr>
          <a:xfrm>
            <a:off x="932398" y="4030572"/>
            <a:ext cx="4162028" cy="2154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5250" marR="0" algn="l" defTabSz="584200" rtl="0" fontAlgn="auto" latinLnBrk="0" hangingPunct="0">
              <a:lnSpc>
                <a:spcPts val="3000"/>
              </a:lnSpc>
              <a:spcBef>
                <a:spcPts val="0"/>
              </a:spcBef>
              <a:spcAft>
                <a:spcPts val="0"/>
              </a:spcAft>
              <a:buClr>
                <a:srgbClr val="FFC000"/>
              </a:buClr>
              <a:buSzPct val="70000"/>
            </a:pPr>
            <a:r>
              <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rPr>
              <a:t>Input2:</a:t>
            </a:r>
            <a:endPar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endParaRPr>
          </a:p>
          <a:p>
            <a:pPr marL="95250" marR="0" algn="l" defTabSz="584200" rtl="0" fontAlgn="auto" latinLnBrk="0" hangingPunct="0">
              <a:lnSpc>
                <a:spcPts val="500"/>
              </a:lnSpc>
              <a:spcBef>
                <a:spcPts val="0"/>
              </a:spcBef>
              <a:spcAft>
                <a:spcPts val="0"/>
              </a:spcAft>
              <a:buClr>
                <a:srgbClr val="FFC000"/>
              </a:buClr>
              <a:buSzPct val="70000"/>
            </a:pPr>
            <a:r>
              <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rPr>
              <a:t> </a:t>
            </a:r>
            <a:endParaRPr kumimoji="0" lang="en-US" altLang="zh-CN" sz="2400" b="1" i="0" u="none" strike="noStrike" cap="none" spc="0" normalizeH="0" baseline="0" dirty="0">
              <a:ln>
                <a:noFill/>
              </a:ln>
              <a:solidFill>
                <a:schemeClr val="accent1"/>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7</a:t>
            </a:r>
            <a:endPar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8 6 8 5 10 9 11</a:t>
            </a:r>
            <a:endParaRPr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Output2: </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500"/>
              </a:lnSpc>
              <a:spcBef>
                <a:spcPts val="0"/>
              </a:spcBef>
              <a:spcAft>
                <a:spcPts val="0"/>
              </a:spcAft>
              <a:buClr>
                <a:srgbClr val="FFC000"/>
              </a:buClr>
              <a:buSzPct val="70000"/>
            </a:pP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95250" marR="0" algn="l" defTabSz="584200" rtl="0" fontAlgn="auto" latinLnBrk="0" hangingPunct="0">
              <a:lnSpc>
                <a:spcPts val="3000"/>
              </a:lnSpc>
              <a:spcBef>
                <a:spcPts val="0"/>
              </a:spcBef>
              <a:spcAft>
                <a:spcPts val="0"/>
              </a:spcAft>
              <a:buClr>
                <a:srgbClr val="FFC000"/>
              </a:buClr>
              <a:buSzPct val="70000"/>
            </a:pP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NO</a:t>
            </a:r>
            <a:endParaRPr kumimoji="0" lang="en-US" altLang="zh-CN" sz="2400" b="1" i="0" u="none" strike="noStrike" cap="none" spc="0" normalizeH="0" baseline="0" dirty="0">
              <a:ln>
                <a:noFill/>
              </a:ln>
              <a:solidFill>
                <a:srgbClr val="C00000"/>
              </a:solidFill>
              <a:effectLst/>
              <a:uFillTx/>
              <a:latin typeface="Times New Roman" panose="02020603050405020304" pitchFamily="18" charset="0"/>
              <a:ea typeface="微软雅黑" panose="020B0503020204020204" pitchFamily="34" charset="-122"/>
              <a:cs typeface="Times New Roman" panose="02020603050405020304" pitchFamily="18" charset="0"/>
              <a:sym typeface="Helvetica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78524" y="230990"/>
            <a:ext cx="10474566" cy="584775"/>
          </a:xfrm>
          <a:prstGeom prst="rect">
            <a:avLst/>
          </a:prstGeom>
          <a:noFill/>
        </p:spPr>
        <p:txBody>
          <a:bodyPr wrap="square" rtlCol="0">
            <a:spAutoFit/>
          </a:bodyPr>
          <a:lstStyle/>
          <a:p>
            <a:pPr algn="ctr"/>
            <a:r>
              <a:rPr lang="zh-CN" altLang="en-US" sz="3200" b="1" dirty="0">
                <a:solidFill>
                  <a:schemeClr val="accent6">
                    <a:lumMod val="50000"/>
                  </a:schemeClr>
                </a:solidFill>
              </a:rPr>
              <a:t>实验任务</a:t>
            </a:r>
            <a:r>
              <a:rPr lang="en-US" altLang="zh-CN" sz="3200" b="1" dirty="0">
                <a:solidFill>
                  <a:schemeClr val="accent6">
                    <a:lumMod val="50000"/>
                  </a:schemeClr>
                </a:solidFill>
              </a:rPr>
              <a:t>4</a:t>
            </a:r>
            <a:endParaRPr lang="x-none" sz="3200" b="1">
              <a:solidFill>
                <a:schemeClr val="accent6">
                  <a:lumMod val="50000"/>
                </a:schemeClr>
              </a:solidFill>
            </a:endParaRPr>
          </a:p>
        </p:txBody>
      </p:sp>
      <p:sp>
        <p:nvSpPr>
          <p:cNvPr id="2" name="Slide Number Placeholder 1"/>
          <p:cNvSpPr>
            <a:spLocks noGrp="1"/>
          </p:cNvSpPr>
          <p:nvPr>
            <p:ph type="sldNum" sz="quarter" idx="12"/>
          </p:nvPr>
        </p:nvSpPr>
        <p:spPr/>
        <p:txBody>
          <a:bodyPr/>
          <a:lstStyle/>
          <a:p>
            <a:fld id="{04B0ADB6-F4C4-4E93-8022-F8C06E675D05}" type="slidenum">
              <a:rPr lang="x-none" smtClean="0"/>
            </a:fld>
            <a:endParaRPr lang="x-none"/>
          </a:p>
        </p:txBody>
      </p:sp>
      <p:pic>
        <p:nvPicPr>
          <p:cNvPr id="31" name="图片 3" descr="中山大学logo"/>
          <p:cNvPicPr>
            <a:picLocks noChangeAspect="1"/>
          </p:cNvPicPr>
          <p:nvPr/>
        </p:nvPicPr>
        <p:blipFill>
          <a:blip r:embed="rId1"/>
          <a:stretch>
            <a:fillRect/>
          </a:stretch>
        </p:blipFill>
        <p:spPr>
          <a:xfrm>
            <a:off x="10753090" y="187960"/>
            <a:ext cx="986790" cy="986790"/>
          </a:xfrm>
          <a:prstGeom prst="rect">
            <a:avLst/>
          </a:prstGeom>
        </p:spPr>
      </p:pic>
      <p:cxnSp>
        <p:nvCxnSpPr>
          <p:cNvPr id="34" name="直接连接符 12"/>
          <p:cNvCxnSpPr/>
          <p:nvPr/>
        </p:nvCxnSpPr>
        <p:spPr>
          <a:xfrm>
            <a:off x="278524" y="823793"/>
            <a:ext cx="10434969" cy="0"/>
          </a:xfrm>
          <a:prstGeom prst="lin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0" y="1185339"/>
            <a:ext cx="11562347"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742950" indent="-647700" algn="l">
              <a:buClr>
                <a:srgbClr val="FFC000"/>
              </a:buClr>
              <a:buSzPct val="700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给定一棵二叉搜索树，返回一棵平衡后的二叉搜索树，新生成的树应该与原来的树有着相同的节点值。若有多种构造方法，请返回任意一种。若一棵二叉搜索树中，每个节点的两棵子树高度差不超过 </a:t>
            </a:r>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，我们就称这棵二叉搜索树是平衡的</a:t>
            </a:r>
            <a:endParaRPr lang="zh-CN" altLang="en-US" sz="24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rot="60000">
            <a:off x="186280" y="2408380"/>
            <a:ext cx="1431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5250" marR="0" algn="l" defTabSz="584200" rtl="0" fontAlgn="auto" latinLnBrk="0" hangingPunct="0">
              <a:spcBef>
                <a:spcPts val="0"/>
              </a:spcBef>
              <a:spcAft>
                <a:spcPts val="0"/>
              </a:spcAft>
              <a:buClr>
                <a:srgbClr val="FFC000"/>
              </a:buClr>
              <a:buSzPct val="70000"/>
            </a:pPr>
            <a:r>
              <a:rPr lang="zh-CN" altLang="en-US" sz="2400" b="1" dirty="0">
                <a:latin typeface="微软雅黑" panose="020B0503020204020204" pitchFamily="34" charset="-122"/>
                <a:ea typeface="微软雅黑" panose="020B0503020204020204" pitchFamily="34" charset="-122"/>
              </a:rPr>
              <a:t>示例</a:t>
            </a:r>
            <a:r>
              <a:rPr kumimoji="0" lang="zh-CN" altLang="en-US"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rPr>
              <a:t>：</a:t>
            </a:r>
            <a:endParaRPr kumimoji="0" lang="en-US" altLang="zh-CN" sz="2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Light"/>
            </a:endParaRPr>
          </a:p>
        </p:txBody>
      </p:sp>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b="28967"/>
          <a:stretch>
            <a:fillRect/>
          </a:stretch>
        </p:blipFill>
        <p:spPr>
          <a:xfrm>
            <a:off x="1366690" y="2406516"/>
            <a:ext cx="5147689" cy="3324129"/>
          </a:xfrm>
          <a:prstGeom prst="rect">
            <a:avLst/>
          </a:prstGeom>
        </p:spPr>
      </p:pic>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l="4228" t="75986" r="6135" b="2820"/>
          <a:stretch>
            <a:fillRect/>
          </a:stretch>
        </p:blipFill>
        <p:spPr>
          <a:xfrm>
            <a:off x="1112348" y="5752876"/>
            <a:ext cx="4938106" cy="1061433"/>
          </a:xfrm>
          <a:prstGeom prst="rect">
            <a:avLst/>
          </a:prstGeom>
        </p:spPr>
      </p:pic>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b="31027"/>
          <a:stretch>
            <a:fillRect/>
          </a:stretch>
        </p:blipFill>
        <p:spPr>
          <a:xfrm>
            <a:off x="9081481" y="3207333"/>
            <a:ext cx="1852460" cy="1233131"/>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t="76757" r="29536"/>
          <a:stretch>
            <a:fillRect/>
          </a:stretch>
        </p:blipFill>
        <p:spPr>
          <a:xfrm>
            <a:off x="8661623" y="4686772"/>
            <a:ext cx="2692177" cy="857027"/>
          </a:xfrm>
          <a:prstGeom prst="rect">
            <a:avLst/>
          </a:prstGeom>
        </p:spPr>
      </p:pic>
    </p:spTree>
  </p:cSld>
  <p:clrMapOvr>
    <a:masterClrMapping/>
  </p:clrMapOvr>
</p:sld>
</file>

<file path=ppt/tags/tag1.xml><?xml version="1.0" encoding="utf-8"?>
<p:tagLst xmlns:p="http://schemas.openxmlformats.org/presentationml/2006/main">
  <p:tag name="COMMONDATA" val="eyJoZGlkIjoiZGVlMWFkYjY0NjRmM2I4NDBhZjQxMTM2NWFhYTRlZTAifQ=="/>
  <p:tag name="commondata" val="eyJoZGlkIjoiNjk0Yzk2ZWYyODVjYjEyOTdjM2ZlZjgwZjU5MjljMzI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中山大学PPT自制简易模板</Template>
  <TotalTime>0</TotalTime>
  <Words>967</Words>
  <Application>WPS 演示</Application>
  <PresentationFormat>宽屏</PresentationFormat>
  <Paragraphs>117</Paragraphs>
  <Slides>8</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微软雅黑</vt:lpstr>
      <vt:lpstr>Helvetica Light</vt:lpstr>
      <vt:lpstr>Times New Roman</vt:lpstr>
      <vt:lpstr>等线 Light</vt:lpstr>
      <vt:lpstr>Calibri Light</vt:lpstr>
      <vt:lpstr>等线</vt:lpstr>
      <vt:lpstr>Calibri</vt:lpstr>
      <vt:lpstr>Arial Unicode MS</vt:lpstr>
      <vt:lpstr>Office Theme</vt:lpstr>
      <vt:lpstr>数据结构与算法实验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大标题</dc:title>
  <dc:creator>Zhenhui PENG</dc:creator>
  <cp:lastModifiedBy>tt</cp:lastModifiedBy>
  <cp:revision>68</cp:revision>
  <cp:lastPrinted>2022-06-14T02:53:00Z</cp:lastPrinted>
  <dcterms:created xsi:type="dcterms:W3CDTF">2021-12-09T09:54:00Z</dcterms:created>
  <dcterms:modified xsi:type="dcterms:W3CDTF">2023-10-10T00:14:08Z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186B9912A2654AF9B42F4C083EE4C84A</vt:lpwstr>
  </property>
  <property fmtid="{D5CDD505-2E9C-101B-9397-08002B2CF9AE}" pid="3" name="KSOProductBuildVer">
    <vt:lpwstr>2052-12.1.0.15712</vt:lpwstr>
  </property>
</Properties>
</file>