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70" r:id="rId16"/>
    <p:sldId id="271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遥控器部分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83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蓝牙配置要求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波特率一致，默认为９６００，</a:t>
            </a:r>
            <a:r>
              <a:rPr lang="zh-CN" altLang="en-US" dirty="0">
                <a:latin typeface="+mn-ea"/>
              </a:rPr>
              <a:t>我的程序中</a:t>
            </a:r>
            <a:r>
              <a:rPr lang="zh-CN" altLang="en-US" dirty="0" smtClean="0">
                <a:latin typeface="+mn-ea"/>
              </a:rPr>
              <a:t>是</a:t>
            </a:r>
            <a:r>
              <a:rPr lang="en-US" altLang="zh-CN" dirty="0" smtClean="0">
                <a:latin typeface="+mn-ea"/>
              </a:rPr>
              <a:t>1152</a:t>
            </a:r>
            <a:r>
              <a:rPr lang="en-US" altLang="zh-CN" dirty="0" smtClean="0">
                <a:latin typeface="+mn-ea"/>
              </a:rPr>
              <a:t>00</a:t>
            </a:r>
            <a:r>
              <a:rPr lang="en-US" altLang="zh-CN" dirty="0">
                <a:latin typeface="+mn-ea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Ｐｉｎ一致，即密码一致，上电之后可以自动连接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Ｐｉｎ主机从机一致，不可所有的都一样，所有的都一样会造成信号串扰，即所有都共同连接。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两个蓝牙链接后灯会常亮。</a:t>
            </a:r>
          </a:p>
        </p:txBody>
      </p:sp>
    </p:spTree>
    <p:extLst>
      <p:ext uri="{BB962C8B-B14F-4D97-AF65-F5344CB8AC3E}">
        <p14:creationId xmlns:p14="http://schemas.microsoft.com/office/powerpoint/2010/main" val="358244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蓝牙配置要求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名称随意</a:t>
            </a:r>
            <a:endParaRPr lang="en-US" altLang="zh-CN" dirty="0" smtClean="0"/>
          </a:p>
          <a:p>
            <a:r>
              <a:rPr lang="en-US" altLang="zh-CN" dirty="0" smtClean="0"/>
              <a:t>PIN</a:t>
            </a:r>
            <a:r>
              <a:rPr lang="zh-CN" altLang="en-US" dirty="0" smtClean="0"/>
              <a:t>配置为</a:t>
            </a:r>
            <a:r>
              <a:rPr lang="en-US" altLang="zh-CN" dirty="0" smtClean="0"/>
              <a:t>”15+</a:t>
            </a:r>
            <a:r>
              <a:rPr lang="zh-CN" altLang="en-US" dirty="0" smtClean="0"/>
              <a:t>学号后两位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共四位</a:t>
            </a:r>
            <a:r>
              <a:rPr lang="en-US" altLang="zh-CN" dirty="0" smtClean="0"/>
              <a:t>,</a:t>
            </a:r>
            <a:r>
              <a:rPr lang="zh-CN" altLang="en-US" dirty="0" smtClean="0"/>
              <a:t>两个蓝牙</a:t>
            </a:r>
            <a:r>
              <a:rPr lang="en-US" altLang="zh-CN" dirty="0" smtClean="0"/>
              <a:t>PIN</a:t>
            </a:r>
            <a:r>
              <a:rPr lang="zh-CN" altLang="en-US" smtClean="0"/>
              <a:t>一致。</a:t>
            </a:r>
            <a:endParaRPr lang="en-US" altLang="zh-CN" dirty="0" smtClean="0"/>
          </a:p>
          <a:p>
            <a:r>
              <a:rPr lang="zh-CN" altLang="en-US" dirty="0" smtClean="0"/>
              <a:t>波特率</a:t>
            </a:r>
            <a:r>
              <a:rPr lang="en-US" altLang="zh-CN" dirty="0" smtClean="0"/>
              <a:t>115200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78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手机和蓝牙相连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手机相当于一个主机</a:t>
            </a:r>
            <a:endParaRPr lang="en-US" altLang="zh-CN" dirty="0"/>
          </a:p>
          <a:p>
            <a:r>
              <a:rPr lang="zh-CN" altLang="en-US" dirty="0"/>
              <a:t>搜索从机</a:t>
            </a:r>
            <a:endParaRPr lang="en-US" altLang="zh-CN" dirty="0"/>
          </a:p>
          <a:p>
            <a:r>
              <a:rPr lang="zh-CN" altLang="en-US" dirty="0"/>
              <a:t>输入ｐｉｎ</a:t>
            </a:r>
            <a:endParaRPr lang="en-US" altLang="zh-CN" dirty="0"/>
          </a:p>
          <a:p>
            <a:r>
              <a:rPr lang="zh-CN" altLang="en-US" dirty="0"/>
              <a:t>蓝牙灯常亮，链接成功</a:t>
            </a:r>
          </a:p>
        </p:txBody>
      </p:sp>
    </p:spTree>
    <p:extLst>
      <p:ext uri="{BB962C8B-B14F-4D97-AF65-F5344CB8AC3E}">
        <p14:creationId xmlns:p14="http://schemas.microsoft.com/office/powerpoint/2010/main" val="11118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测试实验</a:t>
            </a:r>
          </a:p>
        </p:txBody>
      </p:sp>
      <p:sp>
        <p:nvSpPr>
          <p:cNvPr id="4" name="矩形 3"/>
          <p:cNvSpPr/>
          <p:nvPr/>
        </p:nvSpPr>
        <p:spPr>
          <a:xfrm>
            <a:off x="43832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ＵＳＢ－ＴＴＬ</a:t>
            </a:r>
            <a:endParaRPr lang="en-US" altLang="zh-CN" dirty="0"/>
          </a:p>
          <a:p>
            <a:pPr algn="ctr"/>
            <a:r>
              <a:rPr lang="zh-CN" altLang="en-US" dirty="0"/>
              <a:t>（ＣＯＭ４）</a:t>
            </a:r>
          </a:p>
        </p:txBody>
      </p:sp>
      <p:sp>
        <p:nvSpPr>
          <p:cNvPr id="5" name="矩形 4"/>
          <p:cNvSpPr/>
          <p:nvPr/>
        </p:nvSpPr>
        <p:spPr>
          <a:xfrm>
            <a:off x="3105665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ＨＣ－０５</a:t>
            </a:r>
            <a:endParaRPr lang="en-US" altLang="zh-CN" dirty="0"/>
          </a:p>
          <a:p>
            <a:pPr algn="ctr"/>
            <a:r>
              <a:rPr lang="zh-CN" altLang="en-US" dirty="0"/>
              <a:t>（主机）</a:t>
            </a:r>
          </a:p>
        </p:txBody>
      </p:sp>
      <p:sp>
        <p:nvSpPr>
          <p:cNvPr id="6" name="矩形 5"/>
          <p:cNvSpPr/>
          <p:nvPr/>
        </p:nvSpPr>
        <p:spPr>
          <a:xfrm>
            <a:off x="660022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ＨＣ－０５</a:t>
            </a:r>
            <a:endParaRPr lang="en-US" altLang="zh-CN" dirty="0"/>
          </a:p>
          <a:p>
            <a:pPr algn="ctr"/>
            <a:r>
              <a:rPr lang="zh-CN" altLang="en-US" dirty="0"/>
              <a:t>（从机）</a:t>
            </a:r>
          </a:p>
        </p:txBody>
      </p:sp>
      <p:sp>
        <p:nvSpPr>
          <p:cNvPr id="7" name="矩形 6"/>
          <p:cNvSpPr/>
          <p:nvPr/>
        </p:nvSpPr>
        <p:spPr>
          <a:xfrm>
            <a:off x="9267568" y="2772032"/>
            <a:ext cx="2026508" cy="2187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ＵＳＢ－ＴＴＬ</a:t>
            </a:r>
            <a:endParaRPr lang="en-US" altLang="zh-CN" dirty="0"/>
          </a:p>
          <a:p>
            <a:pPr algn="ctr"/>
            <a:r>
              <a:rPr lang="zh-CN" altLang="en-US" dirty="0"/>
              <a:t>（ＣＯＭ５）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15753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7897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76971" y="4558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66198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81775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13929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ＲＸ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84550" y="2965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07856" y="4558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ＴＸ</a:t>
            </a:r>
          </a:p>
        </p:txBody>
      </p:sp>
      <p:cxnSp>
        <p:nvCxnSpPr>
          <p:cNvPr id="18" name="直接连接符 17"/>
          <p:cNvCxnSpPr>
            <a:stCxn id="8" idx="3"/>
            <a:endCxn id="15" idx="1"/>
          </p:cNvCxnSpPr>
          <p:nvPr/>
        </p:nvCxnSpPr>
        <p:spPr>
          <a:xfrm>
            <a:off x="2462084" y="3150287"/>
            <a:ext cx="622466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3"/>
            <a:endCxn id="14" idx="1"/>
          </p:cNvCxnSpPr>
          <p:nvPr/>
        </p:nvCxnSpPr>
        <p:spPr>
          <a:xfrm>
            <a:off x="2454187" y="4742697"/>
            <a:ext cx="68510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3" idx="3"/>
            <a:endCxn id="12" idx="1"/>
          </p:cNvCxnSpPr>
          <p:nvPr/>
        </p:nvCxnSpPr>
        <p:spPr>
          <a:xfrm>
            <a:off x="8628106" y="3150287"/>
            <a:ext cx="63809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1" idx="3"/>
            <a:endCxn id="10" idx="1"/>
          </p:cNvCxnSpPr>
          <p:nvPr/>
        </p:nvCxnSpPr>
        <p:spPr>
          <a:xfrm flipV="1">
            <a:off x="8623302" y="4742697"/>
            <a:ext cx="684595" cy="2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3"/>
            <a:endCxn id="11" idx="1"/>
          </p:cNvCxnSpPr>
          <p:nvPr/>
        </p:nvCxnSpPr>
        <p:spPr>
          <a:xfrm>
            <a:off x="3785627" y="4742697"/>
            <a:ext cx="4191344" cy="2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  <a:endCxn id="13" idx="1"/>
          </p:cNvCxnSpPr>
          <p:nvPr/>
        </p:nvCxnSpPr>
        <p:spPr>
          <a:xfrm>
            <a:off x="3730881" y="3150287"/>
            <a:ext cx="4250894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8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73" y="804519"/>
            <a:ext cx="11360323" cy="5143318"/>
          </a:xfrm>
        </p:spPr>
      </p:pic>
    </p:spTree>
    <p:extLst>
      <p:ext uri="{BB962C8B-B14F-4D97-AF65-F5344CB8AC3E}">
        <p14:creationId xmlns:p14="http://schemas.microsoft.com/office/powerpoint/2010/main" val="325930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蓝牙与</a:t>
            </a:r>
            <a:r>
              <a:rPr lang="en-US" altLang="zh-CN" dirty="0" err="1"/>
              <a:t>arduino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Serial.parseInt</a:t>
            </a:r>
            <a:r>
              <a:rPr lang="en-US" altLang="zh-CN" dirty="0"/>
              <a:t>()</a:t>
            </a:r>
            <a:r>
              <a:rPr lang="zh-CN" altLang="en-US" dirty="0"/>
              <a:t>函数，作用是在收到的字符流中，找到数字字符，并累积在一起，直到收到一个非数字字符时，将前面收到的数字字符转换成一个整数。如果要传送多个数值，中间用逗号等分隔符隔开即可。比如三个数值，”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325</a:t>
            </a:r>
            <a:r>
              <a:rPr lang="zh-CN" altLang="en-US" dirty="0"/>
              <a:t>，</a:t>
            </a:r>
            <a:r>
              <a:rPr lang="en-US" altLang="zh-CN" dirty="0"/>
              <a:t>993“</a:t>
            </a:r>
            <a:r>
              <a:rPr lang="zh-CN" altLang="en-US" dirty="0"/>
              <a:t>，后面加一个自定义的结束符，作为字符串发给</a:t>
            </a:r>
            <a:r>
              <a:rPr lang="en-US" altLang="zh-CN" dirty="0"/>
              <a:t>Arduino</a:t>
            </a:r>
            <a:r>
              <a:rPr lang="zh-CN" altLang="en-US" dirty="0"/>
              <a:t>。（例程中用字符</a:t>
            </a:r>
            <a:r>
              <a:rPr lang="en-US" altLang="zh-CN" dirty="0"/>
              <a:t>"X”</a:t>
            </a:r>
            <a:r>
              <a:rPr lang="zh-CN" altLang="en-US" dirty="0"/>
              <a:t>作为结束符。）这样接收数据完整而可靠。接收</a:t>
            </a:r>
            <a:r>
              <a:rPr lang="en-US" altLang="zh-CN" dirty="0"/>
              <a:t>float</a:t>
            </a:r>
            <a:r>
              <a:rPr lang="zh-CN" altLang="en-US" dirty="0"/>
              <a:t>可以用</a:t>
            </a:r>
            <a:r>
              <a:rPr lang="en-US" altLang="zh-CN" dirty="0" err="1"/>
              <a:t>Serial.parseFloat</a:t>
            </a:r>
            <a:r>
              <a:rPr lang="en-US" altLang="zh-CN" dirty="0"/>
              <a:t>()</a:t>
            </a:r>
            <a:r>
              <a:rPr lang="zh-CN" altLang="en-US" dirty="0"/>
              <a:t>函数，用法一样。</a:t>
            </a:r>
          </a:p>
        </p:txBody>
      </p:sp>
    </p:spTree>
    <p:extLst>
      <p:ext uri="{BB962C8B-B14F-4D97-AF65-F5344CB8AC3E}">
        <p14:creationId xmlns:p14="http://schemas.microsoft.com/office/powerpoint/2010/main" val="54636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(</a:t>
            </a:r>
            <a:r>
              <a:rPr lang="en-US" altLang="zh-CN" dirty="0" err="1"/>
              <a:t>Serial.available</a:t>
            </a:r>
            <a:r>
              <a:rPr lang="en-US" altLang="zh-CN" dirty="0"/>
              <a:t>() &gt; 0) {   // </a:t>
            </a:r>
            <a:r>
              <a:rPr lang="zh-CN" altLang="en-US" dirty="0"/>
              <a:t>串口收到字符数大于零。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p = </a:t>
            </a:r>
            <a:r>
              <a:rPr lang="en-US" altLang="zh-CN" dirty="0" err="1"/>
              <a:t>Serial.parseInt</a:t>
            </a:r>
            <a:r>
              <a:rPr lang="en-US" altLang="zh-CN" dirty="0"/>
              <a:t>();           // </a:t>
            </a:r>
            <a:r>
              <a:rPr lang="zh-CN" altLang="en-US" dirty="0"/>
              <a:t>在串口数据流中查找一个有效整数。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Serial.read</a:t>
            </a:r>
            <a:r>
              <a:rPr lang="en-US" altLang="zh-CN" dirty="0"/>
              <a:t>() == 'X') {      // </a:t>
            </a:r>
            <a:r>
              <a:rPr lang="zh-CN" altLang="en-US" dirty="0"/>
              <a:t>收到结束符后开始处理数据。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943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MPU6050</a:t>
            </a:r>
            <a:br>
              <a:rPr lang="en-US" altLang="zh-CN" dirty="0"/>
            </a:br>
            <a:r>
              <a:rPr lang="zh-CN" altLang="en-US" dirty="0"/>
              <a:t>（陀螺仪加速度计）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电路连接</a:t>
            </a:r>
            <a:endParaRPr lang="en-US" altLang="zh-CN" dirty="0"/>
          </a:p>
          <a:p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70194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VCC--------5v</a:t>
            </a:r>
          </a:p>
          <a:p>
            <a:r>
              <a:rPr lang="en-US" altLang="zh-CN" dirty="0"/>
              <a:t>GND--------GND</a:t>
            </a:r>
          </a:p>
          <a:p>
            <a:r>
              <a:rPr lang="en-US" altLang="zh-CN" dirty="0"/>
              <a:t>SCL----------SCL</a:t>
            </a:r>
          </a:p>
          <a:p>
            <a:r>
              <a:rPr lang="en-US" altLang="zh-CN" dirty="0"/>
              <a:t>SDA---------SDA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A4 (SDA), A5 (SCL)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16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r>
              <a:rPr lang="en-US" altLang="zh-CN" dirty="0"/>
              <a:t>1.raw: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输出</a:t>
            </a:r>
            <a:r>
              <a:rPr lang="en-US" altLang="zh-CN" dirty="0"/>
              <a:t>mpu6050</a:t>
            </a:r>
            <a:r>
              <a:rPr lang="zh-CN" altLang="en-US" dirty="0"/>
              <a:t>原始数据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2.dmp: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经过数字信号处理的数据</a:t>
            </a:r>
          </a:p>
        </p:txBody>
      </p:sp>
    </p:spTree>
    <p:extLst>
      <p:ext uri="{BB962C8B-B14F-4D97-AF65-F5344CB8AC3E}">
        <p14:creationId xmlns:p14="http://schemas.microsoft.com/office/powerpoint/2010/main" val="172139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电路图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50324" y="2545492"/>
            <a:ext cx="1258333" cy="2706130"/>
            <a:chOff x="1050324" y="2545492"/>
            <a:chExt cx="1258333" cy="2706130"/>
          </a:xfrm>
        </p:grpSpPr>
        <p:sp>
          <p:nvSpPr>
            <p:cNvPr id="8" name="圆角矩形 7"/>
            <p:cNvSpPr/>
            <p:nvPr/>
          </p:nvSpPr>
          <p:spPr>
            <a:xfrm>
              <a:off x="1050324" y="2545492"/>
              <a:ext cx="1258333" cy="27061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电池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56324" y="278577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正极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56324" y="47449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负极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825679" y="3346117"/>
            <a:ext cx="2071646" cy="1120336"/>
            <a:chOff x="3097258" y="3155102"/>
            <a:chExt cx="2071646" cy="1120336"/>
          </a:xfrm>
        </p:grpSpPr>
        <p:sp>
          <p:nvSpPr>
            <p:cNvPr id="12" name="圆角矩形 11"/>
            <p:cNvSpPr/>
            <p:nvPr/>
          </p:nvSpPr>
          <p:spPr>
            <a:xfrm>
              <a:off x="3113903" y="3155102"/>
              <a:ext cx="1989438" cy="112033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降压模块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1390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4023" y="31551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13903" y="390610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843333" y="3898556"/>
              <a:ext cx="260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097258" y="352443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12v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767832" y="3521674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</p:grpSp>
      <p:cxnSp>
        <p:nvCxnSpPr>
          <p:cNvPr id="21" name="直接连接符 20"/>
          <p:cNvCxnSpPr>
            <a:stCxn id="7" idx="3"/>
            <a:endCxn id="97" idx="1"/>
          </p:cNvCxnSpPr>
          <p:nvPr/>
        </p:nvCxnSpPr>
        <p:spPr>
          <a:xfrm>
            <a:off x="2002655" y="2970436"/>
            <a:ext cx="733325" cy="2671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3"/>
            <a:endCxn id="15" idx="1"/>
          </p:cNvCxnSpPr>
          <p:nvPr/>
        </p:nvCxnSpPr>
        <p:spPr>
          <a:xfrm flipV="1">
            <a:off x="2002655" y="4281787"/>
            <a:ext cx="1839669" cy="647874"/>
          </a:xfrm>
          <a:prstGeom prst="line">
            <a:avLst/>
          </a:prstGeom>
          <a:ln w="508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4" idx="3"/>
            <a:endCxn id="5" idx="1"/>
          </p:cNvCxnSpPr>
          <p:nvPr/>
        </p:nvCxnSpPr>
        <p:spPr>
          <a:xfrm flipV="1">
            <a:off x="5831762" y="2944293"/>
            <a:ext cx="997744" cy="58649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3"/>
            <a:endCxn id="6" idx="1"/>
          </p:cNvCxnSpPr>
          <p:nvPr/>
        </p:nvCxnSpPr>
        <p:spPr>
          <a:xfrm flipV="1">
            <a:off x="5831762" y="3333068"/>
            <a:ext cx="997744" cy="94116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9403492" y="2027879"/>
            <a:ext cx="2594919" cy="1641381"/>
            <a:chOff x="9403492" y="2063578"/>
            <a:chExt cx="2347784" cy="1641381"/>
          </a:xfrm>
        </p:grpSpPr>
        <p:sp>
          <p:nvSpPr>
            <p:cNvPr id="32" name="矩形 31"/>
            <p:cNvSpPr/>
            <p:nvPr/>
          </p:nvSpPr>
          <p:spPr>
            <a:xfrm>
              <a:off x="9403492" y="2063578"/>
              <a:ext cx="2347784" cy="16413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蓝牙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636998" y="2181488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02346" y="2518019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612953" y="2854550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TX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12953" y="319108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RX</a:t>
              </a:r>
              <a:endParaRPr lang="zh-CN" altLang="en-US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403492" y="4274058"/>
            <a:ext cx="2347784" cy="1669542"/>
            <a:chOff x="9403492" y="4274058"/>
            <a:chExt cx="2347784" cy="1669542"/>
          </a:xfrm>
        </p:grpSpPr>
        <p:sp>
          <p:nvSpPr>
            <p:cNvPr id="33" name="矩形 32"/>
            <p:cNvSpPr/>
            <p:nvPr/>
          </p:nvSpPr>
          <p:spPr>
            <a:xfrm>
              <a:off x="9403492" y="4274058"/>
              <a:ext cx="2347784" cy="16695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MPU6050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36998" y="437566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5V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502346" y="4719136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GND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72878" y="5062609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SCL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554412" y="5406081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SDA</a:t>
              </a:r>
              <a:endParaRPr lang="zh-CN" altLang="en-US" dirty="0"/>
            </a:p>
          </p:txBody>
        </p:sp>
      </p:grpSp>
      <p:cxnSp>
        <p:nvCxnSpPr>
          <p:cNvPr id="45" name="直接连接符 44"/>
          <p:cNvCxnSpPr>
            <a:stCxn id="34" idx="1"/>
          </p:cNvCxnSpPr>
          <p:nvPr/>
        </p:nvCxnSpPr>
        <p:spPr>
          <a:xfrm flipH="1" flipV="1">
            <a:off x="5667852" y="2236630"/>
            <a:ext cx="3993726" cy="938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endCxn id="14" idx="0"/>
          </p:cNvCxnSpPr>
          <p:nvPr/>
        </p:nvCxnSpPr>
        <p:spPr>
          <a:xfrm>
            <a:off x="5667852" y="2228055"/>
            <a:ext cx="4251" cy="111806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5" idx="3"/>
          </p:cNvCxnSpPr>
          <p:nvPr/>
        </p:nvCxnSpPr>
        <p:spPr>
          <a:xfrm>
            <a:off x="10076542" y="4560329"/>
            <a:ext cx="31609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10367319" y="2298357"/>
            <a:ext cx="12358" cy="22619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34" idx="3"/>
          </p:cNvCxnSpPr>
          <p:nvPr/>
        </p:nvCxnSpPr>
        <p:spPr>
          <a:xfrm flipH="1">
            <a:off x="10147390" y="2330455"/>
            <a:ext cx="21600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36" idx="3"/>
          </p:cNvCxnSpPr>
          <p:nvPr/>
        </p:nvCxnSpPr>
        <p:spPr>
          <a:xfrm>
            <a:off x="10296216" y="2666986"/>
            <a:ext cx="1022573" cy="2236816"/>
          </a:xfrm>
          <a:prstGeom prst="bentConnector2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0" idx="3"/>
          </p:cNvCxnSpPr>
          <p:nvPr/>
        </p:nvCxnSpPr>
        <p:spPr>
          <a:xfrm flipH="1" flipV="1">
            <a:off x="10211194" y="4903802"/>
            <a:ext cx="1125472" cy="2585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0" idx="1"/>
          </p:cNvCxnSpPr>
          <p:nvPr/>
        </p:nvCxnSpPr>
        <p:spPr>
          <a:xfrm flipH="1">
            <a:off x="8019380" y="4903802"/>
            <a:ext cx="1482966" cy="1039798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5667852" y="5943358"/>
            <a:ext cx="2351528" cy="7729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16" idx="2"/>
          </p:cNvCxnSpPr>
          <p:nvPr/>
        </p:nvCxnSpPr>
        <p:spPr>
          <a:xfrm flipH="1">
            <a:off x="5696789" y="4458903"/>
            <a:ext cx="4969" cy="14921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/>
          <p:cNvGrpSpPr/>
          <p:nvPr/>
        </p:nvGrpSpPr>
        <p:grpSpPr>
          <a:xfrm>
            <a:off x="6713886" y="2488571"/>
            <a:ext cx="1742956" cy="2990335"/>
            <a:chOff x="5833086" y="2403389"/>
            <a:chExt cx="1742956" cy="2990335"/>
          </a:xfrm>
        </p:grpSpPr>
        <p:grpSp>
          <p:nvGrpSpPr>
            <p:cNvPr id="10" name="组合 9"/>
            <p:cNvGrpSpPr/>
            <p:nvPr/>
          </p:nvGrpSpPr>
          <p:grpSpPr>
            <a:xfrm>
              <a:off x="5833086" y="2403389"/>
              <a:ext cx="1729946" cy="2990335"/>
              <a:chOff x="4534930" y="2545492"/>
              <a:chExt cx="1729946" cy="299033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4534930" y="2545492"/>
                <a:ext cx="1729946" cy="29903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</a:rPr>
                  <a:t>aduino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4650550" y="2847325"/>
                <a:ext cx="47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VIN</a:t>
                </a:r>
                <a:endParaRPr lang="zh-CN" altLang="en-US" sz="1400" dirty="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650550" y="3236100"/>
                <a:ext cx="5918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GND</a:t>
                </a:r>
                <a:endParaRPr lang="zh-CN" altLang="en-US" sz="1400" dirty="0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7057674" y="315372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TX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75629" y="2848569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RX</a:t>
              </a:r>
              <a:endParaRPr lang="zh-CN" altLang="en-US" dirty="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995248" y="453447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SCL</a:t>
              </a:r>
              <a:endParaRPr lang="zh-CN" altLang="en-US" dirty="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6971325" y="4865235"/>
              <a:ext cx="604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SDA</a:t>
              </a:r>
              <a:endParaRPr lang="zh-CN" altLang="en-US" dirty="0"/>
            </a:p>
          </p:txBody>
        </p:sp>
      </p:grpSp>
      <p:cxnSp>
        <p:nvCxnSpPr>
          <p:cNvPr id="83" name="直接连接符 82"/>
          <p:cNvCxnSpPr>
            <a:stCxn id="37" idx="1"/>
            <a:endCxn id="78" idx="3"/>
          </p:cNvCxnSpPr>
          <p:nvPr/>
        </p:nvCxnSpPr>
        <p:spPr>
          <a:xfrm flipH="1">
            <a:off x="8444063" y="3003517"/>
            <a:ext cx="1190939" cy="11490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38" idx="1"/>
            <a:endCxn id="77" idx="3"/>
          </p:cNvCxnSpPr>
          <p:nvPr/>
        </p:nvCxnSpPr>
        <p:spPr>
          <a:xfrm flipH="1">
            <a:off x="8426108" y="3340049"/>
            <a:ext cx="1208894" cy="83521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41" idx="1"/>
            <a:endCxn id="79" idx="3"/>
          </p:cNvCxnSpPr>
          <p:nvPr/>
        </p:nvCxnSpPr>
        <p:spPr>
          <a:xfrm flipH="1" flipV="1">
            <a:off x="8443832" y="4804318"/>
            <a:ext cx="1129046" cy="442957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42" idx="1"/>
            <a:endCxn id="80" idx="3"/>
          </p:cNvCxnSpPr>
          <p:nvPr/>
        </p:nvCxnSpPr>
        <p:spPr>
          <a:xfrm flipH="1" flipV="1">
            <a:off x="8456842" y="5135083"/>
            <a:ext cx="1097570" cy="455664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2735980" y="2859246"/>
            <a:ext cx="778476" cy="756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开关</a:t>
            </a:r>
          </a:p>
        </p:txBody>
      </p:sp>
      <p:cxnSp>
        <p:nvCxnSpPr>
          <p:cNvPr id="100" name="直接连接符 99"/>
          <p:cNvCxnSpPr>
            <a:stCxn id="97" idx="3"/>
            <a:endCxn id="13" idx="1"/>
          </p:cNvCxnSpPr>
          <p:nvPr/>
        </p:nvCxnSpPr>
        <p:spPr>
          <a:xfrm>
            <a:off x="3514456" y="3237538"/>
            <a:ext cx="327868" cy="29324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5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Pitch:</a:t>
            </a:r>
            <a:r>
              <a:rPr lang="zh-CN" altLang="en-US" dirty="0"/>
              <a:t>俯仰角（控制前进后退）</a:t>
            </a:r>
            <a:endParaRPr lang="en-US" altLang="zh-CN" dirty="0"/>
          </a:p>
          <a:p>
            <a:r>
              <a:rPr lang="en-US" altLang="zh-CN" dirty="0"/>
              <a:t>Roll:</a:t>
            </a:r>
            <a:r>
              <a:rPr lang="zh-CN" altLang="en-US" dirty="0"/>
              <a:t> 横滚角（控制左右转弯）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134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焊电路注意事项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MPU6050</a:t>
            </a:r>
            <a:r>
              <a:rPr lang="zh-CN" altLang="en-US" dirty="0"/>
              <a:t>摆放方向！！要打孔固定</a:t>
            </a:r>
            <a:endParaRPr lang="en-US" altLang="zh-CN" dirty="0"/>
          </a:p>
          <a:p>
            <a:r>
              <a:rPr lang="en-US" altLang="zh-CN" dirty="0"/>
              <a:t>Arduino</a:t>
            </a:r>
            <a:r>
              <a:rPr lang="zh-CN" altLang="en-US" dirty="0"/>
              <a:t>周围仍采用三圈排针</a:t>
            </a:r>
            <a:endParaRPr lang="en-US" altLang="zh-CN" dirty="0"/>
          </a:p>
          <a:p>
            <a:r>
              <a:rPr lang="zh-CN" altLang="en-US" dirty="0"/>
              <a:t>走线先考虑信号线（</a:t>
            </a:r>
            <a:r>
              <a:rPr lang="en-US" altLang="zh-CN" dirty="0"/>
              <a:t>TX</a:t>
            </a:r>
            <a:r>
              <a:rPr lang="zh-CN" altLang="en-US" dirty="0"/>
              <a:t>，</a:t>
            </a:r>
            <a:r>
              <a:rPr lang="en-US" altLang="zh-CN" dirty="0"/>
              <a:t>RX</a:t>
            </a:r>
            <a:r>
              <a:rPr lang="zh-CN" altLang="en-US" dirty="0"/>
              <a:t>，</a:t>
            </a:r>
            <a:r>
              <a:rPr lang="en-US" altLang="zh-CN" dirty="0"/>
              <a:t>SDA</a:t>
            </a:r>
            <a:r>
              <a:rPr lang="zh-CN" altLang="en-US" dirty="0"/>
              <a:t>，</a:t>
            </a:r>
            <a:r>
              <a:rPr lang="en-US" altLang="zh-CN" dirty="0"/>
              <a:t>SCL</a:t>
            </a:r>
            <a:r>
              <a:rPr lang="zh-CN" altLang="en-US" dirty="0"/>
              <a:t>），尽量短，少转弯。</a:t>
            </a:r>
            <a:endParaRPr lang="en-US" altLang="zh-CN" dirty="0"/>
          </a:p>
          <a:p>
            <a:r>
              <a:rPr lang="zh-CN" altLang="en-US" dirty="0"/>
              <a:t>走完信号线走电源线（</a:t>
            </a:r>
            <a:r>
              <a:rPr lang="en-US" altLang="zh-CN" dirty="0"/>
              <a:t>5V</a:t>
            </a:r>
            <a:r>
              <a:rPr lang="zh-CN" altLang="en-US" dirty="0"/>
              <a:t>，</a:t>
            </a:r>
            <a:r>
              <a:rPr lang="en-US" altLang="zh-CN" dirty="0"/>
              <a:t>GND</a:t>
            </a:r>
            <a:r>
              <a:rPr lang="zh-CN" altLang="en-US" dirty="0"/>
              <a:t>），电源线可随意走。</a:t>
            </a:r>
            <a:endParaRPr lang="en-US" altLang="zh-CN" dirty="0"/>
          </a:p>
          <a:p>
            <a:r>
              <a:rPr lang="zh-CN" altLang="en-US" dirty="0"/>
              <a:t>注意开关的正确使用。</a:t>
            </a:r>
          </a:p>
        </p:txBody>
      </p:sp>
    </p:spTree>
    <p:extLst>
      <p:ext uri="{BB962C8B-B14F-4D97-AF65-F5344CB8AC3E}">
        <p14:creationId xmlns:p14="http://schemas.microsoft.com/office/powerpoint/2010/main" val="38695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降压模块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注意有</a:t>
            </a:r>
            <a:r>
              <a:rPr lang="en-US" altLang="zh-CN" dirty="0"/>
              <a:t>in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  <a:r>
              <a:rPr lang="zh-CN" altLang="en-US" dirty="0"/>
              <a:t>两端，</a:t>
            </a:r>
            <a:r>
              <a:rPr lang="en-US" altLang="zh-CN" dirty="0"/>
              <a:t>in</a:t>
            </a:r>
            <a:r>
              <a:rPr lang="zh-CN" altLang="en-US" dirty="0"/>
              <a:t>为输入电压，</a:t>
            </a:r>
            <a:r>
              <a:rPr lang="en-US" altLang="zh-CN" dirty="0"/>
              <a:t>out</a:t>
            </a:r>
            <a:r>
              <a:rPr lang="zh-CN" altLang="en-US" dirty="0"/>
              <a:t>为输出电压。</a:t>
            </a:r>
            <a:endParaRPr lang="en-US" altLang="zh-CN" dirty="0"/>
          </a:p>
          <a:p>
            <a:r>
              <a:rPr lang="zh-CN" altLang="en-US" dirty="0"/>
              <a:t>焊接好之后，用电表测量</a:t>
            </a:r>
            <a:r>
              <a:rPr lang="en-US" altLang="zh-CN" dirty="0"/>
              <a:t>out</a:t>
            </a:r>
            <a:r>
              <a:rPr lang="zh-CN" altLang="en-US" dirty="0"/>
              <a:t>两端电压，用螺丝刀调整电位器，使</a:t>
            </a:r>
            <a:r>
              <a:rPr lang="en-US" altLang="zh-CN" dirty="0"/>
              <a:t>out</a:t>
            </a:r>
            <a:r>
              <a:rPr lang="zh-CN" altLang="en-US" dirty="0"/>
              <a:t>两端电压为</a:t>
            </a:r>
            <a:r>
              <a:rPr lang="en-US" altLang="zh-CN" dirty="0"/>
              <a:t>5V.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94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蓝牙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HC-05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协议 </a:t>
            </a:r>
            <a:r>
              <a:rPr lang="en-US" altLang="zh-CN" dirty="0"/>
              <a:t>UART</a:t>
            </a:r>
          </a:p>
          <a:p>
            <a:r>
              <a:rPr lang="en-US" altLang="zh-CN" dirty="0"/>
              <a:t>AT</a:t>
            </a:r>
            <a:r>
              <a:rPr lang="zh-CN" altLang="en-US" dirty="0"/>
              <a:t>模式</a:t>
            </a:r>
            <a:endParaRPr lang="en-US" altLang="zh-CN" dirty="0"/>
          </a:p>
          <a:p>
            <a:r>
              <a:rPr lang="zh-CN" altLang="en-US" dirty="0"/>
              <a:t>主机</a:t>
            </a:r>
            <a:r>
              <a:rPr lang="en-US" altLang="zh-CN" dirty="0"/>
              <a:t>-</a:t>
            </a:r>
            <a:r>
              <a:rPr lang="zh-CN" altLang="en-US" dirty="0"/>
              <a:t>从机</a:t>
            </a:r>
          </a:p>
        </p:txBody>
      </p:sp>
    </p:spTree>
    <p:extLst>
      <p:ext uri="{BB962C8B-B14F-4D97-AF65-F5344CB8AC3E}">
        <p14:creationId xmlns:p14="http://schemas.microsoft.com/office/powerpoint/2010/main" val="180260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串口协议</a:t>
            </a:r>
            <a:endParaRPr lang="en-US" altLang="zh-CN" dirty="0"/>
          </a:p>
          <a:p>
            <a:r>
              <a:rPr lang="en-US" altLang="zh-CN" dirty="0"/>
              <a:t>RX—</a:t>
            </a:r>
            <a:r>
              <a:rPr lang="zh-CN" altLang="en-US" dirty="0"/>
              <a:t>接收</a:t>
            </a:r>
            <a:endParaRPr lang="en-US" altLang="zh-CN" dirty="0"/>
          </a:p>
          <a:p>
            <a:r>
              <a:rPr lang="en-US" altLang="zh-CN" dirty="0"/>
              <a:t>TX—</a:t>
            </a:r>
            <a:r>
              <a:rPr lang="zh-CN" altLang="en-US" dirty="0"/>
              <a:t>发送</a:t>
            </a:r>
            <a:endParaRPr lang="en-US" altLang="zh-CN" dirty="0"/>
          </a:p>
          <a:p>
            <a:r>
              <a:rPr lang="zh-CN" altLang="en-US" dirty="0"/>
              <a:t>能同时接收和发送</a:t>
            </a:r>
          </a:p>
        </p:txBody>
      </p:sp>
    </p:spTree>
    <p:extLst>
      <p:ext uri="{BB962C8B-B14F-4D97-AF65-F5344CB8AC3E}">
        <p14:creationId xmlns:p14="http://schemas.microsoft.com/office/powerpoint/2010/main" val="372248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指令模式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（配置蓝牙的名称，密码等）</a:t>
            </a:r>
          </a:p>
        </p:txBody>
      </p:sp>
      <p:sp>
        <p:nvSpPr>
          <p:cNvPr id="4" name="矩形 3"/>
          <p:cNvSpPr/>
          <p:nvPr/>
        </p:nvSpPr>
        <p:spPr>
          <a:xfrm>
            <a:off x="1791730" y="2236573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Usb-ttl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7121611" y="2236572"/>
            <a:ext cx="3015048" cy="28914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HC-05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4139513" y="2990335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57534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177" y="2977691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513" y="4044778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>
            <a:stCxn id="6" idx="3"/>
            <a:endCxn id="8" idx="1"/>
          </p:cNvCxnSpPr>
          <p:nvPr/>
        </p:nvCxnSpPr>
        <p:spPr>
          <a:xfrm flipV="1">
            <a:off x="4660810" y="3177746"/>
            <a:ext cx="258436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3"/>
            <a:endCxn id="7" idx="1"/>
          </p:cNvCxnSpPr>
          <p:nvPr/>
        </p:nvCxnSpPr>
        <p:spPr>
          <a:xfrm>
            <a:off x="4660810" y="4244833"/>
            <a:ext cx="2596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串口助手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221" y="804519"/>
            <a:ext cx="7191633" cy="5222392"/>
          </a:xfrm>
        </p:spPr>
      </p:pic>
      <p:sp>
        <p:nvSpPr>
          <p:cNvPr id="5" name="文本框 4"/>
          <p:cNvSpPr txBox="1"/>
          <p:nvPr/>
        </p:nvSpPr>
        <p:spPr>
          <a:xfrm>
            <a:off x="1314541" y="350932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端口：</a:t>
            </a:r>
            <a:r>
              <a:rPr lang="en-US" altLang="zh-CN" dirty="0"/>
              <a:t>USB</a:t>
            </a:r>
            <a:r>
              <a:rPr lang="zh-CN" altLang="en-US" dirty="0"/>
              <a:t>的端口</a:t>
            </a:r>
            <a:endParaRPr lang="en-US" altLang="zh-CN" dirty="0"/>
          </a:p>
          <a:p>
            <a:r>
              <a:rPr lang="zh-CN" altLang="en-US" dirty="0"/>
              <a:t>波特率：数据传输速率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1211" y="212753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ＰｏｒｔＨｅｌｐｅｒ．ｅｘｅ</a:t>
            </a:r>
          </a:p>
        </p:txBody>
      </p:sp>
    </p:spTree>
    <p:extLst>
      <p:ext uri="{BB962C8B-B14F-4D97-AF65-F5344CB8AC3E}">
        <p14:creationId xmlns:p14="http://schemas.microsoft.com/office/powerpoint/2010/main" val="247369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</a:t>
            </a:r>
            <a:r>
              <a:rPr lang="zh-CN" altLang="en-US" dirty="0"/>
              <a:t>指令集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（详见</a:t>
            </a:r>
            <a:r>
              <a:rPr lang="en-US" altLang="zh-CN" dirty="0"/>
              <a:t>pdf</a:t>
            </a:r>
            <a:r>
              <a:rPr lang="zh-CN" altLang="en-US" dirty="0"/>
              <a:t>文件“蓝牙串口说明书”）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主机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测试通讯</a:t>
            </a:r>
            <a:endParaRPr lang="en-US" altLang="zh-CN" dirty="0"/>
          </a:p>
          <a:p>
            <a:r>
              <a:rPr lang="zh-CN" altLang="en-US" dirty="0"/>
              <a:t>（发送ＡＴ，接收ＯＫ）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从机</a:t>
            </a:r>
            <a:r>
              <a:rPr lang="en-US" altLang="zh-CN" dirty="0"/>
              <a:t>AT</a:t>
            </a:r>
            <a:r>
              <a:rPr lang="zh-CN" altLang="en-US" dirty="0"/>
              <a:t>指令</a:t>
            </a:r>
            <a:endParaRPr lang="en-US" altLang="zh-CN" dirty="0"/>
          </a:p>
          <a:p>
            <a:r>
              <a:rPr lang="zh-CN" altLang="en-US" dirty="0"/>
              <a:t>测试通讯</a:t>
            </a:r>
            <a:endParaRPr lang="en-US" altLang="zh-CN" dirty="0"/>
          </a:p>
          <a:p>
            <a:r>
              <a:rPr lang="zh-CN" altLang="en-US" dirty="0"/>
              <a:t>（发送ＡＴ（／ｒ／ｎ），接收ＯＫ）</a:t>
            </a:r>
            <a:endParaRPr lang="en-US" altLang="zh-CN" dirty="0"/>
          </a:p>
          <a:p>
            <a:r>
              <a:rPr lang="zh-CN" altLang="en-US" dirty="0"/>
              <a:t>（／ｒ／ｎ）即在发送区输入回车</a:t>
            </a:r>
          </a:p>
        </p:txBody>
      </p:sp>
    </p:spTree>
    <p:extLst>
      <p:ext uri="{BB962C8B-B14F-4D97-AF65-F5344CB8AC3E}">
        <p14:creationId xmlns:p14="http://schemas.microsoft.com/office/powerpoint/2010/main" val="4140414816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603</TotalTime>
  <Words>605</Words>
  <Application>Microsoft Office PowerPoint</Application>
  <PresentationFormat>宽屏</PresentationFormat>
  <Paragraphs>124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Gill Sans MT</vt:lpstr>
      <vt:lpstr>库</vt:lpstr>
      <vt:lpstr>遥控器部分</vt:lpstr>
      <vt:lpstr>电路图</vt:lpstr>
      <vt:lpstr>焊电路注意事项</vt:lpstr>
      <vt:lpstr>降压模块</vt:lpstr>
      <vt:lpstr>蓝牙 HC-05</vt:lpstr>
      <vt:lpstr>协议 UART</vt:lpstr>
      <vt:lpstr>AT指令模式 （配置蓝牙的名称，密码等）</vt:lpstr>
      <vt:lpstr>软件 串口助手</vt:lpstr>
      <vt:lpstr>AT指令集 （详见pdf文件“蓝牙串口说明书”）</vt:lpstr>
      <vt:lpstr>蓝牙配置要求</vt:lpstr>
      <vt:lpstr>蓝牙配置要求</vt:lpstr>
      <vt:lpstr>补充 手机和蓝牙相连</vt:lpstr>
      <vt:lpstr>测试实验</vt:lpstr>
      <vt:lpstr>PowerPoint 演示文稿</vt:lpstr>
      <vt:lpstr>蓝牙与arduino</vt:lpstr>
      <vt:lpstr>示例</vt:lpstr>
      <vt:lpstr>MPU6050 （陀螺仪加速度计）</vt:lpstr>
      <vt:lpstr>电路连接</vt:lpstr>
      <vt:lpstr>程序</vt:lpstr>
      <vt:lpstr>使用数据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 danny.smith</dc:creator>
  <cp:lastModifiedBy>key danny.smith</cp:lastModifiedBy>
  <cp:revision>34</cp:revision>
  <dcterms:created xsi:type="dcterms:W3CDTF">2016-01-23T10:59:41Z</dcterms:created>
  <dcterms:modified xsi:type="dcterms:W3CDTF">2016-05-01T01:30:35Z</dcterms:modified>
</cp:coreProperties>
</file>