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7" r:id="rId4"/>
    <p:sldId id="268" r:id="rId5"/>
    <p:sldId id="258" r:id="rId6"/>
    <p:sldId id="259" r:id="rId7"/>
    <p:sldId id="260" r:id="rId8"/>
    <p:sldId id="261" r:id="rId9"/>
    <p:sldId id="262" r:id="rId10"/>
    <p:sldId id="264" r:id="rId11"/>
    <p:sldId id="265" r:id="rId12"/>
    <p:sldId id="269"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D8E"/>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74005" autoAdjust="0"/>
  </p:normalViewPr>
  <p:slideViewPr>
    <p:cSldViewPr>
      <p:cViewPr varScale="1">
        <p:scale>
          <a:sx n="71" d="100"/>
          <a:sy n="71"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A57B4A-C4FC-4602-B3CB-B41DB5DCFB01}" type="datetimeFigureOut">
              <a:rPr lang="zh-CN" altLang="en-US" smtClean="0"/>
              <a:pPr/>
              <a:t>2015/5/28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E6ECCF-0627-478E-AC72-DEEE392969AD}" type="slidenum">
              <a:rPr lang="zh-CN" altLang="en-US" smtClean="0"/>
              <a:pPr/>
              <a:t>‹#›</a:t>
            </a:fld>
            <a:endParaRPr lang="zh-CN" altLang="en-US"/>
          </a:p>
        </p:txBody>
      </p:sp>
    </p:spTree>
    <p:extLst>
      <p:ext uri="{BB962C8B-B14F-4D97-AF65-F5344CB8AC3E}">
        <p14:creationId xmlns:p14="http://schemas.microsoft.com/office/powerpoint/2010/main" val="2273926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sz="1200" kern="1200" dirty="0" smtClean="0">
                <a:solidFill>
                  <a:schemeClr val="tx1"/>
                </a:solidFill>
                <a:latin typeface="+mn-lt"/>
                <a:ea typeface="+mn-ea"/>
                <a:cs typeface="+mn-cs"/>
              </a:rPr>
              <a:t>初期阶段我国外汇调剂市场的主要特点有：：</a:t>
            </a:r>
            <a:r>
              <a:rPr lang="zh-CN" altLang="en-US" dirty="0" smtClean="0"/>
              <a:t>（</a:t>
            </a:r>
            <a:r>
              <a:rPr lang="en-US" dirty="0" smtClean="0"/>
              <a:t>1</a:t>
            </a:r>
            <a:r>
              <a:rPr lang="zh-CN" altLang="en-US" dirty="0" smtClean="0"/>
              <a:t>）外汇调剂的中介机构是中国银行。（</a:t>
            </a:r>
            <a:r>
              <a:rPr lang="en-US" dirty="0" smtClean="0"/>
              <a:t>2</a:t>
            </a:r>
            <a:r>
              <a:rPr lang="zh-CN" altLang="en-US" dirty="0" smtClean="0"/>
              <a:t>）参与外汇调剂的主体仅限于国营、集体企事业单位。（</a:t>
            </a:r>
            <a:r>
              <a:rPr lang="en-US" dirty="0" smtClean="0"/>
              <a:t>3</a:t>
            </a:r>
            <a:r>
              <a:rPr lang="zh-CN" altLang="en-US" dirty="0" smtClean="0"/>
              <a:t>）调剂价格以美元兑人民币的贸易内部结算价（</a:t>
            </a:r>
            <a:r>
              <a:rPr lang="en-US" dirty="0" smtClean="0"/>
              <a:t>1</a:t>
            </a:r>
            <a:r>
              <a:rPr lang="zh-CN" altLang="en-US" dirty="0" smtClean="0"/>
              <a:t>美元合</a:t>
            </a:r>
            <a:r>
              <a:rPr lang="en-US" dirty="0" smtClean="0"/>
              <a:t>2.80</a:t>
            </a:r>
            <a:r>
              <a:rPr lang="zh-CN" altLang="en-US" dirty="0" smtClean="0"/>
              <a:t>元人民币）为基础，并在</a:t>
            </a:r>
            <a:r>
              <a:rPr lang="en-US" dirty="0" smtClean="0"/>
              <a:t>10</a:t>
            </a:r>
            <a:r>
              <a:rPr lang="zh-CN" altLang="en-US" dirty="0" smtClean="0"/>
              <a:t>％的幅度内波动，（即最高限价为一美元合</a:t>
            </a:r>
            <a:r>
              <a:rPr lang="en-US" dirty="0" smtClean="0"/>
              <a:t>3.08</a:t>
            </a:r>
            <a:r>
              <a:rPr lang="zh-CN" altLang="en-US" dirty="0" smtClean="0"/>
              <a:t>元人民币）。（</a:t>
            </a:r>
            <a:r>
              <a:rPr lang="en-US" dirty="0" smtClean="0"/>
              <a:t>4</a:t>
            </a:r>
            <a:r>
              <a:rPr lang="zh-CN" altLang="en-US" dirty="0" smtClean="0"/>
              <a:t>）调剂的外汇只准使用现汇，留成额度先要换成现汇才能进行调剂，</a:t>
            </a:r>
            <a:r>
              <a:rPr lang="en-US" dirty="0" smtClean="0"/>
              <a:t>1978</a:t>
            </a:r>
            <a:r>
              <a:rPr lang="zh-CN" altLang="en-US" dirty="0" smtClean="0"/>
              <a:t>年</a:t>
            </a:r>
            <a:r>
              <a:rPr lang="en-US" dirty="0" smtClean="0"/>
              <a:t>8</a:t>
            </a:r>
            <a:r>
              <a:rPr lang="zh-CN" altLang="en-US" dirty="0" smtClean="0"/>
              <a:t>月后允许买卖外汇额度。（</a:t>
            </a:r>
            <a:r>
              <a:rPr lang="en-US" dirty="0" smtClean="0"/>
              <a:t>5</a:t>
            </a:r>
            <a:r>
              <a:rPr lang="zh-CN" altLang="en-US" dirty="0" smtClean="0"/>
              <a:t>）</a:t>
            </a:r>
            <a:r>
              <a:rPr lang="en-US" dirty="0" smtClean="0"/>
              <a:t>1985</a:t>
            </a:r>
            <a:r>
              <a:rPr lang="zh-CN" altLang="en-US" dirty="0" smtClean="0"/>
              <a:t>年底在深圳设立了外汇调剂中心，其后在其它经济特区也相继设立。</a:t>
            </a:r>
            <a:endParaRPr lang="en-US" altLang="zh-CN" dirty="0" smtClean="0"/>
          </a:p>
          <a:p>
            <a:endParaRPr lang="en-US" altLang="zh-CN" dirty="0" smtClean="0"/>
          </a:p>
          <a:p>
            <a:r>
              <a:rPr lang="zh-CN" altLang="en-US" dirty="0" smtClean="0"/>
              <a:t>形成阶段：</a:t>
            </a:r>
            <a:r>
              <a:rPr lang="zh-CN" altLang="en-US" sz="1200" kern="1200" dirty="0" smtClean="0">
                <a:solidFill>
                  <a:schemeClr val="tx1"/>
                </a:solidFill>
                <a:latin typeface="+mn-lt"/>
                <a:ea typeface="+mn-ea"/>
                <a:cs typeface="+mn-cs"/>
              </a:rPr>
              <a:t>外汇调剂业务由中国银行移交给外汇管理局办理。（</a:t>
            </a:r>
            <a:r>
              <a:rPr lang="en-US"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1986</a:t>
            </a:r>
            <a:r>
              <a:rPr lang="zh-CN" altLang="en-US" sz="1200" kern="1200" dirty="0" smtClean="0">
                <a:solidFill>
                  <a:schemeClr val="tx1"/>
                </a:solidFill>
                <a:latin typeface="+mn-lt"/>
                <a:ea typeface="+mn-ea"/>
                <a:cs typeface="+mn-cs"/>
              </a:rPr>
              <a:t>年</a:t>
            </a:r>
            <a:r>
              <a:rPr lang="en-US" sz="1200" kern="1200" dirty="0" smtClean="0">
                <a:solidFill>
                  <a:schemeClr val="tx1"/>
                </a:solidFill>
                <a:latin typeface="+mn-lt"/>
                <a:ea typeface="+mn-ea"/>
                <a:cs typeface="+mn-cs"/>
              </a:rPr>
              <a:t>10</a:t>
            </a:r>
            <a:r>
              <a:rPr lang="zh-CN" altLang="en-US" sz="1200" kern="1200" dirty="0" smtClean="0">
                <a:solidFill>
                  <a:schemeClr val="tx1"/>
                </a:solidFill>
                <a:latin typeface="+mn-lt"/>
                <a:ea typeface="+mn-ea"/>
                <a:cs typeface="+mn-cs"/>
              </a:rPr>
              <a:t>月，国务院颁布了</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关于鼓励外商投资的规定</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，允许外商投资企业在经济特区和沿海开放城市调剂外汇，但不能与国营、集体企事业单位之间进行外汇交易。（</a:t>
            </a:r>
            <a:r>
              <a:rPr lang="en-US"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）提高了外汇调剂价格，规定</a:t>
            </a:r>
            <a:r>
              <a:rPr lang="en-US"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美元外汇留成额度价格为</a:t>
            </a:r>
            <a:r>
              <a:rPr lang="en-US"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元人民币，现汇调剂最高限价为</a:t>
            </a:r>
            <a:r>
              <a:rPr lang="en-US" sz="1200" kern="1200" dirty="0" smtClean="0">
                <a:solidFill>
                  <a:schemeClr val="tx1"/>
                </a:solidFill>
                <a:latin typeface="+mn-lt"/>
                <a:ea typeface="+mn-ea"/>
                <a:cs typeface="+mn-cs"/>
              </a:rPr>
              <a:t>4.2</a:t>
            </a:r>
            <a:r>
              <a:rPr lang="zh-CN" altLang="en-US" sz="1200" kern="1200" dirty="0" smtClean="0">
                <a:solidFill>
                  <a:schemeClr val="tx1"/>
                </a:solidFill>
                <a:latin typeface="+mn-lt"/>
                <a:ea typeface="+mn-ea"/>
                <a:cs typeface="+mn-cs"/>
              </a:rPr>
              <a:t>元人民币，经济特区、海南行政区，外商投资企业的外汇调剂陆续放开了价格</a:t>
            </a:r>
          </a:p>
          <a:p>
            <a:r>
              <a:rPr lang="zh-CN" altLang="en-US" sz="1200" kern="1200" dirty="0" smtClean="0">
                <a:solidFill>
                  <a:schemeClr val="tx1"/>
                </a:solidFill>
                <a:latin typeface="+mn-lt"/>
                <a:ea typeface="+mn-ea"/>
                <a:cs typeface="+mn-cs"/>
              </a:rPr>
              <a:t>由买卖双方自由议定。（</a:t>
            </a:r>
            <a:r>
              <a:rPr lang="en-US"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）继深圳之后，各省、自治区、直辖市以及计划单列市都设立了外汇调剂中心。</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发展阶段：</a:t>
            </a:r>
            <a:r>
              <a:rPr lang="en-US" sz="1200" kern="1200" dirty="0" smtClean="0">
                <a:solidFill>
                  <a:schemeClr val="tx1"/>
                </a:solidFill>
                <a:latin typeface="+mn-lt"/>
                <a:ea typeface="+mn-ea"/>
                <a:cs typeface="+mn-cs"/>
              </a:rPr>
              <a:t>988</a:t>
            </a:r>
            <a:r>
              <a:rPr lang="zh-CN" altLang="en-US" sz="1200" kern="1200" dirty="0" smtClean="0">
                <a:solidFill>
                  <a:schemeClr val="tx1"/>
                </a:solidFill>
                <a:latin typeface="+mn-lt"/>
                <a:ea typeface="+mn-ea"/>
                <a:cs typeface="+mn-cs"/>
              </a:rPr>
              <a:t>年</a:t>
            </a:r>
            <a:r>
              <a:rPr lang="en-US" sz="1200" kern="1200" dirty="0" smtClean="0">
                <a:solidFill>
                  <a:schemeClr val="tx1"/>
                </a:solidFill>
                <a:latin typeface="+mn-lt"/>
                <a:ea typeface="+mn-ea"/>
                <a:cs typeface="+mn-cs"/>
              </a:rPr>
              <a:t>9</a:t>
            </a:r>
            <a:r>
              <a:rPr lang="zh-CN" altLang="en-US" sz="1200" kern="1200" dirty="0" smtClean="0">
                <a:solidFill>
                  <a:schemeClr val="tx1"/>
                </a:solidFill>
                <a:latin typeface="+mn-lt"/>
                <a:ea typeface="+mn-ea"/>
                <a:cs typeface="+mn-cs"/>
              </a:rPr>
              <a:t>月，上海创办了我国第一家公开的外汇调剂市场，即上海外汇调剂中心，其特点在于：（</a:t>
            </a:r>
            <a:r>
              <a:rPr lang="en-US"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）中心实行会员制，会员分为代理客户进行交易的金融机构即经济商和根据自己的业务需要进行交易的国营、集体、企事业单位和外商投资企业即自营商。（</a:t>
            </a:r>
            <a:r>
              <a:rPr lang="en-US"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）实行竟价成交，外汇调剂公开市场按前一天的收盘价公布当天买卖双方的外汇额和价格，</a:t>
            </a:r>
            <a:r>
              <a:rPr lang="en-US" sz="1200" kern="1200" dirty="0" smtClean="0">
                <a:solidFill>
                  <a:schemeClr val="tx1"/>
                </a:solidFill>
                <a:latin typeface="+mn-lt"/>
                <a:ea typeface="+mn-ea"/>
                <a:cs typeface="+mn-cs"/>
              </a:rPr>
              <a:t>1990</a:t>
            </a:r>
            <a:r>
              <a:rPr lang="zh-CN" altLang="en-US" sz="1200" kern="1200" dirty="0" smtClean="0">
                <a:solidFill>
                  <a:schemeClr val="tx1"/>
                </a:solidFill>
                <a:latin typeface="+mn-lt"/>
                <a:ea typeface="+mn-ea"/>
                <a:cs typeface="+mn-cs"/>
              </a:rPr>
              <a:t>年</a:t>
            </a:r>
            <a:r>
              <a:rPr lang="en-US" sz="1200" kern="1200" dirty="0" smtClean="0">
                <a:solidFill>
                  <a:schemeClr val="tx1"/>
                </a:solidFill>
                <a:latin typeface="+mn-lt"/>
                <a:ea typeface="+mn-ea"/>
                <a:cs typeface="+mn-cs"/>
              </a:rPr>
              <a:t>8</a:t>
            </a:r>
            <a:r>
              <a:rPr lang="zh-CN" altLang="en-US" sz="1200" kern="1200" dirty="0" smtClean="0">
                <a:solidFill>
                  <a:schemeClr val="tx1"/>
                </a:solidFill>
                <a:latin typeface="+mn-lt"/>
                <a:ea typeface="+mn-ea"/>
                <a:cs typeface="+mn-cs"/>
              </a:rPr>
              <a:t>月，又实行了自行报价、复数成交，即交易员可在营业时间内的任何一个时点进行报价，根据价格优先、时间优先的原则逐笔成交，报价只能在开盘价的基础上浮动</a:t>
            </a:r>
            <a:r>
              <a:rPr lang="en-US" sz="1200" kern="1200" dirty="0" smtClean="0">
                <a:solidFill>
                  <a:schemeClr val="tx1"/>
                </a:solidFill>
                <a:latin typeface="+mn-lt"/>
                <a:ea typeface="+mn-ea"/>
                <a:cs typeface="+mn-cs"/>
              </a:rPr>
              <a:t>1500</a:t>
            </a:r>
            <a:r>
              <a:rPr lang="zh-CN" altLang="en-US" sz="1200" kern="1200" dirty="0" smtClean="0">
                <a:solidFill>
                  <a:schemeClr val="tx1"/>
                </a:solidFill>
                <a:latin typeface="+mn-lt"/>
                <a:ea typeface="+mn-ea"/>
                <a:cs typeface="+mn-cs"/>
              </a:rPr>
              <a:t>点，</a:t>
            </a:r>
            <a:r>
              <a:rPr lang="en-US" sz="1200" kern="1200" dirty="0" smtClean="0">
                <a:solidFill>
                  <a:schemeClr val="tx1"/>
                </a:solidFill>
                <a:latin typeface="+mn-lt"/>
                <a:ea typeface="+mn-ea"/>
                <a:cs typeface="+mn-cs"/>
              </a:rPr>
              <a:t>1992</a:t>
            </a:r>
            <a:r>
              <a:rPr lang="zh-CN" altLang="en-US" sz="1200" kern="1200" dirty="0" smtClean="0">
                <a:solidFill>
                  <a:schemeClr val="tx1"/>
                </a:solidFill>
                <a:latin typeface="+mn-lt"/>
                <a:ea typeface="+mn-ea"/>
                <a:cs typeface="+mn-cs"/>
              </a:rPr>
              <a:t>年</a:t>
            </a:r>
            <a:r>
              <a:rPr lang="en-US" sz="1200" kern="1200" dirty="0" smtClean="0">
                <a:solidFill>
                  <a:schemeClr val="tx1"/>
                </a:solidFill>
                <a:latin typeface="+mn-lt"/>
                <a:ea typeface="+mn-ea"/>
                <a:cs typeface="+mn-cs"/>
              </a:rPr>
              <a:t>7</a:t>
            </a:r>
            <a:r>
              <a:rPr lang="zh-CN" altLang="en-US" sz="1200" kern="1200" dirty="0" smtClean="0">
                <a:solidFill>
                  <a:schemeClr val="tx1"/>
                </a:solidFill>
                <a:latin typeface="+mn-lt"/>
                <a:ea typeface="+mn-ea"/>
                <a:cs typeface="+mn-cs"/>
              </a:rPr>
              <a:t>月</a:t>
            </a:r>
            <a:r>
              <a:rPr lang="en-US" sz="1200" kern="1200" dirty="0" smtClean="0">
                <a:solidFill>
                  <a:schemeClr val="tx1"/>
                </a:solidFill>
                <a:latin typeface="+mn-lt"/>
                <a:ea typeface="+mn-ea"/>
                <a:cs typeface="+mn-cs"/>
              </a:rPr>
              <a:t>27</a:t>
            </a:r>
            <a:r>
              <a:rPr lang="zh-CN" altLang="en-US" sz="1200" kern="1200" dirty="0" smtClean="0">
                <a:solidFill>
                  <a:schemeClr val="tx1"/>
                </a:solidFill>
                <a:latin typeface="+mn-lt"/>
                <a:ea typeface="+mn-ea"/>
                <a:cs typeface="+mn-cs"/>
              </a:rPr>
              <a:t>日该浮动幅度被取消。（</a:t>
            </a:r>
            <a:r>
              <a:rPr lang="en-US"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实行资金集中清算，买卖成交当日分别将人民币转帐支票或外汇额度支用单交给中心结算部办理结算。继上海之后，福州、深圳、厦门、北京、南京也相继成立了外汇调剂公开市场，这是我国外汇调剂市场向规范化目标迈进的重要一步。同以前的内部调剂相比，它运用了更多的市场机制，如公开报价、竟价成交，不仅体现了公开化、市场化的原则，大大提高了外汇调剂交易的透明度，同时也充分发挥了经济商的作用，</a:t>
            </a:r>
            <a:endParaRPr lang="zh-CN" altLang="en-US" dirty="0"/>
          </a:p>
        </p:txBody>
      </p:sp>
      <p:sp>
        <p:nvSpPr>
          <p:cNvPr id="4" name="灯片编号占位符 3"/>
          <p:cNvSpPr>
            <a:spLocks noGrp="1"/>
          </p:cNvSpPr>
          <p:nvPr>
            <p:ph type="sldNum" sz="quarter" idx="10"/>
          </p:nvPr>
        </p:nvSpPr>
        <p:spPr/>
        <p:txBody>
          <a:bodyPr/>
          <a:lstStyle/>
          <a:p>
            <a:fld id="{3CE6ECCF-0627-478E-AC72-DEEE392969AD}" type="slidenum">
              <a:rPr lang="zh-CN" altLang="en-US" smtClean="0"/>
              <a:pPr/>
              <a:t>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76B416-3779-4F0C-873A-FEC141C2B7F2}" type="datetimeFigureOut">
              <a:rPr lang="zh-CN" altLang="en-US" smtClean="0"/>
              <a:pPr/>
              <a:t>2015/5/28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D481E2-C84C-4A8F-BD48-EC7546F0D9B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76B416-3779-4F0C-873A-FEC141C2B7F2}" type="datetimeFigureOut">
              <a:rPr lang="zh-CN" altLang="en-US" smtClean="0"/>
              <a:pPr/>
              <a:t>2015/5/28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D481E2-C84C-4A8F-BD48-EC7546F0D9B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76B416-3779-4F0C-873A-FEC141C2B7F2}" type="datetimeFigureOut">
              <a:rPr lang="zh-CN" altLang="en-US" smtClean="0"/>
              <a:pPr/>
              <a:t>2015/5/28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D481E2-C84C-4A8F-BD48-EC7546F0D9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76B416-3779-4F0C-873A-FEC141C2B7F2}" type="datetimeFigureOut">
              <a:rPr lang="zh-CN" altLang="en-US" smtClean="0"/>
              <a:pPr/>
              <a:t>2015/5/28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D481E2-C84C-4A8F-BD48-EC7546F0D9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676B416-3779-4F0C-873A-FEC141C2B7F2}" type="datetimeFigureOut">
              <a:rPr lang="zh-CN" altLang="en-US" smtClean="0"/>
              <a:pPr/>
              <a:t>2015/5/28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D481E2-C84C-4A8F-BD48-EC7546F0D9B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76B416-3779-4F0C-873A-FEC141C2B7F2}" type="datetimeFigureOut">
              <a:rPr lang="zh-CN" altLang="en-US" smtClean="0"/>
              <a:pPr/>
              <a:t>2015/5/28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D481E2-C84C-4A8F-BD48-EC7546F0D9B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676B416-3779-4F0C-873A-FEC141C2B7F2}" type="datetimeFigureOut">
              <a:rPr lang="zh-CN" altLang="en-US" smtClean="0"/>
              <a:pPr/>
              <a:t>2015/5/28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D481E2-C84C-4A8F-BD48-EC7546F0D9B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76B416-3779-4F0C-873A-FEC141C2B7F2}" type="datetimeFigureOut">
              <a:rPr lang="zh-CN" altLang="en-US" smtClean="0"/>
              <a:pPr/>
              <a:t>2015/5/28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D481E2-C84C-4A8F-BD48-EC7546F0D9B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76B416-3779-4F0C-873A-FEC141C2B7F2}" type="datetimeFigureOut">
              <a:rPr lang="zh-CN" altLang="en-US" smtClean="0"/>
              <a:pPr/>
              <a:t>2015/5/28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D481E2-C84C-4A8F-BD48-EC7546F0D9B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76B416-3779-4F0C-873A-FEC141C2B7F2}" type="datetimeFigureOut">
              <a:rPr lang="zh-CN" altLang="en-US" smtClean="0"/>
              <a:pPr/>
              <a:t>2015/5/28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D481E2-C84C-4A8F-BD48-EC7546F0D9B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76B416-3779-4F0C-873A-FEC141C2B7F2}" type="datetimeFigureOut">
              <a:rPr lang="zh-CN" altLang="en-US" smtClean="0"/>
              <a:pPr/>
              <a:t>2015/5/28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D481E2-C84C-4A8F-BD48-EC7546F0D9B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76B416-3779-4F0C-873A-FEC141C2B7F2}" type="datetimeFigureOut">
              <a:rPr lang="zh-CN" altLang="en-US" smtClean="0"/>
              <a:pPr/>
              <a:t>2015/5/28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481E2-C84C-4A8F-BD48-EC7546F0D9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istrator\Desktop\ppt2\模板\1.png"/>
          <p:cNvPicPr>
            <a:picLocks noChangeAspect="1" noChangeArrowheads="1"/>
          </p:cNvPicPr>
          <p:nvPr/>
        </p:nvPicPr>
        <p:blipFill>
          <a:blip r:embed="rId2" cstate="print"/>
          <a:srcRect/>
          <a:stretch>
            <a:fillRect/>
          </a:stretch>
        </p:blipFill>
        <p:spPr bwMode="auto">
          <a:xfrm>
            <a:off x="-24963" y="0"/>
            <a:ext cx="9168963" cy="6858000"/>
          </a:xfrm>
          <a:prstGeom prst="rect">
            <a:avLst/>
          </a:prstGeom>
          <a:noFill/>
        </p:spPr>
      </p:pic>
      <p:sp>
        <p:nvSpPr>
          <p:cNvPr id="2" name="标题 1"/>
          <p:cNvSpPr>
            <a:spLocks noGrp="1"/>
          </p:cNvSpPr>
          <p:nvPr>
            <p:ph type="ctrTitle"/>
          </p:nvPr>
        </p:nvSpPr>
        <p:spPr>
          <a:xfrm>
            <a:off x="755576" y="2060848"/>
            <a:ext cx="7772400" cy="1470025"/>
          </a:xfrm>
        </p:spPr>
        <p:txBody>
          <a:bodyPr>
            <a:normAutofit/>
          </a:bodyPr>
          <a:lstStyle/>
          <a:p>
            <a:r>
              <a:rPr lang="zh-CN" altLang="en-US" sz="4000" dirty="0" smtClean="0">
                <a:solidFill>
                  <a:schemeClr val="bg1"/>
                </a:solidFill>
                <a:latin typeface="微软雅黑" pitchFamily="34" charset="-122"/>
                <a:ea typeface="微软雅黑" pitchFamily="34" charset="-122"/>
              </a:rPr>
              <a:t>中国外汇市场简介</a:t>
            </a:r>
            <a:endParaRPr lang="zh-CN" altLang="en-US" sz="4000"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istrator\Desktop\ppt2\模板\2.png"/>
          <p:cNvPicPr>
            <a:picLocks noChangeAspect="1" noChangeArrowheads="1"/>
          </p:cNvPicPr>
          <p:nvPr/>
        </p:nvPicPr>
        <p:blipFill>
          <a:blip r:embed="rId2" cstate="print"/>
          <a:srcRect/>
          <a:stretch>
            <a:fillRect/>
          </a:stretch>
        </p:blipFill>
        <p:spPr bwMode="auto">
          <a:xfrm>
            <a:off x="-36512" y="-27384"/>
            <a:ext cx="9180512" cy="6885384"/>
          </a:xfrm>
          <a:prstGeom prst="rect">
            <a:avLst/>
          </a:prstGeom>
          <a:noFill/>
        </p:spPr>
      </p:pic>
      <p:sp>
        <p:nvSpPr>
          <p:cNvPr id="2" name="标题 1"/>
          <p:cNvSpPr>
            <a:spLocks noGrp="1"/>
          </p:cNvSpPr>
          <p:nvPr>
            <p:ph type="title"/>
          </p:nvPr>
        </p:nvSpPr>
        <p:spPr>
          <a:xfrm>
            <a:off x="-1260648" y="764704"/>
            <a:ext cx="8229600" cy="1143000"/>
          </a:xfrm>
        </p:spPr>
        <p:txBody>
          <a:bodyPr>
            <a:normAutofit/>
          </a:bodyPr>
          <a:lstStyle/>
          <a:p>
            <a:r>
              <a:rPr lang="zh-CN" altLang="en-US" sz="2800" dirty="0" smtClean="0">
                <a:solidFill>
                  <a:srgbClr val="FF9900"/>
                </a:solidFill>
                <a:latin typeface="微软雅黑" pitchFamily="34" charset="-122"/>
                <a:ea typeface="微软雅黑" pitchFamily="34" charset="-122"/>
              </a:rPr>
              <a:t>配合汇改的主要改</a:t>
            </a:r>
            <a:r>
              <a:rPr lang="zh-CN" altLang="en-US" sz="2800" dirty="0" smtClean="0">
                <a:solidFill>
                  <a:srgbClr val="FF9900"/>
                </a:solidFill>
                <a:latin typeface="微软雅黑" pitchFamily="34" charset="-122"/>
                <a:ea typeface="微软雅黑" pitchFamily="34" charset="-122"/>
              </a:rPr>
              <a:t>革</a:t>
            </a:r>
            <a:endParaRPr lang="zh-CN" altLang="en-US" sz="2800" dirty="0">
              <a:solidFill>
                <a:srgbClr val="FF9900"/>
              </a:solidFill>
              <a:latin typeface="微软雅黑" pitchFamily="34" charset="-122"/>
              <a:ea typeface="微软雅黑" pitchFamily="34" charset="-122"/>
            </a:endParaRPr>
          </a:p>
        </p:txBody>
      </p:sp>
      <p:sp>
        <p:nvSpPr>
          <p:cNvPr id="3" name="内容占位符 2"/>
          <p:cNvSpPr>
            <a:spLocks noGrp="1"/>
          </p:cNvSpPr>
          <p:nvPr>
            <p:ph idx="1"/>
          </p:nvPr>
        </p:nvSpPr>
        <p:spPr>
          <a:xfrm>
            <a:off x="395536" y="1916832"/>
            <a:ext cx="8229600" cy="4525963"/>
          </a:xfrm>
        </p:spPr>
        <p:txBody>
          <a:bodyPr>
            <a:normAutofit/>
          </a:bodyPr>
          <a:lstStyle/>
          <a:p>
            <a:pPr>
              <a:lnSpc>
                <a:spcPct val="150000"/>
              </a:lnSpc>
            </a:pPr>
            <a:r>
              <a:rPr lang="zh-CN" altLang="en-US" sz="2000" dirty="0" smtClean="0">
                <a:solidFill>
                  <a:srgbClr val="103D8E"/>
                </a:solidFill>
                <a:latin typeface="微软雅黑" pitchFamily="34" charset="-122"/>
                <a:ea typeface="微软雅黑" pitchFamily="34" charset="-122"/>
              </a:rPr>
              <a:t>引入询价交易方式</a:t>
            </a:r>
            <a:endParaRPr lang="en-US" altLang="zh-CN" sz="2000" dirty="0" smtClean="0">
              <a:solidFill>
                <a:srgbClr val="103D8E"/>
              </a:solidFill>
              <a:latin typeface="微软雅黑" pitchFamily="34" charset="-122"/>
              <a:ea typeface="微软雅黑" pitchFamily="34" charset="-122"/>
            </a:endParaRPr>
          </a:p>
          <a:p>
            <a:pPr lvl="1">
              <a:lnSpc>
                <a:spcPct val="150000"/>
              </a:lnSpc>
            </a:pPr>
            <a:r>
              <a:rPr lang="en-US" altLang="zh-CN" sz="2000" dirty="0" smtClean="0">
                <a:solidFill>
                  <a:srgbClr val="103D8E"/>
                </a:solidFill>
                <a:latin typeface="微软雅黑" pitchFamily="34" charset="-122"/>
                <a:ea typeface="微软雅黑" pitchFamily="34" charset="-122"/>
              </a:rPr>
              <a:t>05</a:t>
            </a:r>
            <a:r>
              <a:rPr lang="zh-CN" altLang="en-US" sz="2000" dirty="0" smtClean="0">
                <a:solidFill>
                  <a:srgbClr val="103D8E"/>
                </a:solidFill>
                <a:latin typeface="微软雅黑" pitchFamily="34" charset="-122"/>
                <a:ea typeface="微软雅黑" pitchFamily="34" charset="-122"/>
              </a:rPr>
              <a:t>年</a:t>
            </a:r>
            <a:r>
              <a:rPr lang="en-US" altLang="zh-CN" sz="2000" dirty="0" smtClean="0">
                <a:solidFill>
                  <a:srgbClr val="103D8E"/>
                </a:solidFill>
                <a:latin typeface="微软雅黑" pitchFamily="34" charset="-122"/>
                <a:ea typeface="微软雅黑" pitchFamily="34" charset="-122"/>
              </a:rPr>
              <a:t>8</a:t>
            </a:r>
            <a:r>
              <a:rPr lang="zh-CN" altLang="en-US" sz="2000" dirty="0" smtClean="0">
                <a:solidFill>
                  <a:srgbClr val="103D8E"/>
                </a:solidFill>
                <a:latin typeface="微软雅黑" pitchFamily="34" charset="-122"/>
                <a:ea typeface="微软雅黑" pitchFamily="34" charset="-122"/>
              </a:rPr>
              <a:t>月，银行间远期外汇市场推出双边授信、双边清算的询价交易方式</a:t>
            </a:r>
            <a:endParaRPr lang="en-US" altLang="zh-CN" sz="2000" dirty="0" smtClean="0">
              <a:solidFill>
                <a:srgbClr val="103D8E"/>
              </a:solidFill>
              <a:latin typeface="微软雅黑" pitchFamily="34" charset="-122"/>
              <a:ea typeface="微软雅黑" pitchFamily="34" charset="-122"/>
            </a:endParaRPr>
          </a:p>
          <a:p>
            <a:pPr lvl="1">
              <a:lnSpc>
                <a:spcPct val="150000"/>
              </a:lnSpc>
            </a:pPr>
            <a:r>
              <a:rPr lang="en-US" altLang="zh-CN" sz="2000" dirty="0" smtClean="0">
                <a:solidFill>
                  <a:srgbClr val="103D8E"/>
                </a:solidFill>
                <a:latin typeface="微软雅黑" pitchFamily="34" charset="-122"/>
                <a:ea typeface="微软雅黑" pitchFamily="34" charset="-122"/>
              </a:rPr>
              <a:t>06</a:t>
            </a:r>
            <a:r>
              <a:rPr lang="zh-CN" altLang="en-US" sz="2000" dirty="0" smtClean="0">
                <a:solidFill>
                  <a:srgbClr val="103D8E"/>
                </a:solidFill>
                <a:latin typeface="微软雅黑" pitchFamily="34" charset="-122"/>
                <a:ea typeface="微软雅黑" pitchFamily="34" charset="-122"/>
              </a:rPr>
              <a:t>年</a:t>
            </a:r>
            <a:r>
              <a:rPr lang="en-US" altLang="zh-CN" sz="2000" dirty="0" smtClean="0">
                <a:solidFill>
                  <a:srgbClr val="103D8E"/>
                </a:solidFill>
                <a:latin typeface="微软雅黑" pitchFamily="34" charset="-122"/>
                <a:ea typeface="微软雅黑" pitchFamily="34" charset="-122"/>
              </a:rPr>
              <a:t>1</a:t>
            </a:r>
            <a:r>
              <a:rPr lang="zh-CN" altLang="en-US" sz="2000" dirty="0" smtClean="0">
                <a:solidFill>
                  <a:srgbClr val="103D8E"/>
                </a:solidFill>
                <a:latin typeface="微软雅黑" pitchFamily="34" charset="-122"/>
                <a:ea typeface="微软雅黑" pitchFamily="34" charset="-122"/>
              </a:rPr>
              <a:t>月</a:t>
            </a:r>
            <a:r>
              <a:rPr lang="en-US" altLang="zh-CN" sz="2000" dirty="0" smtClean="0">
                <a:solidFill>
                  <a:srgbClr val="103D8E"/>
                </a:solidFill>
                <a:latin typeface="微软雅黑" pitchFamily="34" charset="-122"/>
                <a:ea typeface="微软雅黑" pitchFamily="34" charset="-122"/>
              </a:rPr>
              <a:t>1</a:t>
            </a:r>
            <a:r>
              <a:rPr lang="zh-CN" altLang="en-US" sz="2000" dirty="0" smtClean="0">
                <a:solidFill>
                  <a:srgbClr val="103D8E"/>
                </a:solidFill>
                <a:latin typeface="微软雅黑" pitchFamily="34" charset="-122"/>
                <a:ea typeface="微软雅黑" pitchFamily="34" charset="-122"/>
              </a:rPr>
              <a:t>日，银行间即期市场引入询价交易方式，同时保留原有集中授信、集中竞价交易方式</a:t>
            </a:r>
            <a:endParaRPr lang="en-US" altLang="zh-CN" sz="2000" dirty="0" smtClean="0">
              <a:solidFill>
                <a:srgbClr val="103D8E"/>
              </a:solidFill>
              <a:latin typeface="微软雅黑" pitchFamily="34" charset="-122"/>
              <a:ea typeface="微软雅黑" pitchFamily="34" charset="-122"/>
            </a:endParaRPr>
          </a:p>
          <a:p>
            <a:pPr>
              <a:lnSpc>
                <a:spcPct val="150000"/>
              </a:lnSpc>
            </a:pPr>
            <a:r>
              <a:rPr lang="zh-CN" altLang="en-US" sz="2000" dirty="0" smtClean="0">
                <a:solidFill>
                  <a:srgbClr val="103D8E"/>
                </a:solidFill>
                <a:latin typeface="微软雅黑" pitchFamily="34" charset="-122"/>
                <a:ea typeface="微软雅黑" pitchFamily="34" charset="-122"/>
              </a:rPr>
              <a:t>引入净额清算业务</a:t>
            </a:r>
            <a:endParaRPr lang="en-US" altLang="zh-CN" sz="2000" dirty="0" smtClean="0">
              <a:solidFill>
                <a:srgbClr val="103D8E"/>
              </a:solidFill>
              <a:latin typeface="微软雅黑" pitchFamily="34" charset="-122"/>
              <a:ea typeface="微软雅黑" pitchFamily="34" charset="-122"/>
            </a:endParaRPr>
          </a:p>
          <a:p>
            <a:pPr lvl="1">
              <a:lnSpc>
                <a:spcPct val="150000"/>
              </a:lnSpc>
            </a:pPr>
            <a:r>
              <a:rPr lang="en-US" altLang="zh-CN" sz="2000" dirty="0" smtClean="0">
                <a:solidFill>
                  <a:srgbClr val="103D8E"/>
                </a:solidFill>
                <a:latin typeface="微软雅黑" pitchFamily="34" charset="-122"/>
                <a:ea typeface="微软雅黑" pitchFamily="34" charset="-122"/>
              </a:rPr>
              <a:t>09</a:t>
            </a:r>
            <a:r>
              <a:rPr lang="zh-CN" altLang="en-US" sz="2000" dirty="0" smtClean="0">
                <a:solidFill>
                  <a:srgbClr val="103D8E"/>
                </a:solidFill>
                <a:latin typeface="微软雅黑" pitchFamily="34" charset="-122"/>
                <a:ea typeface="微软雅黑" pitchFamily="34" charset="-122"/>
              </a:rPr>
              <a:t>年</a:t>
            </a:r>
            <a:r>
              <a:rPr lang="en-US" altLang="zh-CN" sz="2000" dirty="0" smtClean="0">
                <a:solidFill>
                  <a:srgbClr val="103D8E"/>
                </a:solidFill>
                <a:latin typeface="微软雅黑" pitchFamily="34" charset="-122"/>
                <a:ea typeface="微软雅黑" pitchFamily="34" charset="-122"/>
              </a:rPr>
              <a:t>6</a:t>
            </a:r>
            <a:r>
              <a:rPr lang="zh-CN" altLang="en-US" sz="2000" dirty="0" smtClean="0">
                <a:solidFill>
                  <a:srgbClr val="103D8E"/>
                </a:solidFill>
                <a:latin typeface="微软雅黑" pitchFamily="34" charset="-122"/>
                <a:ea typeface="微软雅黑" pitchFamily="34" charset="-122"/>
              </a:rPr>
              <a:t>月</a:t>
            </a:r>
            <a:r>
              <a:rPr lang="en-US" altLang="zh-CN" sz="2000" dirty="0" smtClean="0">
                <a:solidFill>
                  <a:srgbClr val="103D8E"/>
                </a:solidFill>
                <a:latin typeface="微软雅黑" pitchFamily="34" charset="-122"/>
                <a:ea typeface="微软雅黑" pitchFamily="34" charset="-122"/>
              </a:rPr>
              <a:t>1</a:t>
            </a:r>
            <a:r>
              <a:rPr lang="zh-CN" altLang="en-US" sz="2000" dirty="0" smtClean="0">
                <a:solidFill>
                  <a:srgbClr val="103D8E"/>
                </a:solidFill>
                <a:latin typeface="微软雅黑" pitchFamily="34" charset="-122"/>
                <a:ea typeface="微软雅黑" pitchFamily="34" charset="-122"/>
              </a:rPr>
              <a:t>日，即期询价交易净额清算服务</a:t>
            </a:r>
            <a:endParaRPr lang="zh-CN" altLang="en-US" sz="2000" dirty="0">
              <a:solidFill>
                <a:srgbClr val="103D8E"/>
              </a:solidFill>
              <a:latin typeface="微软雅黑" pitchFamily="34" charset="-122"/>
              <a:ea typeface="微软雅黑" pitchFamily="34" charset="-122"/>
            </a:endParaRPr>
          </a:p>
        </p:txBody>
      </p:sp>
      <p:sp>
        <p:nvSpPr>
          <p:cNvPr id="5" name="灯片编号占位符 3"/>
          <p:cNvSpPr>
            <a:spLocks noGrp="1"/>
          </p:cNvSpPr>
          <p:nvPr>
            <p:ph type="sldNum" sz="quarter" idx="12"/>
          </p:nvPr>
        </p:nvSpPr>
        <p:spPr>
          <a:xfrm>
            <a:off x="6553200" y="6356350"/>
            <a:ext cx="2133600" cy="365125"/>
          </a:xfrm>
        </p:spPr>
        <p:txBody>
          <a:bodyPr/>
          <a:lstStyle/>
          <a:p>
            <a:pPr>
              <a:defRPr/>
            </a:pPr>
            <a:fld id="{4C1B4368-1C73-4158-8EF7-24182B667E3D}" type="slidenum">
              <a:rPr lang="zh-CN" altLang="en-US" smtClean="0"/>
              <a:pPr>
                <a:defRPr/>
              </a:pPr>
              <a:t>10</a:t>
            </a:fld>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istrator\Desktop\ppt2\模板\2.png"/>
          <p:cNvPicPr>
            <a:picLocks noChangeAspect="1" noChangeArrowheads="1"/>
          </p:cNvPicPr>
          <p:nvPr/>
        </p:nvPicPr>
        <p:blipFill>
          <a:blip r:embed="rId2" cstate="print"/>
          <a:srcRect/>
          <a:stretch>
            <a:fillRect/>
          </a:stretch>
        </p:blipFill>
        <p:spPr bwMode="auto">
          <a:xfrm>
            <a:off x="-36512" y="-27384"/>
            <a:ext cx="9180512" cy="6885384"/>
          </a:xfrm>
          <a:prstGeom prst="rect">
            <a:avLst/>
          </a:prstGeom>
          <a:noFill/>
        </p:spPr>
      </p:pic>
      <p:sp>
        <p:nvSpPr>
          <p:cNvPr id="2" name="标题 1"/>
          <p:cNvSpPr>
            <a:spLocks noGrp="1"/>
          </p:cNvSpPr>
          <p:nvPr>
            <p:ph type="title"/>
          </p:nvPr>
        </p:nvSpPr>
        <p:spPr>
          <a:xfrm>
            <a:off x="-1209328" y="764704"/>
            <a:ext cx="8229600" cy="1143000"/>
          </a:xfrm>
        </p:spPr>
        <p:txBody>
          <a:bodyPr>
            <a:normAutofit/>
          </a:bodyPr>
          <a:lstStyle/>
          <a:p>
            <a:r>
              <a:rPr lang="zh-CN" altLang="en-US" sz="2800" dirty="0" smtClean="0">
                <a:solidFill>
                  <a:srgbClr val="FF9900"/>
                </a:solidFill>
                <a:latin typeface="微软雅黑" pitchFamily="34" charset="-122"/>
                <a:ea typeface="微软雅黑" pitchFamily="34" charset="-122"/>
              </a:rPr>
              <a:t>配合汇改的主要改</a:t>
            </a:r>
            <a:r>
              <a:rPr lang="zh-CN" altLang="en-US" sz="2800" dirty="0" smtClean="0">
                <a:solidFill>
                  <a:srgbClr val="FF9900"/>
                </a:solidFill>
                <a:latin typeface="微软雅黑" pitchFamily="34" charset="-122"/>
                <a:ea typeface="微软雅黑" pitchFamily="34" charset="-122"/>
              </a:rPr>
              <a:t>革</a:t>
            </a:r>
            <a:endParaRPr lang="zh-CN" altLang="en-US" sz="2800" dirty="0">
              <a:solidFill>
                <a:srgbClr val="FF9900"/>
              </a:solidFill>
              <a:latin typeface="微软雅黑" pitchFamily="34" charset="-122"/>
              <a:ea typeface="微软雅黑" pitchFamily="34" charset="-122"/>
            </a:endParaRPr>
          </a:p>
        </p:txBody>
      </p:sp>
      <p:sp>
        <p:nvSpPr>
          <p:cNvPr id="3" name="内容占位符 2"/>
          <p:cNvSpPr>
            <a:spLocks noGrp="1"/>
          </p:cNvSpPr>
          <p:nvPr>
            <p:ph idx="1"/>
          </p:nvPr>
        </p:nvSpPr>
        <p:spPr>
          <a:xfrm>
            <a:off x="457200" y="1855365"/>
            <a:ext cx="8229600" cy="4525963"/>
          </a:xfrm>
        </p:spPr>
        <p:txBody>
          <a:bodyPr>
            <a:normAutofit/>
          </a:bodyPr>
          <a:lstStyle/>
          <a:p>
            <a:pPr>
              <a:lnSpc>
                <a:spcPct val="150000"/>
              </a:lnSpc>
            </a:pPr>
            <a:r>
              <a:rPr lang="zh-CN" altLang="en-US" sz="2000" dirty="0" smtClean="0">
                <a:solidFill>
                  <a:srgbClr val="103D8E"/>
                </a:solidFill>
                <a:latin typeface="微软雅黑" pitchFamily="34" charset="-122"/>
                <a:ea typeface="微软雅黑" pitchFamily="34" charset="-122"/>
              </a:rPr>
              <a:t>引入做市商制度</a:t>
            </a:r>
            <a:endParaRPr lang="en-US" altLang="zh-CN" sz="2000" dirty="0" smtClean="0">
              <a:solidFill>
                <a:srgbClr val="103D8E"/>
              </a:solidFill>
              <a:latin typeface="微软雅黑" pitchFamily="34" charset="-122"/>
              <a:ea typeface="微软雅黑" pitchFamily="34" charset="-122"/>
            </a:endParaRPr>
          </a:p>
          <a:p>
            <a:pPr lvl="1">
              <a:lnSpc>
                <a:spcPct val="150000"/>
              </a:lnSpc>
            </a:pPr>
            <a:r>
              <a:rPr lang="en-US" altLang="zh-CN" sz="2000" dirty="0" smtClean="0">
                <a:solidFill>
                  <a:srgbClr val="103D8E"/>
                </a:solidFill>
                <a:latin typeface="微软雅黑" pitchFamily="34" charset="-122"/>
                <a:ea typeface="微软雅黑" pitchFamily="34" charset="-122"/>
              </a:rPr>
              <a:t>02</a:t>
            </a:r>
            <a:r>
              <a:rPr lang="zh-CN" altLang="en-US" sz="2000" dirty="0" smtClean="0">
                <a:solidFill>
                  <a:srgbClr val="103D8E"/>
                </a:solidFill>
                <a:latin typeface="微软雅黑" pitchFamily="34" charset="-122"/>
                <a:ea typeface="微软雅黑" pitchFamily="34" charset="-122"/>
              </a:rPr>
              <a:t>年</a:t>
            </a:r>
            <a:r>
              <a:rPr lang="en-US" altLang="zh-CN" sz="2000" dirty="0" smtClean="0">
                <a:solidFill>
                  <a:srgbClr val="103D8E"/>
                </a:solidFill>
                <a:latin typeface="微软雅黑" pitchFamily="34" charset="-122"/>
                <a:ea typeface="微软雅黑" pitchFamily="34" charset="-122"/>
              </a:rPr>
              <a:t>4</a:t>
            </a:r>
            <a:r>
              <a:rPr lang="zh-CN" altLang="en-US" sz="2000" dirty="0" smtClean="0">
                <a:solidFill>
                  <a:srgbClr val="103D8E"/>
                </a:solidFill>
                <a:latin typeface="微软雅黑" pitchFamily="34" charset="-122"/>
                <a:ea typeface="微软雅黑" pitchFamily="34" charset="-122"/>
              </a:rPr>
              <a:t>月，做市商试点</a:t>
            </a:r>
            <a:endParaRPr lang="en-US" altLang="zh-CN" sz="2000" dirty="0" smtClean="0">
              <a:solidFill>
                <a:srgbClr val="103D8E"/>
              </a:solidFill>
              <a:latin typeface="微软雅黑" pitchFamily="34" charset="-122"/>
              <a:ea typeface="微软雅黑" pitchFamily="34" charset="-122"/>
            </a:endParaRPr>
          </a:p>
          <a:p>
            <a:pPr lvl="1">
              <a:lnSpc>
                <a:spcPct val="150000"/>
              </a:lnSpc>
            </a:pPr>
            <a:r>
              <a:rPr lang="en-US" altLang="zh-CN" sz="2000" dirty="0" smtClean="0">
                <a:solidFill>
                  <a:srgbClr val="103D8E"/>
                </a:solidFill>
                <a:latin typeface="微软雅黑" pitchFamily="34" charset="-122"/>
                <a:ea typeface="微软雅黑" pitchFamily="34" charset="-122"/>
              </a:rPr>
              <a:t>06</a:t>
            </a:r>
            <a:r>
              <a:rPr lang="zh-CN" altLang="en-US" sz="2000" dirty="0" smtClean="0">
                <a:solidFill>
                  <a:srgbClr val="103D8E"/>
                </a:solidFill>
                <a:latin typeface="微软雅黑" pitchFamily="34" charset="-122"/>
                <a:ea typeface="微软雅黑" pitchFamily="34" charset="-122"/>
              </a:rPr>
              <a:t>年</a:t>
            </a:r>
            <a:r>
              <a:rPr lang="en-US" altLang="zh-CN" sz="2000" dirty="0" smtClean="0">
                <a:solidFill>
                  <a:srgbClr val="103D8E"/>
                </a:solidFill>
                <a:latin typeface="微软雅黑" pitchFamily="34" charset="-122"/>
                <a:ea typeface="微软雅黑" pitchFamily="34" charset="-122"/>
              </a:rPr>
              <a:t>1</a:t>
            </a:r>
            <a:r>
              <a:rPr lang="zh-CN" altLang="en-US" sz="2000" dirty="0" smtClean="0">
                <a:solidFill>
                  <a:srgbClr val="103D8E"/>
                </a:solidFill>
                <a:latin typeface="微软雅黑" pitchFamily="34" charset="-122"/>
                <a:ea typeface="微软雅黑" pitchFamily="34" charset="-122"/>
              </a:rPr>
              <a:t>月</a:t>
            </a:r>
            <a:r>
              <a:rPr lang="en-US" altLang="zh-CN" sz="2000" dirty="0" smtClean="0">
                <a:solidFill>
                  <a:srgbClr val="103D8E"/>
                </a:solidFill>
                <a:latin typeface="微软雅黑" pitchFamily="34" charset="-122"/>
                <a:ea typeface="微软雅黑" pitchFamily="34" charset="-122"/>
              </a:rPr>
              <a:t>4</a:t>
            </a:r>
            <a:r>
              <a:rPr lang="zh-CN" altLang="en-US" sz="2000" dirty="0" smtClean="0">
                <a:solidFill>
                  <a:srgbClr val="103D8E"/>
                </a:solidFill>
                <a:latin typeface="微软雅黑" pitchFamily="34" charset="-122"/>
                <a:ea typeface="微软雅黑" pitchFamily="34" charset="-122"/>
              </a:rPr>
              <a:t>日，银行间市场正式全面引入做市商交易</a:t>
            </a:r>
            <a:endParaRPr lang="en-US" altLang="zh-CN" sz="2000" dirty="0" smtClean="0">
              <a:solidFill>
                <a:srgbClr val="103D8E"/>
              </a:solidFill>
              <a:latin typeface="微软雅黑" pitchFamily="34" charset="-122"/>
              <a:ea typeface="微软雅黑" pitchFamily="34" charset="-122"/>
            </a:endParaRPr>
          </a:p>
          <a:p>
            <a:pPr lvl="1">
              <a:lnSpc>
                <a:spcPct val="150000"/>
              </a:lnSpc>
            </a:pPr>
            <a:r>
              <a:rPr lang="en-US" altLang="zh-CN" sz="2000" dirty="0" smtClean="0">
                <a:solidFill>
                  <a:srgbClr val="103D8E"/>
                </a:solidFill>
                <a:latin typeface="微软雅黑" pitchFamily="34" charset="-122"/>
                <a:ea typeface="微软雅黑" pitchFamily="34" charset="-122"/>
              </a:rPr>
              <a:t>10</a:t>
            </a:r>
            <a:r>
              <a:rPr lang="zh-CN" altLang="en-US" sz="2000" dirty="0" smtClean="0">
                <a:solidFill>
                  <a:srgbClr val="103D8E"/>
                </a:solidFill>
                <a:latin typeface="微软雅黑" pitchFamily="34" charset="-122"/>
                <a:ea typeface="微软雅黑" pitchFamily="34" charset="-122"/>
              </a:rPr>
              <a:t>年</a:t>
            </a:r>
            <a:r>
              <a:rPr lang="en-US" altLang="zh-CN" sz="2000" dirty="0" smtClean="0">
                <a:solidFill>
                  <a:srgbClr val="103D8E"/>
                </a:solidFill>
                <a:latin typeface="微软雅黑" pitchFamily="34" charset="-122"/>
                <a:ea typeface="微软雅黑" pitchFamily="34" charset="-122"/>
              </a:rPr>
              <a:t>8</a:t>
            </a:r>
            <a:r>
              <a:rPr lang="zh-CN" altLang="en-US" sz="2000" dirty="0" smtClean="0">
                <a:solidFill>
                  <a:srgbClr val="103D8E"/>
                </a:solidFill>
                <a:latin typeface="微软雅黑" pitchFamily="34" charset="-122"/>
                <a:ea typeface="微软雅黑" pitchFamily="34" charset="-122"/>
              </a:rPr>
              <a:t>月，做市商制度完善：做市商分层制度；尝试做市业务；做市商考核机制</a:t>
            </a:r>
            <a:endParaRPr lang="en-US" altLang="zh-CN" sz="2000" dirty="0" smtClean="0">
              <a:solidFill>
                <a:srgbClr val="103D8E"/>
              </a:solidFill>
              <a:latin typeface="微软雅黑" pitchFamily="34" charset="-122"/>
              <a:ea typeface="微软雅黑" pitchFamily="34" charset="-122"/>
            </a:endParaRPr>
          </a:p>
          <a:p>
            <a:pPr>
              <a:lnSpc>
                <a:spcPct val="150000"/>
              </a:lnSpc>
            </a:pPr>
            <a:r>
              <a:rPr lang="zh-CN" altLang="en-US" sz="2000" dirty="0" smtClean="0">
                <a:solidFill>
                  <a:srgbClr val="103D8E"/>
                </a:solidFill>
                <a:latin typeface="微软雅黑" pitchFamily="34" charset="-122"/>
                <a:ea typeface="微软雅黑" pitchFamily="34" charset="-122"/>
              </a:rPr>
              <a:t>放宽每日交易汇价波动幅度</a:t>
            </a:r>
            <a:endParaRPr lang="en-US" altLang="zh-CN" sz="2000" dirty="0" smtClean="0">
              <a:solidFill>
                <a:srgbClr val="103D8E"/>
              </a:solidFill>
              <a:latin typeface="微软雅黑" pitchFamily="34" charset="-122"/>
              <a:ea typeface="微软雅黑" pitchFamily="34" charset="-122"/>
            </a:endParaRPr>
          </a:p>
          <a:p>
            <a:pPr lvl="1">
              <a:lnSpc>
                <a:spcPct val="150000"/>
              </a:lnSpc>
            </a:pPr>
            <a:r>
              <a:rPr lang="zh-CN" altLang="en-US" sz="2000" dirty="0" smtClean="0">
                <a:solidFill>
                  <a:srgbClr val="103D8E"/>
                </a:solidFill>
                <a:latin typeface="微软雅黑" pitchFamily="34" charset="-122"/>
                <a:ea typeface="微软雅黑" pitchFamily="34" charset="-122"/>
              </a:rPr>
              <a:t>人民币兑美元：千分之三扩大至千分之五</a:t>
            </a:r>
            <a:endParaRPr lang="zh-CN" altLang="en-US" sz="2000" dirty="0">
              <a:solidFill>
                <a:srgbClr val="103D8E"/>
              </a:solidFill>
              <a:latin typeface="微软雅黑" pitchFamily="34" charset="-122"/>
              <a:ea typeface="微软雅黑" pitchFamily="34" charset="-122"/>
            </a:endParaRPr>
          </a:p>
        </p:txBody>
      </p:sp>
      <p:sp>
        <p:nvSpPr>
          <p:cNvPr id="5" name="灯片编号占位符 3"/>
          <p:cNvSpPr>
            <a:spLocks noGrp="1"/>
          </p:cNvSpPr>
          <p:nvPr>
            <p:ph type="sldNum" sz="quarter" idx="12"/>
          </p:nvPr>
        </p:nvSpPr>
        <p:spPr>
          <a:xfrm>
            <a:off x="6553200" y="6356350"/>
            <a:ext cx="2133600" cy="365125"/>
          </a:xfrm>
        </p:spPr>
        <p:txBody>
          <a:bodyPr/>
          <a:lstStyle/>
          <a:p>
            <a:pPr>
              <a:defRPr/>
            </a:pPr>
            <a:fld id="{4C1B4368-1C73-4158-8EF7-24182B667E3D}" type="slidenum">
              <a:rPr lang="zh-CN" altLang="en-US" smtClean="0"/>
              <a:pPr>
                <a:defRPr/>
              </a:pPr>
              <a:t>11</a:t>
            </a:fld>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Administrator\Desktop\ppt2\模板\2.png"/>
          <p:cNvPicPr>
            <a:picLocks noChangeAspect="1" noChangeArrowheads="1"/>
          </p:cNvPicPr>
          <p:nvPr/>
        </p:nvPicPr>
        <p:blipFill>
          <a:blip r:embed="rId2" cstate="print"/>
          <a:srcRect/>
          <a:stretch>
            <a:fillRect/>
          </a:stretch>
        </p:blipFill>
        <p:spPr bwMode="auto">
          <a:xfrm>
            <a:off x="-36512" y="-27384"/>
            <a:ext cx="9180512" cy="6885384"/>
          </a:xfrm>
          <a:prstGeom prst="rect">
            <a:avLst/>
          </a:prstGeom>
          <a:noFill/>
        </p:spPr>
      </p:pic>
      <p:sp>
        <p:nvSpPr>
          <p:cNvPr id="4" name="Text Box 8"/>
          <p:cNvSpPr txBox="1">
            <a:spLocks noChangeArrowheads="1"/>
          </p:cNvSpPr>
          <p:nvPr/>
        </p:nvSpPr>
        <p:spPr bwMode="auto">
          <a:xfrm>
            <a:off x="0" y="5215221"/>
            <a:ext cx="9144000" cy="1274195"/>
          </a:xfrm>
          <a:prstGeom prst="rect">
            <a:avLst/>
          </a:prstGeom>
          <a:noFill/>
          <a:ln w="9525" algn="ctr">
            <a:noFill/>
            <a:miter lim="800000"/>
            <a:headEnd/>
            <a:tailEnd/>
          </a:ln>
        </p:spPr>
        <p:txBody>
          <a:bodyPr anchor="ctr" anchorCtr="1">
            <a:spAutoFit/>
          </a:bodyPr>
          <a:lstStyle/>
          <a:p>
            <a:pPr marL="342900" indent="-342900">
              <a:spcBef>
                <a:spcPct val="20000"/>
              </a:spcBef>
            </a:pPr>
            <a:r>
              <a:rPr lang="zh-CN" altLang="en-US" sz="4800" dirty="0" smtClean="0">
                <a:solidFill>
                  <a:srgbClr val="003399"/>
                </a:solidFill>
                <a:latin typeface="Times New Roman" pitchFamily="18" charset="0"/>
              </a:rPr>
              <a:t>            </a:t>
            </a:r>
            <a:r>
              <a:rPr lang="zh-CN" altLang="en-US" sz="4000" dirty="0" smtClean="0">
                <a:solidFill>
                  <a:srgbClr val="003399"/>
                </a:solidFill>
                <a:latin typeface="微软雅黑" pitchFamily="34" charset="-122"/>
                <a:ea typeface="微软雅黑" pitchFamily="34" charset="-122"/>
              </a:rPr>
              <a:t>谢谢！</a:t>
            </a:r>
            <a:endParaRPr lang="en-US" altLang="zh-CN" sz="4000" dirty="0" smtClean="0">
              <a:solidFill>
                <a:srgbClr val="003399"/>
              </a:solidFill>
              <a:latin typeface="微软雅黑" pitchFamily="34" charset="-122"/>
              <a:ea typeface="微软雅黑" pitchFamily="34" charset="-122"/>
            </a:endParaRPr>
          </a:p>
          <a:p>
            <a:pPr marL="342900" indent="-342900">
              <a:spcBef>
                <a:spcPct val="20000"/>
              </a:spcBef>
            </a:pPr>
            <a:r>
              <a:rPr lang="zh-CN" altLang="en-US" sz="2400" dirty="0" smtClean="0">
                <a:solidFill>
                  <a:srgbClr val="003399"/>
                </a:solidFill>
                <a:latin typeface="微软雅黑" pitchFamily="34" charset="-122"/>
                <a:ea typeface="微软雅黑" pitchFamily="34" charset="-122"/>
              </a:rPr>
              <a:t> </a:t>
            </a:r>
            <a:r>
              <a:rPr lang="zh-CN" altLang="en-US" sz="2000" dirty="0">
                <a:solidFill>
                  <a:srgbClr val="003399"/>
                </a:solidFill>
                <a:latin typeface="微软雅黑" pitchFamily="34" charset="-122"/>
                <a:ea typeface="微软雅黑" pitchFamily="34" charset="-122"/>
              </a:rPr>
              <a:t>欢迎</a:t>
            </a:r>
            <a:r>
              <a:rPr lang="zh-CN" altLang="en-US" sz="2000" dirty="0" smtClean="0">
                <a:solidFill>
                  <a:srgbClr val="003399"/>
                </a:solidFill>
                <a:latin typeface="微软雅黑" pitchFamily="34" charset="-122"/>
                <a:ea typeface="微软雅黑" pitchFamily="34" charset="-122"/>
              </a:rPr>
              <a:t>访问   </a:t>
            </a:r>
            <a:r>
              <a:rPr lang="en-US" altLang="zh-CN" sz="2000" dirty="0" smtClean="0">
                <a:solidFill>
                  <a:srgbClr val="003399"/>
                </a:solidFill>
                <a:latin typeface="微软雅黑" pitchFamily="34" charset="-122"/>
                <a:ea typeface="微软雅黑" pitchFamily="34" charset="-122"/>
              </a:rPr>
              <a:t>www.chinamoney.com.cn</a:t>
            </a:r>
            <a:endParaRPr lang="en-US" altLang="zh-CN" sz="2000" dirty="0">
              <a:solidFill>
                <a:srgbClr val="003399"/>
              </a:solidFill>
              <a:latin typeface="微软雅黑" pitchFamily="34" charset="-122"/>
              <a:ea typeface="微软雅黑" pitchFamily="34" charset="-122"/>
            </a:endParaRPr>
          </a:p>
        </p:txBody>
      </p:sp>
      <p:pic>
        <p:nvPicPr>
          <p:cNvPr id="5" name="Picture 6" descr="C:\Documents and Settings\Administrator\桌面\张江\进门.JPG"/>
          <p:cNvPicPr>
            <a:picLocks noChangeAspect="1" noChangeArrowheads="1"/>
          </p:cNvPicPr>
          <p:nvPr/>
        </p:nvPicPr>
        <p:blipFill>
          <a:blip r:embed="rId3" cstate="print"/>
          <a:srcRect/>
          <a:stretch>
            <a:fillRect/>
          </a:stretch>
        </p:blipFill>
        <p:spPr bwMode="auto">
          <a:xfrm>
            <a:off x="-36512" y="928688"/>
            <a:ext cx="9180512"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ppt2\模板\2.png"/>
          <p:cNvPicPr>
            <a:picLocks noChangeAspect="1" noChangeArrowheads="1"/>
          </p:cNvPicPr>
          <p:nvPr/>
        </p:nvPicPr>
        <p:blipFill>
          <a:blip r:embed="rId2" cstate="print"/>
          <a:srcRect/>
          <a:stretch>
            <a:fillRect/>
          </a:stretch>
        </p:blipFill>
        <p:spPr bwMode="auto">
          <a:xfrm>
            <a:off x="-36512" y="-27384"/>
            <a:ext cx="9180512" cy="6885384"/>
          </a:xfrm>
          <a:prstGeom prst="rect">
            <a:avLst/>
          </a:prstGeom>
          <a:noFill/>
        </p:spPr>
      </p:pic>
      <p:sp>
        <p:nvSpPr>
          <p:cNvPr id="2" name="标题 1"/>
          <p:cNvSpPr>
            <a:spLocks noGrp="1"/>
          </p:cNvSpPr>
          <p:nvPr>
            <p:ph type="title"/>
          </p:nvPr>
        </p:nvSpPr>
        <p:spPr>
          <a:xfrm>
            <a:off x="-633264" y="773832"/>
            <a:ext cx="8229600" cy="1143000"/>
          </a:xfrm>
        </p:spPr>
        <p:txBody>
          <a:bodyPr>
            <a:normAutofit/>
          </a:bodyPr>
          <a:lstStyle/>
          <a:p>
            <a:r>
              <a:rPr lang="zh-CN" altLang="en-US" sz="2800" dirty="0" smtClean="0">
                <a:solidFill>
                  <a:srgbClr val="FF9900"/>
                </a:solidFill>
                <a:latin typeface="微软雅黑" pitchFamily="34" charset="-122"/>
                <a:ea typeface="微软雅黑" pitchFamily="34" charset="-122"/>
              </a:rPr>
              <a:t>中国外汇市场发展（改革开放前）</a:t>
            </a:r>
            <a:endParaRPr lang="zh-CN" altLang="en-US" sz="2800" dirty="0">
              <a:solidFill>
                <a:srgbClr val="FF9900"/>
              </a:solidFill>
              <a:latin typeface="微软雅黑" pitchFamily="34" charset="-122"/>
              <a:ea typeface="微软雅黑" pitchFamily="34" charset="-122"/>
            </a:endParaRPr>
          </a:p>
        </p:txBody>
      </p:sp>
      <p:sp>
        <p:nvSpPr>
          <p:cNvPr id="3" name="内容占位符 2"/>
          <p:cNvSpPr>
            <a:spLocks noGrp="1"/>
          </p:cNvSpPr>
          <p:nvPr>
            <p:ph idx="1"/>
          </p:nvPr>
        </p:nvSpPr>
        <p:spPr>
          <a:xfrm>
            <a:off x="467544" y="2132856"/>
            <a:ext cx="8676456" cy="4525963"/>
          </a:xfrm>
        </p:spPr>
        <p:txBody>
          <a:bodyPr>
            <a:normAutofit/>
          </a:bodyPr>
          <a:lstStyle/>
          <a:p>
            <a:pPr>
              <a:lnSpc>
                <a:spcPct val="150000"/>
              </a:lnSpc>
            </a:pPr>
            <a:r>
              <a:rPr lang="zh-CN" altLang="en-US" sz="2000" dirty="0" smtClean="0">
                <a:solidFill>
                  <a:srgbClr val="103D8E"/>
                </a:solidFill>
                <a:latin typeface="微软雅黑" pitchFamily="34" charset="-122"/>
                <a:ea typeface="微软雅黑" pitchFamily="34" charset="-122"/>
              </a:rPr>
              <a:t>人民币不可兑换时期</a:t>
            </a:r>
            <a:endParaRPr lang="en-US" altLang="zh-CN" sz="2000" dirty="0" smtClean="0">
              <a:solidFill>
                <a:srgbClr val="103D8E"/>
              </a:solidFill>
              <a:latin typeface="微软雅黑" pitchFamily="34" charset="-122"/>
              <a:ea typeface="微软雅黑" pitchFamily="34" charset="-122"/>
            </a:endParaRPr>
          </a:p>
          <a:p>
            <a:pPr lvl="1">
              <a:lnSpc>
                <a:spcPct val="150000"/>
              </a:lnSpc>
            </a:pPr>
            <a:r>
              <a:rPr lang="zh-CN" altLang="en-US" sz="2000" dirty="0" smtClean="0">
                <a:solidFill>
                  <a:srgbClr val="103D8E"/>
                </a:solidFill>
                <a:latin typeface="微软雅黑" pitchFamily="34" charset="-122"/>
                <a:ea typeface="微软雅黑" pitchFamily="34" charset="-122"/>
              </a:rPr>
              <a:t>“统制对外贸易”的国民经济恢复时期（</a:t>
            </a:r>
            <a:r>
              <a:rPr lang="en-US" altLang="zh-CN" sz="2000" dirty="0" smtClean="0">
                <a:solidFill>
                  <a:srgbClr val="103D8E"/>
                </a:solidFill>
                <a:latin typeface="微软雅黑" pitchFamily="34" charset="-122"/>
                <a:ea typeface="微软雅黑" pitchFamily="34" charset="-122"/>
              </a:rPr>
              <a:t>1949-1952</a:t>
            </a:r>
            <a:r>
              <a:rPr lang="zh-CN" altLang="en-US" sz="2000" dirty="0" smtClean="0">
                <a:solidFill>
                  <a:srgbClr val="103D8E"/>
                </a:solidFill>
                <a:latin typeface="微软雅黑" pitchFamily="34" charset="-122"/>
                <a:ea typeface="微软雅黑" pitchFamily="34" charset="-122"/>
              </a:rPr>
              <a:t>）</a:t>
            </a:r>
            <a:endParaRPr lang="en-US" altLang="zh-CN" sz="2000" dirty="0" smtClean="0">
              <a:solidFill>
                <a:srgbClr val="103D8E"/>
              </a:solidFill>
              <a:latin typeface="微软雅黑" pitchFamily="34" charset="-122"/>
              <a:ea typeface="微软雅黑" pitchFamily="34" charset="-122"/>
            </a:endParaRPr>
          </a:p>
          <a:p>
            <a:pPr lvl="1">
              <a:lnSpc>
                <a:spcPct val="150000"/>
              </a:lnSpc>
            </a:pPr>
            <a:r>
              <a:rPr lang="zh-CN" altLang="en-US" sz="2000" dirty="0" smtClean="0">
                <a:solidFill>
                  <a:srgbClr val="103D8E"/>
                </a:solidFill>
                <a:latin typeface="微软雅黑" pitchFamily="34" charset="-122"/>
                <a:ea typeface="微软雅黑" pitchFamily="34" charset="-122"/>
              </a:rPr>
              <a:t>“集中管理、统一经营”的计划经济时期（</a:t>
            </a:r>
            <a:r>
              <a:rPr lang="en-US" altLang="zh-CN" sz="2000" dirty="0" smtClean="0">
                <a:solidFill>
                  <a:srgbClr val="103D8E"/>
                </a:solidFill>
                <a:latin typeface="微软雅黑" pitchFamily="34" charset="-122"/>
                <a:ea typeface="微软雅黑" pitchFamily="34" charset="-122"/>
              </a:rPr>
              <a:t>1953-1978</a:t>
            </a:r>
            <a:r>
              <a:rPr lang="zh-CN" altLang="en-US" sz="2000" dirty="0" smtClean="0">
                <a:solidFill>
                  <a:srgbClr val="103D8E"/>
                </a:solidFill>
                <a:latin typeface="微软雅黑" pitchFamily="34" charset="-122"/>
                <a:ea typeface="微软雅黑" pitchFamily="34" charset="-122"/>
              </a:rPr>
              <a:t>）</a:t>
            </a:r>
            <a:endParaRPr lang="en-US" altLang="zh-CN" sz="2000" dirty="0" smtClean="0">
              <a:solidFill>
                <a:srgbClr val="103D8E"/>
              </a:solidFill>
              <a:latin typeface="微软雅黑" pitchFamily="34" charset="-122"/>
              <a:ea typeface="微软雅黑" pitchFamily="34" charset="-122"/>
            </a:endParaRPr>
          </a:p>
        </p:txBody>
      </p:sp>
      <p:sp>
        <p:nvSpPr>
          <p:cNvPr id="5" name="灯片编号占位符 3"/>
          <p:cNvSpPr>
            <a:spLocks noGrp="1"/>
          </p:cNvSpPr>
          <p:nvPr>
            <p:ph type="sldNum" sz="quarter" idx="12"/>
          </p:nvPr>
        </p:nvSpPr>
        <p:spPr>
          <a:xfrm>
            <a:off x="6553200" y="6356350"/>
            <a:ext cx="2133600" cy="365125"/>
          </a:xfrm>
        </p:spPr>
        <p:txBody>
          <a:bodyPr/>
          <a:lstStyle/>
          <a:p>
            <a:pPr>
              <a:defRPr/>
            </a:pPr>
            <a:fld id="{4C1B4368-1C73-4158-8EF7-24182B667E3D}" type="slidenum">
              <a:rPr lang="zh-CN" altLang="en-US" smtClean="0"/>
              <a:pPr>
                <a:defRPr/>
              </a:pPr>
              <a:t>2</a:t>
            </a:fld>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istrator\Desktop\ppt2\模板\2.png"/>
          <p:cNvPicPr>
            <a:picLocks noChangeAspect="1" noChangeArrowheads="1"/>
          </p:cNvPicPr>
          <p:nvPr/>
        </p:nvPicPr>
        <p:blipFill>
          <a:blip r:embed="rId3" cstate="print"/>
          <a:srcRect/>
          <a:stretch>
            <a:fillRect/>
          </a:stretch>
        </p:blipFill>
        <p:spPr bwMode="auto">
          <a:xfrm>
            <a:off x="-36512" y="-27384"/>
            <a:ext cx="9180512" cy="6885384"/>
          </a:xfrm>
          <a:prstGeom prst="rect">
            <a:avLst/>
          </a:prstGeom>
          <a:noFill/>
        </p:spPr>
      </p:pic>
      <p:sp>
        <p:nvSpPr>
          <p:cNvPr id="2" name="标题 1"/>
          <p:cNvSpPr>
            <a:spLocks noGrp="1"/>
          </p:cNvSpPr>
          <p:nvPr>
            <p:ph type="title"/>
          </p:nvPr>
        </p:nvSpPr>
        <p:spPr>
          <a:xfrm>
            <a:off x="-468560" y="692696"/>
            <a:ext cx="8229600" cy="1143000"/>
          </a:xfrm>
        </p:spPr>
        <p:txBody>
          <a:bodyPr>
            <a:normAutofit/>
          </a:bodyPr>
          <a:lstStyle/>
          <a:p>
            <a:r>
              <a:rPr lang="zh-CN" altLang="en-US" sz="2800" dirty="0" smtClean="0">
                <a:solidFill>
                  <a:srgbClr val="FF9900"/>
                </a:solidFill>
                <a:latin typeface="微软雅黑" pitchFamily="34" charset="-122"/>
                <a:ea typeface="微软雅黑" pitchFamily="34" charset="-122"/>
              </a:rPr>
              <a:t>中国外汇市场发展</a:t>
            </a:r>
            <a:r>
              <a:rPr lang="en-US" altLang="zh-CN" sz="2800" dirty="0" smtClean="0">
                <a:solidFill>
                  <a:srgbClr val="FF9900"/>
                </a:solidFill>
                <a:latin typeface="微软雅黑" pitchFamily="34" charset="-122"/>
                <a:ea typeface="微软雅黑" pitchFamily="34" charset="-122"/>
              </a:rPr>
              <a:t>——</a:t>
            </a:r>
            <a:r>
              <a:rPr lang="zh-CN" altLang="en-US" sz="2800" dirty="0" smtClean="0">
                <a:solidFill>
                  <a:srgbClr val="FF9900"/>
                </a:solidFill>
                <a:latin typeface="微软雅黑" pitchFamily="34" charset="-122"/>
                <a:ea typeface="微软雅黑" pitchFamily="34" charset="-122"/>
              </a:rPr>
              <a:t>外汇调剂市场</a:t>
            </a:r>
            <a:endParaRPr lang="zh-CN" altLang="en-US" sz="2800" dirty="0">
              <a:solidFill>
                <a:srgbClr val="FF9900"/>
              </a:solidFill>
              <a:latin typeface="微软雅黑" pitchFamily="34" charset="-122"/>
              <a:ea typeface="微软雅黑" pitchFamily="34" charset="-122"/>
            </a:endParaRPr>
          </a:p>
        </p:txBody>
      </p:sp>
      <p:sp>
        <p:nvSpPr>
          <p:cNvPr id="3" name="内容占位符 2"/>
          <p:cNvSpPr>
            <a:spLocks noGrp="1"/>
          </p:cNvSpPr>
          <p:nvPr>
            <p:ph idx="1"/>
          </p:nvPr>
        </p:nvSpPr>
        <p:spPr>
          <a:xfrm>
            <a:off x="323528" y="1916832"/>
            <a:ext cx="9237712" cy="4525963"/>
          </a:xfrm>
        </p:spPr>
        <p:txBody>
          <a:bodyPr>
            <a:normAutofit/>
          </a:bodyPr>
          <a:lstStyle/>
          <a:p>
            <a:pPr marL="342900" lvl="1" indent="-342900">
              <a:lnSpc>
                <a:spcPct val="150000"/>
              </a:lnSpc>
              <a:buFont typeface="Arial" pitchFamily="34" charset="0"/>
              <a:buChar char="•"/>
            </a:pPr>
            <a:r>
              <a:rPr lang="zh-CN" altLang="en-US" sz="2000" dirty="0" smtClean="0">
                <a:solidFill>
                  <a:srgbClr val="103D8E"/>
                </a:solidFill>
                <a:latin typeface="微软雅黑" pitchFamily="34" charset="-122"/>
                <a:ea typeface="微软雅黑" pitchFamily="34" charset="-122"/>
              </a:rPr>
              <a:t>人民币不可兑换时期之改革开放经济转轨时期（</a:t>
            </a:r>
            <a:r>
              <a:rPr lang="en-US" altLang="zh-CN" sz="2000" dirty="0" smtClean="0">
                <a:solidFill>
                  <a:srgbClr val="103D8E"/>
                </a:solidFill>
                <a:latin typeface="微软雅黑" pitchFamily="34" charset="-122"/>
                <a:ea typeface="微软雅黑" pitchFamily="34" charset="-122"/>
              </a:rPr>
              <a:t>1978-1993</a:t>
            </a:r>
            <a:r>
              <a:rPr lang="zh-CN" altLang="en-US" sz="2000" dirty="0" smtClean="0">
                <a:solidFill>
                  <a:srgbClr val="103D8E"/>
                </a:solidFill>
                <a:latin typeface="微软雅黑" pitchFamily="34" charset="-122"/>
                <a:ea typeface="微软雅黑" pitchFamily="34" charset="-122"/>
              </a:rPr>
              <a:t>）</a:t>
            </a:r>
            <a:endParaRPr lang="en-US" altLang="zh-CN" sz="2000" dirty="0" smtClean="0">
              <a:solidFill>
                <a:srgbClr val="103D8E"/>
              </a:solidFill>
              <a:latin typeface="微软雅黑" pitchFamily="34" charset="-122"/>
              <a:ea typeface="微软雅黑" pitchFamily="34" charset="-122"/>
            </a:endParaRPr>
          </a:p>
          <a:p>
            <a:pPr lvl="1">
              <a:lnSpc>
                <a:spcPct val="150000"/>
              </a:lnSpc>
            </a:pPr>
            <a:r>
              <a:rPr lang="zh-CN" altLang="en-US" sz="2000" dirty="0" smtClean="0">
                <a:solidFill>
                  <a:srgbClr val="103D8E"/>
                </a:solidFill>
                <a:latin typeface="微软雅黑" pitchFamily="34" charset="-122"/>
                <a:ea typeface="微软雅黑" pitchFamily="34" charset="-122"/>
              </a:rPr>
              <a:t>初期阶段（</a:t>
            </a:r>
            <a:r>
              <a:rPr lang="en-US" altLang="zh-CN" sz="2000" dirty="0" smtClean="0">
                <a:solidFill>
                  <a:srgbClr val="103D8E"/>
                </a:solidFill>
                <a:latin typeface="微软雅黑" pitchFamily="34" charset="-122"/>
                <a:ea typeface="微软雅黑" pitchFamily="34" charset="-122"/>
              </a:rPr>
              <a:t>1980-1985</a:t>
            </a:r>
            <a:r>
              <a:rPr lang="zh-CN" altLang="en-US" sz="2000" dirty="0" smtClean="0">
                <a:solidFill>
                  <a:srgbClr val="103D8E"/>
                </a:solidFill>
                <a:latin typeface="微软雅黑" pitchFamily="34" charset="-122"/>
                <a:ea typeface="微软雅黑" pitchFamily="34" charset="-122"/>
              </a:rPr>
              <a:t>年）</a:t>
            </a:r>
            <a:endParaRPr lang="en-US" altLang="zh-CN" sz="2000" dirty="0" smtClean="0">
              <a:solidFill>
                <a:srgbClr val="103D8E"/>
              </a:solidFill>
              <a:latin typeface="微软雅黑" pitchFamily="34" charset="-122"/>
              <a:ea typeface="微软雅黑" pitchFamily="34" charset="-122"/>
            </a:endParaRPr>
          </a:p>
          <a:p>
            <a:pPr lvl="1">
              <a:lnSpc>
                <a:spcPct val="150000"/>
              </a:lnSpc>
            </a:pPr>
            <a:r>
              <a:rPr lang="zh-CN" altLang="en-US" sz="2000" dirty="0" smtClean="0">
                <a:solidFill>
                  <a:srgbClr val="103D8E"/>
                </a:solidFill>
                <a:latin typeface="微软雅黑" pitchFamily="34" charset="-122"/>
                <a:ea typeface="微软雅黑" pitchFamily="34" charset="-122"/>
              </a:rPr>
              <a:t>形成阶段（</a:t>
            </a:r>
            <a:r>
              <a:rPr lang="en-US" altLang="zh-CN" sz="2000" dirty="0" smtClean="0">
                <a:solidFill>
                  <a:srgbClr val="103D8E"/>
                </a:solidFill>
                <a:latin typeface="微软雅黑" pitchFamily="34" charset="-122"/>
                <a:ea typeface="微软雅黑" pitchFamily="34" charset="-122"/>
              </a:rPr>
              <a:t>1986-1987</a:t>
            </a:r>
            <a:r>
              <a:rPr lang="zh-CN" altLang="en-US" sz="2000" dirty="0" smtClean="0">
                <a:solidFill>
                  <a:srgbClr val="103D8E"/>
                </a:solidFill>
                <a:latin typeface="微软雅黑" pitchFamily="34" charset="-122"/>
                <a:ea typeface="微软雅黑" pitchFamily="34" charset="-122"/>
              </a:rPr>
              <a:t>年）</a:t>
            </a:r>
            <a:endParaRPr lang="en-US" altLang="zh-CN" sz="2000" dirty="0" smtClean="0">
              <a:solidFill>
                <a:srgbClr val="103D8E"/>
              </a:solidFill>
              <a:latin typeface="微软雅黑" pitchFamily="34" charset="-122"/>
              <a:ea typeface="微软雅黑" pitchFamily="34" charset="-122"/>
            </a:endParaRPr>
          </a:p>
          <a:p>
            <a:pPr lvl="1">
              <a:lnSpc>
                <a:spcPct val="150000"/>
              </a:lnSpc>
            </a:pPr>
            <a:r>
              <a:rPr lang="zh-CN" altLang="en-US" sz="2000" dirty="0" smtClean="0">
                <a:solidFill>
                  <a:srgbClr val="103D8E"/>
                </a:solidFill>
                <a:latin typeface="微软雅黑" pitchFamily="34" charset="-122"/>
                <a:ea typeface="微软雅黑" pitchFamily="34" charset="-122"/>
              </a:rPr>
              <a:t>发展阶段（</a:t>
            </a:r>
            <a:r>
              <a:rPr lang="en-US" altLang="zh-CN" sz="2000" dirty="0" smtClean="0">
                <a:solidFill>
                  <a:srgbClr val="103D8E"/>
                </a:solidFill>
                <a:latin typeface="微软雅黑" pitchFamily="34" charset="-122"/>
                <a:ea typeface="微软雅黑" pitchFamily="34" charset="-122"/>
              </a:rPr>
              <a:t>1988-1993</a:t>
            </a:r>
            <a:r>
              <a:rPr lang="zh-CN" altLang="en-US" sz="2000" dirty="0" smtClean="0">
                <a:solidFill>
                  <a:srgbClr val="103D8E"/>
                </a:solidFill>
                <a:latin typeface="微软雅黑" pitchFamily="34" charset="-122"/>
                <a:ea typeface="微软雅黑" pitchFamily="34" charset="-122"/>
              </a:rPr>
              <a:t>年）</a:t>
            </a:r>
            <a:endParaRPr lang="zh-CN" altLang="en-US" sz="2000" dirty="0">
              <a:solidFill>
                <a:srgbClr val="103D8E"/>
              </a:solidFill>
              <a:latin typeface="微软雅黑" pitchFamily="34" charset="-122"/>
              <a:ea typeface="微软雅黑" pitchFamily="34" charset="-122"/>
            </a:endParaRPr>
          </a:p>
        </p:txBody>
      </p:sp>
      <p:sp>
        <p:nvSpPr>
          <p:cNvPr id="5" name="灯片编号占位符 3"/>
          <p:cNvSpPr>
            <a:spLocks noGrp="1"/>
          </p:cNvSpPr>
          <p:nvPr>
            <p:ph type="sldNum" sz="quarter" idx="12"/>
          </p:nvPr>
        </p:nvSpPr>
        <p:spPr>
          <a:xfrm>
            <a:off x="6553200" y="6356350"/>
            <a:ext cx="2133600" cy="365125"/>
          </a:xfrm>
        </p:spPr>
        <p:txBody>
          <a:bodyPr/>
          <a:lstStyle/>
          <a:p>
            <a:pPr>
              <a:defRPr/>
            </a:pPr>
            <a:fld id="{4C1B4368-1C73-4158-8EF7-24182B667E3D}" type="slidenum">
              <a:rPr lang="zh-CN" altLang="en-US" smtClean="0"/>
              <a:pPr>
                <a:defRPr/>
              </a:pPr>
              <a:t>3</a:t>
            </a:fld>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Users\Administrator\Desktop\ppt2\模板\2.png"/>
          <p:cNvPicPr>
            <a:picLocks noChangeAspect="1" noChangeArrowheads="1"/>
          </p:cNvPicPr>
          <p:nvPr/>
        </p:nvPicPr>
        <p:blipFill>
          <a:blip r:embed="rId2" cstate="print"/>
          <a:srcRect/>
          <a:stretch>
            <a:fillRect/>
          </a:stretch>
        </p:blipFill>
        <p:spPr bwMode="auto">
          <a:xfrm>
            <a:off x="-36512" y="-27384"/>
            <a:ext cx="9180512" cy="6885384"/>
          </a:xfrm>
          <a:prstGeom prst="rect">
            <a:avLst/>
          </a:prstGeom>
          <a:noFill/>
        </p:spPr>
      </p:pic>
      <p:sp>
        <p:nvSpPr>
          <p:cNvPr id="2" name="标题 1"/>
          <p:cNvSpPr>
            <a:spLocks noGrp="1"/>
          </p:cNvSpPr>
          <p:nvPr>
            <p:ph type="title"/>
          </p:nvPr>
        </p:nvSpPr>
        <p:spPr>
          <a:xfrm>
            <a:off x="-2577480" y="764704"/>
            <a:ext cx="8229600" cy="1143000"/>
          </a:xfrm>
        </p:spPr>
        <p:txBody>
          <a:bodyPr>
            <a:normAutofit/>
          </a:bodyPr>
          <a:lstStyle/>
          <a:p>
            <a:r>
              <a:rPr lang="zh-CN" altLang="en-US" sz="2800" dirty="0" smtClean="0">
                <a:solidFill>
                  <a:srgbClr val="FF9900"/>
                </a:solidFill>
                <a:latin typeface="微软雅黑" pitchFamily="34" charset="-122"/>
                <a:ea typeface="微软雅黑" pitchFamily="34" charset="-122"/>
              </a:rPr>
              <a:t>零售市场</a:t>
            </a:r>
            <a:endParaRPr lang="zh-CN" altLang="en-US" sz="2800" dirty="0">
              <a:solidFill>
                <a:srgbClr val="FF9900"/>
              </a:solidFill>
              <a:latin typeface="微软雅黑" pitchFamily="34" charset="-122"/>
              <a:ea typeface="微软雅黑" pitchFamily="34" charset="-122"/>
            </a:endParaRPr>
          </a:p>
        </p:txBody>
      </p:sp>
      <p:pic>
        <p:nvPicPr>
          <p:cNvPr id="4" name="图片 3" descr="http://service.photo.sina.com.cn/show_mop.php?type=orignal&amp;pic_id=4c091e66g6bb60636bf64&amp;pm=1&amp;v=690"/>
          <p:cNvPicPr/>
          <p:nvPr/>
        </p:nvPicPr>
        <p:blipFill>
          <a:blip r:embed="rId3" cstate="print"/>
          <a:srcRect/>
          <a:stretch>
            <a:fillRect/>
          </a:stretch>
        </p:blipFill>
        <p:spPr bwMode="auto">
          <a:xfrm>
            <a:off x="899592" y="1988840"/>
            <a:ext cx="4858298" cy="1763996"/>
          </a:xfrm>
          <a:prstGeom prst="rect">
            <a:avLst/>
          </a:prstGeom>
          <a:noFill/>
          <a:ln w="9525">
            <a:noFill/>
            <a:miter lim="800000"/>
            <a:headEnd/>
            <a:tailEnd/>
          </a:ln>
        </p:spPr>
      </p:pic>
      <p:pic>
        <p:nvPicPr>
          <p:cNvPr id="5" name="图片 4" descr="http://service.photo.sina.com.cn/show_mop.php?type=orignal&amp;pic_id=4c091e66g6bb60ef3907b&amp;pm=1&amp;v=690"/>
          <p:cNvPicPr/>
          <p:nvPr/>
        </p:nvPicPr>
        <p:blipFill>
          <a:blip r:embed="rId4" cstate="print"/>
          <a:srcRect/>
          <a:stretch>
            <a:fillRect/>
          </a:stretch>
        </p:blipFill>
        <p:spPr bwMode="auto">
          <a:xfrm>
            <a:off x="1244680" y="2276872"/>
            <a:ext cx="4858298" cy="1816621"/>
          </a:xfrm>
          <a:prstGeom prst="rect">
            <a:avLst/>
          </a:prstGeom>
          <a:noFill/>
          <a:ln w="9525">
            <a:noFill/>
            <a:miter lim="800000"/>
            <a:headEnd/>
            <a:tailEnd/>
          </a:ln>
        </p:spPr>
      </p:pic>
      <p:pic>
        <p:nvPicPr>
          <p:cNvPr id="6" name="图片 5" descr="http://service.photo.sina.com.cn/show_mop.php?type=orignal&amp;pic_id=4c091e66g6bb610508428&amp;pm=1&amp;v=690"/>
          <p:cNvPicPr/>
          <p:nvPr/>
        </p:nvPicPr>
        <p:blipFill>
          <a:blip r:embed="rId5" cstate="print"/>
          <a:srcRect/>
          <a:stretch>
            <a:fillRect/>
          </a:stretch>
        </p:blipFill>
        <p:spPr bwMode="auto">
          <a:xfrm>
            <a:off x="1744746" y="2642915"/>
            <a:ext cx="4858298" cy="1856986"/>
          </a:xfrm>
          <a:prstGeom prst="rect">
            <a:avLst/>
          </a:prstGeom>
          <a:noFill/>
          <a:ln w="9525">
            <a:noFill/>
            <a:miter lim="800000"/>
            <a:headEnd/>
            <a:tailEnd/>
          </a:ln>
        </p:spPr>
      </p:pic>
      <p:pic>
        <p:nvPicPr>
          <p:cNvPr id="9" name="图片 8" descr="http://s13.sinaimg.cn/middle/4c091e66g6bb610fe038c&amp;690"/>
          <p:cNvPicPr/>
          <p:nvPr/>
        </p:nvPicPr>
        <p:blipFill>
          <a:blip r:embed="rId6" cstate="print"/>
          <a:srcRect/>
          <a:stretch>
            <a:fillRect/>
          </a:stretch>
        </p:blipFill>
        <p:spPr bwMode="auto">
          <a:xfrm>
            <a:off x="2316250" y="3068259"/>
            <a:ext cx="4858298" cy="1872909"/>
          </a:xfrm>
          <a:prstGeom prst="rect">
            <a:avLst/>
          </a:prstGeom>
          <a:noFill/>
          <a:ln w="9525">
            <a:noFill/>
            <a:miter lim="800000"/>
            <a:headEnd/>
            <a:tailEnd/>
          </a:ln>
        </p:spPr>
      </p:pic>
      <p:pic>
        <p:nvPicPr>
          <p:cNvPr id="8" name="图片 7" descr="http://s6.sinaimg.cn/middle/4c091e66g6bb611bddec5&amp;690"/>
          <p:cNvPicPr/>
          <p:nvPr/>
        </p:nvPicPr>
        <p:blipFill>
          <a:blip r:embed="rId7" cstate="print"/>
          <a:srcRect/>
          <a:stretch>
            <a:fillRect/>
          </a:stretch>
        </p:blipFill>
        <p:spPr bwMode="auto">
          <a:xfrm>
            <a:off x="2744878" y="3573016"/>
            <a:ext cx="4858298" cy="1936278"/>
          </a:xfrm>
          <a:prstGeom prst="rect">
            <a:avLst/>
          </a:prstGeom>
          <a:noFill/>
          <a:ln w="9525">
            <a:noFill/>
            <a:miter lim="800000"/>
            <a:headEnd/>
            <a:tailEnd/>
          </a:ln>
        </p:spPr>
      </p:pic>
      <p:pic>
        <p:nvPicPr>
          <p:cNvPr id="7" name="图片 6" descr="http://service.photo.sina.com.cn/show_mop.php?type=orignal&amp;pic_id=4c091e66g6bb6130d6d87&amp;pm=1&amp;v=690"/>
          <p:cNvPicPr/>
          <p:nvPr/>
        </p:nvPicPr>
        <p:blipFill>
          <a:blip r:embed="rId8" cstate="print"/>
          <a:srcRect/>
          <a:stretch>
            <a:fillRect/>
          </a:stretch>
        </p:blipFill>
        <p:spPr bwMode="auto">
          <a:xfrm>
            <a:off x="3102068" y="4005064"/>
            <a:ext cx="4858298" cy="1980522"/>
          </a:xfrm>
          <a:prstGeom prst="rect">
            <a:avLst/>
          </a:prstGeom>
          <a:noFill/>
          <a:ln w="9525">
            <a:noFill/>
            <a:miter lim="800000"/>
            <a:headEnd/>
            <a:tailEnd/>
          </a:ln>
        </p:spPr>
      </p:pic>
      <p:pic>
        <p:nvPicPr>
          <p:cNvPr id="10" name="图片 9" descr="http://s7.sinaimg.cn/middle/4c091e66g6bb613c46d76&amp;690"/>
          <p:cNvPicPr/>
          <p:nvPr/>
        </p:nvPicPr>
        <p:blipFill>
          <a:blip r:embed="rId9" cstate="print"/>
          <a:srcRect/>
          <a:stretch>
            <a:fillRect/>
          </a:stretch>
        </p:blipFill>
        <p:spPr bwMode="auto">
          <a:xfrm>
            <a:off x="3602134" y="4506646"/>
            <a:ext cx="4858298" cy="1999647"/>
          </a:xfrm>
          <a:prstGeom prst="rect">
            <a:avLst/>
          </a:prstGeom>
          <a:noFill/>
          <a:ln w="9525">
            <a:noFill/>
            <a:miter lim="800000"/>
            <a:headEnd/>
            <a:tailEnd/>
          </a:ln>
        </p:spPr>
      </p:pic>
      <p:sp>
        <p:nvSpPr>
          <p:cNvPr id="12" name="灯片编号占位符 3"/>
          <p:cNvSpPr>
            <a:spLocks noGrp="1"/>
          </p:cNvSpPr>
          <p:nvPr>
            <p:ph type="sldNum" sz="quarter" idx="12"/>
          </p:nvPr>
        </p:nvSpPr>
        <p:spPr>
          <a:xfrm>
            <a:off x="6553200" y="6356350"/>
            <a:ext cx="2133600" cy="365125"/>
          </a:xfrm>
        </p:spPr>
        <p:txBody>
          <a:bodyPr/>
          <a:lstStyle/>
          <a:p>
            <a:pPr>
              <a:defRPr/>
            </a:pPr>
            <a:fld id="{4C1B4368-1C73-4158-8EF7-24182B667E3D}" type="slidenum">
              <a:rPr lang="zh-CN" altLang="en-US" smtClean="0"/>
              <a:pPr>
                <a:defRPr/>
              </a:pPr>
              <a:t>4</a:t>
            </a:fld>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istrator\Desktop\ppt2\模板\2.png"/>
          <p:cNvPicPr>
            <a:picLocks noChangeAspect="1" noChangeArrowheads="1"/>
          </p:cNvPicPr>
          <p:nvPr/>
        </p:nvPicPr>
        <p:blipFill>
          <a:blip r:embed="rId2" cstate="print"/>
          <a:srcRect/>
          <a:stretch>
            <a:fillRect/>
          </a:stretch>
        </p:blipFill>
        <p:spPr bwMode="auto">
          <a:xfrm>
            <a:off x="-36512" y="-27384"/>
            <a:ext cx="9180512" cy="6885384"/>
          </a:xfrm>
          <a:prstGeom prst="rect">
            <a:avLst/>
          </a:prstGeom>
          <a:noFill/>
        </p:spPr>
      </p:pic>
      <p:sp>
        <p:nvSpPr>
          <p:cNvPr id="2" name="标题 1"/>
          <p:cNvSpPr>
            <a:spLocks noGrp="1"/>
          </p:cNvSpPr>
          <p:nvPr>
            <p:ph type="title"/>
          </p:nvPr>
        </p:nvSpPr>
        <p:spPr>
          <a:xfrm>
            <a:off x="-684584" y="701824"/>
            <a:ext cx="8229600" cy="1143000"/>
          </a:xfrm>
        </p:spPr>
        <p:txBody>
          <a:bodyPr>
            <a:normAutofit/>
          </a:bodyPr>
          <a:lstStyle/>
          <a:p>
            <a:r>
              <a:rPr lang="zh-CN" altLang="en-US" sz="2800" dirty="0" smtClean="0">
                <a:solidFill>
                  <a:srgbClr val="FF9900"/>
                </a:solidFill>
                <a:latin typeface="微软雅黑" pitchFamily="34" charset="-122"/>
                <a:ea typeface="微软雅黑" pitchFamily="34" charset="-122"/>
              </a:rPr>
              <a:t>中国外汇市场发展</a:t>
            </a:r>
            <a:r>
              <a:rPr lang="en-US" altLang="zh-CN" sz="2800" dirty="0" smtClean="0">
                <a:solidFill>
                  <a:srgbClr val="FF9900"/>
                </a:solidFill>
                <a:latin typeface="微软雅黑" pitchFamily="34" charset="-122"/>
                <a:ea typeface="微软雅黑" pitchFamily="34" charset="-122"/>
              </a:rPr>
              <a:t>—</a:t>
            </a:r>
            <a:r>
              <a:rPr lang="zh-CN" altLang="en-US" sz="2800" dirty="0" smtClean="0">
                <a:solidFill>
                  <a:srgbClr val="FF9900"/>
                </a:solidFill>
                <a:latin typeface="微软雅黑" pitchFamily="34" charset="-122"/>
                <a:ea typeface="微软雅黑" pitchFamily="34" charset="-122"/>
              </a:rPr>
              <a:t>外汇市场改革</a:t>
            </a:r>
            <a:endParaRPr lang="zh-CN" altLang="en-US" sz="2800" dirty="0">
              <a:solidFill>
                <a:srgbClr val="FF9900"/>
              </a:solidFill>
              <a:latin typeface="微软雅黑" pitchFamily="34" charset="-122"/>
              <a:ea typeface="微软雅黑" pitchFamily="34" charset="-122"/>
            </a:endParaRPr>
          </a:p>
        </p:txBody>
      </p:sp>
      <p:sp>
        <p:nvSpPr>
          <p:cNvPr id="3" name="内容占位符 2"/>
          <p:cNvSpPr>
            <a:spLocks noGrp="1"/>
          </p:cNvSpPr>
          <p:nvPr>
            <p:ph idx="1"/>
          </p:nvPr>
        </p:nvSpPr>
        <p:spPr>
          <a:xfrm>
            <a:off x="374848" y="1988840"/>
            <a:ext cx="8229600" cy="4525963"/>
          </a:xfrm>
        </p:spPr>
        <p:txBody>
          <a:bodyPr>
            <a:normAutofit/>
          </a:bodyPr>
          <a:lstStyle/>
          <a:p>
            <a:pPr>
              <a:lnSpc>
                <a:spcPct val="150000"/>
              </a:lnSpc>
            </a:pPr>
            <a:r>
              <a:rPr lang="zh-CN" altLang="en-US" sz="2200" dirty="0" smtClean="0">
                <a:solidFill>
                  <a:srgbClr val="103D8E"/>
                </a:solidFill>
                <a:latin typeface="微软雅黑" pitchFamily="34" charset="-122"/>
                <a:ea typeface="微软雅黑" pitchFamily="34" charset="-122"/>
              </a:rPr>
              <a:t>外汇管理体制的系列重大改革</a:t>
            </a:r>
            <a:endParaRPr lang="en-US" altLang="zh-CN" sz="2200" dirty="0" smtClean="0">
              <a:solidFill>
                <a:srgbClr val="103D8E"/>
              </a:solidFill>
              <a:latin typeface="微软雅黑" pitchFamily="34" charset="-122"/>
              <a:ea typeface="微软雅黑" pitchFamily="34" charset="-122"/>
            </a:endParaRPr>
          </a:p>
          <a:p>
            <a:pPr lvl="1">
              <a:lnSpc>
                <a:spcPct val="150000"/>
              </a:lnSpc>
            </a:pPr>
            <a:r>
              <a:rPr lang="zh-CN" altLang="en-US" sz="2200" dirty="0" smtClean="0">
                <a:solidFill>
                  <a:srgbClr val="103D8E"/>
                </a:solidFill>
                <a:latin typeface="微软雅黑" pitchFamily="34" charset="-122"/>
                <a:ea typeface="微软雅黑" pitchFamily="34" charset="-122"/>
              </a:rPr>
              <a:t>银行结售汇制度</a:t>
            </a:r>
            <a:endParaRPr lang="en-US" altLang="zh-CN" sz="2200" dirty="0" smtClean="0">
              <a:solidFill>
                <a:srgbClr val="103D8E"/>
              </a:solidFill>
              <a:latin typeface="微软雅黑" pitchFamily="34" charset="-122"/>
              <a:ea typeface="微软雅黑" pitchFamily="34" charset="-122"/>
            </a:endParaRPr>
          </a:p>
          <a:p>
            <a:pPr lvl="1">
              <a:lnSpc>
                <a:spcPct val="150000"/>
              </a:lnSpc>
            </a:pPr>
            <a:r>
              <a:rPr lang="zh-CN" altLang="en-US" sz="2200" dirty="0" smtClean="0">
                <a:solidFill>
                  <a:srgbClr val="103D8E"/>
                </a:solidFill>
                <a:latin typeface="微软雅黑" pitchFamily="34" charset="-122"/>
                <a:ea typeface="微软雅黑" pitchFamily="34" charset="-122"/>
              </a:rPr>
              <a:t>改进汇率形成机制</a:t>
            </a:r>
            <a:endParaRPr lang="en-US" altLang="zh-CN" sz="2200" dirty="0" smtClean="0">
              <a:solidFill>
                <a:srgbClr val="103D8E"/>
              </a:solidFill>
              <a:latin typeface="微软雅黑" pitchFamily="34" charset="-122"/>
              <a:ea typeface="微软雅黑" pitchFamily="34" charset="-122"/>
            </a:endParaRPr>
          </a:p>
          <a:p>
            <a:pPr lvl="1">
              <a:lnSpc>
                <a:spcPct val="150000"/>
              </a:lnSpc>
            </a:pPr>
            <a:r>
              <a:rPr lang="zh-CN" altLang="en-US" sz="2200" dirty="0" smtClean="0">
                <a:solidFill>
                  <a:srgbClr val="103D8E"/>
                </a:solidFill>
                <a:latin typeface="微软雅黑" pitchFamily="34" charset="-122"/>
                <a:ea typeface="微软雅黑" pitchFamily="34" charset="-122"/>
              </a:rPr>
              <a:t>建立统一的、规范化的、有效率的银行间外汇市场</a:t>
            </a:r>
            <a:endParaRPr lang="en-US" altLang="zh-CN" sz="2200" dirty="0" smtClean="0">
              <a:solidFill>
                <a:srgbClr val="103D8E"/>
              </a:solidFill>
              <a:latin typeface="微软雅黑" pitchFamily="34" charset="-122"/>
              <a:ea typeface="微软雅黑" pitchFamily="34" charset="-122"/>
            </a:endParaRPr>
          </a:p>
          <a:p>
            <a:pPr lvl="1">
              <a:lnSpc>
                <a:spcPct val="150000"/>
              </a:lnSpc>
            </a:pPr>
            <a:r>
              <a:rPr lang="zh-CN" altLang="en-US" sz="2200" dirty="0" smtClean="0">
                <a:solidFill>
                  <a:srgbClr val="103D8E"/>
                </a:solidFill>
                <a:latin typeface="微软雅黑" pitchFamily="34" charset="-122"/>
                <a:ea typeface="微软雅黑" pitchFamily="34" charset="-122"/>
              </a:rPr>
              <a:t>禁止在境内以外币计价、结算和流通</a:t>
            </a:r>
            <a:endParaRPr lang="zh-CN" altLang="en-US" sz="2200" dirty="0">
              <a:solidFill>
                <a:srgbClr val="103D8E"/>
              </a:solidFill>
              <a:latin typeface="微软雅黑" pitchFamily="34" charset="-122"/>
              <a:ea typeface="微软雅黑" pitchFamily="34" charset="-122"/>
            </a:endParaRPr>
          </a:p>
        </p:txBody>
      </p:sp>
      <p:sp>
        <p:nvSpPr>
          <p:cNvPr id="5" name="灯片编号占位符 3"/>
          <p:cNvSpPr>
            <a:spLocks noGrp="1"/>
          </p:cNvSpPr>
          <p:nvPr>
            <p:ph type="sldNum" sz="quarter" idx="12"/>
          </p:nvPr>
        </p:nvSpPr>
        <p:spPr>
          <a:xfrm>
            <a:off x="6553200" y="6356350"/>
            <a:ext cx="2133600" cy="365125"/>
          </a:xfrm>
        </p:spPr>
        <p:txBody>
          <a:bodyPr/>
          <a:lstStyle/>
          <a:p>
            <a:pPr>
              <a:defRPr/>
            </a:pPr>
            <a:fld id="{4C1B4368-1C73-4158-8EF7-24182B667E3D}" type="slidenum">
              <a:rPr lang="zh-CN" altLang="en-US" smtClean="0"/>
              <a:pPr>
                <a:defRPr/>
              </a:pPr>
              <a:t>5</a:t>
            </a:fld>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istrator\Desktop\ppt2\模板\2.png"/>
          <p:cNvPicPr>
            <a:picLocks noChangeAspect="1" noChangeArrowheads="1"/>
          </p:cNvPicPr>
          <p:nvPr/>
        </p:nvPicPr>
        <p:blipFill>
          <a:blip r:embed="rId2" cstate="print"/>
          <a:srcRect/>
          <a:stretch>
            <a:fillRect/>
          </a:stretch>
        </p:blipFill>
        <p:spPr bwMode="auto">
          <a:xfrm>
            <a:off x="-36512" y="-27384"/>
            <a:ext cx="9180512" cy="6885384"/>
          </a:xfrm>
          <a:prstGeom prst="rect">
            <a:avLst/>
          </a:prstGeom>
          <a:noFill/>
        </p:spPr>
      </p:pic>
      <p:sp>
        <p:nvSpPr>
          <p:cNvPr id="2" name="标题 1"/>
          <p:cNvSpPr>
            <a:spLocks noGrp="1"/>
          </p:cNvSpPr>
          <p:nvPr>
            <p:ph type="title"/>
          </p:nvPr>
        </p:nvSpPr>
        <p:spPr>
          <a:xfrm>
            <a:off x="-1497360" y="764704"/>
            <a:ext cx="8229600" cy="1143000"/>
          </a:xfrm>
        </p:spPr>
        <p:txBody>
          <a:bodyPr>
            <a:normAutofit/>
          </a:bodyPr>
          <a:lstStyle/>
          <a:p>
            <a:r>
              <a:rPr lang="zh-CN" altLang="en-US" sz="2800" dirty="0" smtClean="0">
                <a:solidFill>
                  <a:srgbClr val="FF9900"/>
                </a:solidFill>
                <a:latin typeface="微软雅黑" pitchFamily="34" charset="-122"/>
                <a:ea typeface="微软雅黑" pitchFamily="34" charset="-122"/>
              </a:rPr>
              <a:t>统一的银行间外汇市场</a:t>
            </a:r>
            <a:endParaRPr lang="zh-CN" altLang="en-US" sz="2800" dirty="0">
              <a:solidFill>
                <a:srgbClr val="FF9900"/>
              </a:solidFill>
              <a:latin typeface="微软雅黑" pitchFamily="34" charset="-122"/>
              <a:ea typeface="微软雅黑" pitchFamily="34" charset="-122"/>
            </a:endParaRPr>
          </a:p>
        </p:txBody>
      </p:sp>
      <p:sp>
        <p:nvSpPr>
          <p:cNvPr id="3" name="内容占位符 2"/>
          <p:cNvSpPr>
            <a:spLocks noGrp="1"/>
          </p:cNvSpPr>
          <p:nvPr>
            <p:ph idx="1"/>
          </p:nvPr>
        </p:nvSpPr>
        <p:spPr>
          <a:xfrm>
            <a:off x="457200" y="1855365"/>
            <a:ext cx="8229600" cy="4525963"/>
          </a:xfrm>
        </p:spPr>
        <p:txBody>
          <a:bodyPr>
            <a:noAutofit/>
          </a:bodyPr>
          <a:lstStyle/>
          <a:p>
            <a:pPr>
              <a:lnSpc>
                <a:spcPct val="150000"/>
              </a:lnSpc>
            </a:pPr>
            <a:r>
              <a:rPr lang="zh-CN" altLang="en-US" sz="1800" dirty="0" smtClean="0">
                <a:solidFill>
                  <a:srgbClr val="103D8E"/>
                </a:solidFill>
                <a:latin typeface="微软雅黑" pitchFamily="34" charset="-122"/>
                <a:ea typeface="微软雅黑" pitchFamily="34" charset="-122"/>
              </a:rPr>
              <a:t>运行机制</a:t>
            </a:r>
            <a:endParaRPr lang="en-US" altLang="zh-CN" sz="1800" dirty="0" smtClean="0">
              <a:solidFill>
                <a:srgbClr val="103D8E"/>
              </a:solidFill>
              <a:latin typeface="微软雅黑" pitchFamily="34" charset="-122"/>
              <a:ea typeface="微软雅黑" pitchFamily="34" charset="-122"/>
            </a:endParaRPr>
          </a:p>
          <a:p>
            <a:pPr>
              <a:lnSpc>
                <a:spcPct val="150000"/>
              </a:lnSpc>
            </a:pPr>
            <a:r>
              <a:rPr lang="zh-CN" altLang="en-US" sz="1800" dirty="0" smtClean="0">
                <a:solidFill>
                  <a:srgbClr val="103D8E"/>
                </a:solidFill>
                <a:latin typeface="微软雅黑" pitchFamily="34" charset="-122"/>
                <a:ea typeface="微软雅黑" pitchFamily="34" charset="-122"/>
              </a:rPr>
              <a:t>市场结构</a:t>
            </a:r>
            <a:endParaRPr lang="en-US" altLang="zh-CN" sz="1800" dirty="0" smtClean="0">
              <a:solidFill>
                <a:srgbClr val="103D8E"/>
              </a:solidFill>
              <a:latin typeface="微软雅黑" pitchFamily="34" charset="-122"/>
              <a:ea typeface="微软雅黑" pitchFamily="34" charset="-122"/>
            </a:endParaRPr>
          </a:p>
          <a:p>
            <a:pPr lvl="1">
              <a:lnSpc>
                <a:spcPct val="150000"/>
              </a:lnSpc>
            </a:pPr>
            <a:r>
              <a:rPr lang="zh-CN" altLang="en-US" sz="1800" dirty="0" smtClean="0">
                <a:solidFill>
                  <a:srgbClr val="103D8E"/>
                </a:solidFill>
                <a:latin typeface="微软雅黑" pitchFamily="34" charset="-122"/>
                <a:ea typeface="微软雅黑" pitchFamily="34" charset="-122"/>
              </a:rPr>
              <a:t>两层次的外汇市场：外汇零售市场和银行间市场</a:t>
            </a:r>
          </a:p>
          <a:p>
            <a:pPr lvl="1">
              <a:lnSpc>
                <a:spcPct val="150000"/>
              </a:lnSpc>
            </a:pPr>
            <a:r>
              <a:rPr lang="zh-CN" altLang="en-US" sz="1800" dirty="0" smtClean="0">
                <a:solidFill>
                  <a:srgbClr val="103D8E"/>
                </a:solidFill>
                <a:latin typeface="微软雅黑" pitchFamily="34" charset="-122"/>
                <a:ea typeface="微软雅黑" pitchFamily="34" charset="-122"/>
              </a:rPr>
              <a:t>外汇指定银行在外汇市场中的主体地位</a:t>
            </a:r>
            <a:endParaRPr lang="en-US" altLang="zh-CN" sz="1800" dirty="0" smtClean="0">
              <a:solidFill>
                <a:srgbClr val="103D8E"/>
              </a:solidFill>
              <a:latin typeface="微软雅黑" pitchFamily="34" charset="-122"/>
              <a:ea typeface="微软雅黑" pitchFamily="34" charset="-122"/>
            </a:endParaRPr>
          </a:p>
          <a:p>
            <a:pPr>
              <a:lnSpc>
                <a:spcPct val="150000"/>
              </a:lnSpc>
            </a:pPr>
            <a:r>
              <a:rPr lang="zh-CN" altLang="en-US" sz="1800" dirty="0" smtClean="0">
                <a:solidFill>
                  <a:srgbClr val="103D8E"/>
                </a:solidFill>
                <a:latin typeface="微软雅黑" pitchFamily="34" charset="-122"/>
                <a:ea typeface="微软雅黑" pitchFamily="34" charset="-122"/>
              </a:rPr>
              <a:t>组织形式：统一的市场会员制</a:t>
            </a:r>
            <a:endParaRPr lang="en-US" altLang="zh-CN" sz="1800" dirty="0" smtClean="0">
              <a:solidFill>
                <a:srgbClr val="103D8E"/>
              </a:solidFill>
              <a:latin typeface="微软雅黑" pitchFamily="34" charset="-122"/>
              <a:ea typeface="微软雅黑" pitchFamily="34" charset="-122"/>
            </a:endParaRPr>
          </a:p>
          <a:p>
            <a:pPr>
              <a:lnSpc>
                <a:spcPct val="150000"/>
              </a:lnSpc>
            </a:pPr>
            <a:r>
              <a:rPr lang="zh-CN" altLang="en-US" sz="1800" dirty="0" smtClean="0">
                <a:solidFill>
                  <a:srgbClr val="103D8E"/>
                </a:solidFill>
                <a:latin typeface="微软雅黑" pitchFamily="34" charset="-122"/>
                <a:ea typeface="微软雅黑" pitchFamily="34" charset="-122"/>
              </a:rPr>
              <a:t>交易方式：集中交易</a:t>
            </a:r>
            <a:endParaRPr lang="en-US" altLang="zh-CN" sz="1800" dirty="0" smtClean="0">
              <a:solidFill>
                <a:srgbClr val="103D8E"/>
              </a:solidFill>
              <a:latin typeface="微软雅黑" pitchFamily="34" charset="-122"/>
              <a:ea typeface="微软雅黑" pitchFamily="34" charset="-122"/>
            </a:endParaRPr>
          </a:p>
          <a:p>
            <a:pPr>
              <a:lnSpc>
                <a:spcPct val="150000"/>
              </a:lnSpc>
            </a:pPr>
            <a:r>
              <a:rPr lang="zh-CN" altLang="en-US" sz="1800" dirty="0" smtClean="0">
                <a:solidFill>
                  <a:srgbClr val="103D8E"/>
                </a:solidFill>
                <a:latin typeface="微软雅黑" pitchFamily="34" charset="-122"/>
                <a:ea typeface="微软雅黑" pitchFamily="34" charset="-122"/>
              </a:rPr>
              <a:t>清算方式：</a:t>
            </a:r>
            <a:endParaRPr lang="en-US" altLang="zh-CN" sz="1800" dirty="0" smtClean="0">
              <a:solidFill>
                <a:srgbClr val="103D8E"/>
              </a:solidFill>
              <a:latin typeface="微软雅黑" pitchFamily="34" charset="-122"/>
              <a:ea typeface="微软雅黑" pitchFamily="34" charset="-122"/>
            </a:endParaRPr>
          </a:p>
          <a:p>
            <a:pPr lvl="1">
              <a:lnSpc>
                <a:spcPct val="150000"/>
              </a:lnSpc>
            </a:pPr>
            <a:r>
              <a:rPr lang="zh-CN" altLang="en-US" sz="1800" dirty="0" smtClean="0">
                <a:solidFill>
                  <a:srgbClr val="103D8E"/>
                </a:solidFill>
                <a:latin typeface="微软雅黑" pitchFamily="34" charset="-122"/>
                <a:ea typeface="微软雅黑" pitchFamily="34" charset="-122"/>
              </a:rPr>
              <a:t>本外币资金集中清算</a:t>
            </a:r>
            <a:endParaRPr lang="en-US" altLang="zh-CN" sz="1800" dirty="0" smtClean="0">
              <a:solidFill>
                <a:srgbClr val="103D8E"/>
              </a:solidFill>
              <a:latin typeface="微软雅黑" pitchFamily="34" charset="-122"/>
              <a:ea typeface="微软雅黑" pitchFamily="34" charset="-122"/>
            </a:endParaRPr>
          </a:p>
          <a:p>
            <a:pPr lvl="1">
              <a:lnSpc>
                <a:spcPct val="150000"/>
              </a:lnSpc>
            </a:pPr>
            <a:r>
              <a:rPr lang="zh-CN" altLang="en-US" sz="1800" dirty="0" smtClean="0">
                <a:solidFill>
                  <a:srgbClr val="103D8E"/>
                </a:solidFill>
                <a:latin typeface="微软雅黑" pitchFamily="34" charset="-122"/>
                <a:ea typeface="微软雅黑" pitchFamily="34" charset="-122"/>
              </a:rPr>
              <a:t>外汇资金实行一级清算、本币实行二级清算</a:t>
            </a:r>
            <a:endParaRPr lang="en-US" altLang="zh-CN" sz="1800" dirty="0" smtClean="0">
              <a:solidFill>
                <a:srgbClr val="103D8E"/>
              </a:solidFill>
              <a:latin typeface="微软雅黑" pitchFamily="34" charset="-122"/>
              <a:ea typeface="微软雅黑" pitchFamily="34" charset="-122"/>
            </a:endParaRPr>
          </a:p>
          <a:p>
            <a:pPr>
              <a:lnSpc>
                <a:spcPct val="150000"/>
              </a:lnSpc>
            </a:pPr>
            <a:r>
              <a:rPr lang="zh-CN" altLang="en-US" sz="1800" dirty="0" smtClean="0">
                <a:solidFill>
                  <a:srgbClr val="103D8E"/>
                </a:solidFill>
                <a:latin typeface="微软雅黑" pitchFamily="34" charset="-122"/>
                <a:ea typeface="微软雅黑" pitchFamily="34" charset="-122"/>
              </a:rPr>
              <a:t>交易场所：无形市场</a:t>
            </a:r>
            <a:r>
              <a:rPr lang="en-US" altLang="zh-CN" sz="1800" dirty="0" smtClean="0">
                <a:solidFill>
                  <a:srgbClr val="103D8E"/>
                </a:solidFill>
                <a:latin typeface="微软雅黑" pitchFamily="34" charset="-122"/>
                <a:ea typeface="微软雅黑" pitchFamily="34" charset="-122"/>
              </a:rPr>
              <a:t>/</a:t>
            </a:r>
            <a:r>
              <a:rPr lang="zh-CN" altLang="en-US" sz="1800" dirty="0" smtClean="0">
                <a:solidFill>
                  <a:srgbClr val="103D8E"/>
                </a:solidFill>
                <a:latin typeface="微软雅黑" pitchFamily="34" charset="-122"/>
                <a:ea typeface="微软雅黑" pitchFamily="34" charset="-122"/>
              </a:rPr>
              <a:t>有形市场</a:t>
            </a:r>
            <a:endParaRPr lang="en-US" altLang="zh-CN" sz="1800" dirty="0" smtClean="0">
              <a:solidFill>
                <a:srgbClr val="103D8E"/>
              </a:solidFill>
              <a:latin typeface="微软雅黑" pitchFamily="34" charset="-122"/>
              <a:ea typeface="微软雅黑" pitchFamily="34" charset="-122"/>
            </a:endParaRPr>
          </a:p>
        </p:txBody>
      </p:sp>
      <p:sp>
        <p:nvSpPr>
          <p:cNvPr id="5" name="灯片编号占位符 3"/>
          <p:cNvSpPr>
            <a:spLocks noGrp="1"/>
          </p:cNvSpPr>
          <p:nvPr>
            <p:ph type="sldNum" sz="quarter" idx="12"/>
          </p:nvPr>
        </p:nvSpPr>
        <p:spPr>
          <a:xfrm>
            <a:off x="6553200" y="6356350"/>
            <a:ext cx="2133600" cy="365125"/>
          </a:xfrm>
        </p:spPr>
        <p:txBody>
          <a:bodyPr/>
          <a:lstStyle/>
          <a:p>
            <a:pPr>
              <a:defRPr/>
            </a:pPr>
            <a:fld id="{4C1B4368-1C73-4158-8EF7-24182B667E3D}" type="slidenum">
              <a:rPr lang="zh-CN" altLang="en-US" smtClean="0"/>
              <a:pPr>
                <a:defRPr/>
              </a:pPr>
              <a:t>6</a:t>
            </a:fld>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istrator\Desktop\ppt2\模板\2.png"/>
          <p:cNvPicPr>
            <a:picLocks noChangeAspect="1" noChangeArrowheads="1"/>
          </p:cNvPicPr>
          <p:nvPr/>
        </p:nvPicPr>
        <p:blipFill>
          <a:blip r:embed="rId2" cstate="print"/>
          <a:srcRect/>
          <a:stretch>
            <a:fillRect/>
          </a:stretch>
        </p:blipFill>
        <p:spPr bwMode="auto">
          <a:xfrm>
            <a:off x="-36512" y="-27384"/>
            <a:ext cx="9180512" cy="6885384"/>
          </a:xfrm>
          <a:prstGeom prst="rect">
            <a:avLst/>
          </a:prstGeom>
          <a:noFill/>
        </p:spPr>
      </p:pic>
      <p:sp>
        <p:nvSpPr>
          <p:cNvPr id="2" name="标题 1"/>
          <p:cNvSpPr>
            <a:spLocks noGrp="1"/>
          </p:cNvSpPr>
          <p:nvPr>
            <p:ph type="title"/>
          </p:nvPr>
        </p:nvSpPr>
        <p:spPr>
          <a:xfrm>
            <a:off x="-1332656" y="701824"/>
            <a:ext cx="8229600" cy="1143000"/>
          </a:xfrm>
        </p:spPr>
        <p:txBody>
          <a:bodyPr>
            <a:normAutofit/>
          </a:bodyPr>
          <a:lstStyle/>
          <a:p>
            <a:r>
              <a:rPr lang="zh-CN" altLang="en-US" sz="2800" dirty="0" smtClean="0">
                <a:solidFill>
                  <a:srgbClr val="FF9900"/>
                </a:solidFill>
                <a:latin typeface="微软雅黑" pitchFamily="34" charset="-122"/>
                <a:ea typeface="微软雅黑" pitchFamily="34" charset="-122"/>
              </a:rPr>
              <a:t>人民币汇率形成机制改革</a:t>
            </a:r>
            <a:endParaRPr lang="zh-CN" altLang="en-US" sz="2800" dirty="0">
              <a:solidFill>
                <a:srgbClr val="FF9900"/>
              </a:solidFill>
              <a:latin typeface="微软雅黑" pitchFamily="34" charset="-122"/>
              <a:ea typeface="微软雅黑" pitchFamily="34" charset="-122"/>
            </a:endParaRPr>
          </a:p>
        </p:txBody>
      </p:sp>
      <p:sp>
        <p:nvSpPr>
          <p:cNvPr id="3" name="内容占位符 2"/>
          <p:cNvSpPr>
            <a:spLocks noGrp="1"/>
          </p:cNvSpPr>
          <p:nvPr>
            <p:ph idx="1"/>
          </p:nvPr>
        </p:nvSpPr>
        <p:spPr>
          <a:xfrm>
            <a:off x="395536" y="1916832"/>
            <a:ext cx="8229600" cy="4525963"/>
          </a:xfrm>
        </p:spPr>
        <p:txBody>
          <a:bodyPr>
            <a:normAutofit/>
          </a:bodyPr>
          <a:lstStyle/>
          <a:p>
            <a:pPr>
              <a:lnSpc>
                <a:spcPct val="150000"/>
              </a:lnSpc>
            </a:pPr>
            <a:r>
              <a:rPr lang="zh-CN" altLang="en-US" sz="2000" dirty="0" smtClean="0">
                <a:solidFill>
                  <a:srgbClr val="103D8E"/>
                </a:solidFill>
                <a:latin typeface="微软雅黑" pitchFamily="34" charset="-122"/>
                <a:ea typeface="微软雅黑" pitchFamily="34" charset="-122"/>
              </a:rPr>
              <a:t>人民币汇率机制改革（</a:t>
            </a:r>
            <a:r>
              <a:rPr lang="en-US" altLang="zh-CN" sz="2000" dirty="0" smtClean="0">
                <a:solidFill>
                  <a:srgbClr val="103D8E"/>
                </a:solidFill>
                <a:latin typeface="微软雅黑" pitchFamily="34" charset="-122"/>
                <a:ea typeface="微软雅黑" pitchFamily="34" charset="-122"/>
              </a:rPr>
              <a:t>2005</a:t>
            </a:r>
            <a:r>
              <a:rPr lang="zh-CN" altLang="en-US" sz="2000" dirty="0" smtClean="0">
                <a:solidFill>
                  <a:srgbClr val="103D8E"/>
                </a:solidFill>
                <a:latin typeface="微软雅黑" pitchFamily="34" charset="-122"/>
                <a:ea typeface="微软雅黑" pitchFamily="34" charset="-122"/>
              </a:rPr>
              <a:t>年</a:t>
            </a:r>
            <a:r>
              <a:rPr lang="en-US" altLang="zh-CN" sz="2000" dirty="0" smtClean="0">
                <a:solidFill>
                  <a:srgbClr val="103D8E"/>
                </a:solidFill>
                <a:latin typeface="微软雅黑" pitchFamily="34" charset="-122"/>
                <a:ea typeface="微软雅黑" pitchFamily="34" charset="-122"/>
              </a:rPr>
              <a:t>7</a:t>
            </a:r>
            <a:r>
              <a:rPr lang="zh-CN" altLang="en-US" sz="2000" dirty="0" smtClean="0">
                <a:solidFill>
                  <a:srgbClr val="103D8E"/>
                </a:solidFill>
                <a:latin typeface="微软雅黑" pitchFamily="34" charset="-122"/>
                <a:ea typeface="微软雅黑" pitchFamily="34" charset="-122"/>
              </a:rPr>
              <a:t>月</a:t>
            </a:r>
            <a:r>
              <a:rPr lang="en-US" altLang="zh-CN" sz="2000" dirty="0" smtClean="0">
                <a:solidFill>
                  <a:srgbClr val="103D8E"/>
                </a:solidFill>
                <a:latin typeface="微软雅黑" pitchFamily="34" charset="-122"/>
                <a:ea typeface="微软雅黑" pitchFamily="34" charset="-122"/>
              </a:rPr>
              <a:t>21</a:t>
            </a:r>
            <a:r>
              <a:rPr lang="zh-CN" altLang="en-US" sz="2000" dirty="0" smtClean="0">
                <a:solidFill>
                  <a:srgbClr val="103D8E"/>
                </a:solidFill>
                <a:latin typeface="微软雅黑" pitchFamily="34" charset="-122"/>
                <a:ea typeface="微软雅黑" pitchFamily="34" charset="-122"/>
              </a:rPr>
              <a:t>日）</a:t>
            </a:r>
            <a:endParaRPr lang="en-US" altLang="zh-CN" sz="2000" dirty="0" smtClean="0">
              <a:solidFill>
                <a:srgbClr val="103D8E"/>
              </a:solidFill>
              <a:latin typeface="微软雅黑" pitchFamily="34" charset="-122"/>
              <a:ea typeface="微软雅黑" pitchFamily="34" charset="-122"/>
            </a:endParaRPr>
          </a:p>
          <a:p>
            <a:pPr lvl="1">
              <a:lnSpc>
                <a:spcPct val="150000"/>
              </a:lnSpc>
            </a:pPr>
            <a:r>
              <a:rPr lang="zh-CN" altLang="en-US" sz="2000" dirty="0" smtClean="0">
                <a:solidFill>
                  <a:srgbClr val="103D8E"/>
                </a:solidFill>
                <a:latin typeface="微软雅黑" pitchFamily="34" charset="-122"/>
                <a:ea typeface="微软雅黑" pitchFamily="34" charset="-122"/>
              </a:rPr>
              <a:t>汇率调控方式：实行以</a:t>
            </a:r>
            <a:r>
              <a:rPr lang="zh-CN" altLang="en-US" sz="2000" dirty="0">
                <a:solidFill>
                  <a:srgbClr val="103D8E"/>
                </a:solidFill>
                <a:latin typeface="微软雅黑" pitchFamily="34" charset="-122"/>
                <a:ea typeface="微软雅黑" pitchFamily="34" charset="-122"/>
              </a:rPr>
              <a:t>市场供求为基础、参考一篮子货币进行</a:t>
            </a:r>
            <a:r>
              <a:rPr lang="zh-CN" altLang="en-US" sz="2000" dirty="0" smtClean="0">
                <a:solidFill>
                  <a:srgbClr val="103D8E"/>
                </a:solidFill>
                <a:latin typeface="微软雅黑" pitchFamily="34" charset="-122"/>
                <a:ea typeface="微软雅黑" pitchFamily="34" charset="-122"/>
              </a:rPr>
              <a:t>调节、</a:t>
            </a:r>
            <a:r>
              <a:rPr lang="zh-CN" altLang="en-US" sz="2000" dirty="0">
                <a:solidFill>
                  <a:srgbClr val="103D8E"/>
                </a:solidFill>
                <a:latin typeface="微软雅黑" pitchFamily="34" charset="-122"/>
                <a:ea typeface="微软雅黑" pitchFamily="34" charset="-122"/>
              </a:rPr>
              <a:t>有管理的浮动汇率</a:t>
            </a:r>
            <a:r>
              <a:rPr lang="zh-CN" altLang="en-US" sz="2000" dirty="0" smtClean="0">
                <a:solidFill>
                  <a:srgbClr val="103D8E"/>
                </a:solidFill>
                <a:latin typeface="微软雅黑" pitchFamily="34" charset="-122"/>
                <a:ea typeface="微软雅黑" pitchFamily="34" charset="-122"/>
              </a:rPr>
              <a:t>制度</a:t>
            </a:r>
            <a:endParaRPr lang="en-US" altLang="zh-CN" sz="2000" dirty="0" smtClean="0">
              <a:solidFill>
                <a:srgbClr val="103D8E"/>
              </a:solidFill>
              <a:latin typeface="微软雅黑" pitchFamily="34" charset="-122"/>
              <a:ea typeface="微软雅黑" pitchFamily="34" charset="-122"/>
            </a:endParaRPr>
          </a:p>
          <a:p>
            <a:pPr lvl="1">
              <a:lnSpc>
                <a:spcPct val="150000"/>
              </a:lnSpc>
            </a:pPr>
            <a:r>
              <a:rPr lang="zh-CN" altLang="en-US" sz="2000" dirty="0">
                <a:solidFill>
                  <a:srgbClr val="103D8E"/>
                </a:solidFill>
                <a:latin typeface="微软雅黑" pitchFamily="34" charset="-122"/>
                <a:ea typeface="微软雅黑" pitchFamily="34" charset="-122"/>
              </a:rPr>
              <a:t>中间</a:t>
            </a:r>
            <a:r>
              <a:rPr lang="zh-CN" altLang="en-US" sz="2000" dirty="0" smtClean="0">
                <a:solidFill>
                  <a:srgbClr val="103D8E"/>
                </a:solidFill>
                <a:latin typeface="微软雅黑" pitchFamily="34" charset="-122"/>
                <a:ea typeface="微软雅黑" pitchFamily="34" charset="-122"/>
              </a:rPr>
              <a:t>价的确定方法和日浮动区间。</a:t>
            </a:r>
            <a:endParaRPr lang="en-US" altLang="zh-CN" sz="2000" dirty="0" smtClean="0">
              <a:solidFill>
                <a:srgbClr val="103D8E"/>
              </a:solidFill>
              <a:latin typeface="微软雅黑" pitchFamily="34" charset="-122"/>
              <a:ea typeface="微软雅黑" pitchFamily="34" charset="-122"/>
            </a:endParaRPr>
          </a:p>
          <a:p>
            <a:pPr lvl="1">
              <a:lnSpc>
                <a:spcPct val="150000"/>
              </a:lnSpc>
            </a:pPr>
            <a:r>
              <a:rPr lang="zh-CN" altLang="en-US" sz="2000" dirty="0" smtClean="0">
                <a:solidFill>
                  <a:srgbClr val="103D8E"/>
                </a:solidFill>
                <a:latin typeface="微软雅黑" pitchFamily="34" charset="-122"/>
                <a:ea typeface="微软雅黑" pitchFamily="34" charset="-122"/>
              </a:rPr>
              <a:t>起始汇率调整：</a:t>
            </a:r>
            <a:r>
              <a:rPr lang="en-US" altLang="zh-CN" sz="2000" dirty="0" smtClean="0">
                <a:solidFill>
                  <a:srgbClr val="103D8E"/>
                </a:solidFill>
                <a:latin typeface="微软雅黑" pitchFamily="34" charset="-122"/>
                <a:ea typeface="微软雅黑" pitchFamily="34" charset="-122"/>
              </a:rPr>
              <a:t>1</a:t>
            </a:r>
            <a:r>
              <a:rPr lang="zh-CN" altLang="en-US" sz="2000" dirty="0" smtClean="0">
                <a:solidFill>
                  <a:srgbClr val="103D8E"/>
                </a:solidFill>
                <a:latin typeface="微软雅黑" pitchFamily="34" charset="-122"/>
                <a:ea typeface="微软雅黑" pitchFamily="34" charset="-122"/>
              </a:rPr>
              <a:t>美元兑</a:t>
            </a:r>
            <a:r>
              <a:rPr lang="en-US" altLang="zh-CN" sz="2000" dirty="0" smtClean="0">
                <a:solidFill>
                  <a:srgbClr val="103D8E"/>
                </a:solidFill>
                <a:latin typeface="微软雅黑" pitchFamily="34" charset="-122"/>
                <a:ea typeface="微软雅黑" pitchFamily="34" charset="-122"/>
              </a:rPr>
              <a:t>8.11</a:t>
            </a:r>
            <a:r>
              <a:rPr lang="zh-CN" altLang="en-US" sz="2000" dirty="0" smtClean="0">
                <a:solidFill>
                  <a:srgbClr val="103D8E"/>
                </a:solidFill>
                <a:latin typeface="微软雅黑" pitchFamily="34" charset="-122"/>
                <a:ea typeface="微软雅黑" pitchFamily="34" charset="-122"/>
              </a:rPr>
              <a:t>元人民币，一次性升值</a:t>
            </a:r>
            <a:r>
              <a:rPr lang="en-US" altLang="zh-CN" sz="2000" dirty="0" smtClean="0">
                <a:solidFill>
                  <a:srgbClr val="103D8E"/>
                </a:solidFill>
                <a:latin typeface="微软雅黑" pitchFamily="34" charset="-122"/>
                <a:ea typeface="微软雅黑" pitchFamily="34" charset="-122"/>
              </a:rPr>
              <a:t>2%</a:t>
            </a:r>
          </a:p>
          <a:p>
            <a:pPr>
              <a:lnSpc>
                <a:spcPct val="150000"/>
              </a:lnSpc>
            </a:pPr>
            <a:r>
              <a:rPr lang="en-US" altLang="zh-CN" sz="2000" dirty="0" smtClean="0">
                <a:solidFill>
                  <a:srgbClr val="103D8E"/>
                </a:solidFill>
                <a:latin typeface="微软雅黑" pitchFamily="34" charset="-122"/>
                <a:ea typeface="微软雅黑" pitchFamily="34" charset="-122"/>
              </a:rPr>
              <a:t>2006</a:t>
            </a:r>
            <a:r>
              <a:rPr lang="zh-CN" altLang="en-US" sz="2000" dirty="0" smtClean="0">
                <a:solidFill>
                  <a:srgbClr val="103D8E"/>
                </a:solidFill>
                <a:latin typeface="微软雅黑" pitchFamily="34" charset="-122"/>
                <a:ea typeface="微软雅黑" pitchFamily="34" charset="-122"/>
              </a:rPr>
              <a:t>年</a:t>
            </a:r>
            <a:r>
              <a:rPr lang="en-US" altLang="zh-CN" sz="2000" dirty="0" smtClean="0">
                <a:solidFill>
                  <a:srgbClr val="103D8E"/>
                </a:solidFill>
                <a:latin typeface="微软雅黑" pitchFamily="34" charset="-122"/>
                <a:ea typeface="微软雅黑" pitchFamily="34" charset="-122"/>
              </a:rPr>
              <a:t>1</a:t>
            </a:r>
            <a:r>
              <a:rPr lang="zh-CN" altLang="en-US" sz="2000" dirty="0" smtClean="0">
                <a:solidFill>
                  <a:srgbClr val="103D8E"/>
                </a:solidFill>
                <a:latin typeface="微软雅黑" pitchFamily="34" charset="-122"/>
                <a:ea typeface="微软雅黑" pitchFamily="34" charset="-122"/>
              </a:rPr>
              <a:t>月</a:t>
            </a:r>
            <a:r>
              <a:rPr lang="en-US" altLang="zh-CN" sz="2000" dirty="0" smtClean="0">
                <a:solidFill>
                  <a:srgbClr val="103D8E"/>
                </a:solidFill>
                <a:latin typeface="微软雅黑" pitchFamily="34" charset="-122"/>
                <a:ea typeface="微软雅黑" pitchFamily="34" charset="-122"/>
              </a:rPr>
              <a:t>4</a:t>
            </a:r>
            <a:r>
              <a:rPr lang="zh-CN" altLang="en-US" sz="2000" dirty="0" smtClean="0">
                <a:solidFill>
                  <a:srgbClr val="103D8E"/>
                </a:solidFill>
                <a:latin typeface="微软雅黑" pitchFamily="34" charset="-122"/>
                <a:ea typeface="微软雅黑" pitchFamily="34" charset="-122"/>
              </a:rPr>
              <a:t>日，调整中间价形成机制</a:t>
            </a:r>
            <a:endParaRPr lang="zh-CN" altLang="en-US" sz="2000" dirty="0">
              <a:solidFill>
                <a:srgbClr val="103D8E"/>
              </a:solidFill>
              <a:latin typeface="微软雅黑" pitchFamily="34" charset="-122"/>
              <a:ea typeface="微软雅黑" pitchFamily="34" charset="-122"/>
            </a:endParaRPr>
          </a:p>
        </p:txBody>
      </p:sp>
      <p:sp>
        <p:nvSpPr>
          <p:cNvPr id="5" name="灯片编号占位符 3"/>
          <p:cNvSpPr>
            <a:spLocks noGrp="1"/>
          </p:cNvSpPr>
          <p:nvPr>
            <p:ph type="sldNum" sz="quarter" idx="12"/>
          </p:nvPr>
        </p:nvSpPr>
        <p:spPr>
          <a:xfrm>
            <a:off x="6553200" y="6356350"/>
            <a:ext cx="2133600" cy="365125"/>
          </a:xfrm>
        </p:spPr>
        <p:txBody>
          <a:bodyPr/>
          <a:lstStyle/>
          <a:p>
            <a:pPr>
              <a:defRPr/>
            </a:pPr>
            <a:fld id="{4C1B4368-1C73-4158-8EF7-24182B667E3D}" type="slidenum">
              <a:rPr lang="zh-CN" altLang="en-US" smtClean="0"/>
              <a:pPr>
                <a:defRPr/>
              </a:pPr>
              <a:t>7</a:t>
            </a:fld>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istrator\Desktop\ppt2\模板\2.png"/>
          <p:cNvPicPr>
            <a:picLocks noChangeAspect="1" noChangeArrowheads="1"/>
          </p:cNvPicPr>
          <p:nvPr/>
        </p:nvPicPr>
        <p:blipFill>
          <a:blip r:embed="rId2" cstate="print"/>
          <a:srcRect/>
          <a:stretch>
            <a:fillRect/>
          </a:stretch>
        </p:blipFill>
        <p:spPr bwMode="auto">
          <a:xfrm>
            <a:off x="-36512" y="-27384"/>
            <a:ext cx="9180512" cy="6885384"/>
          </a:xfrm>
          <a:prstGeom prst="rect">
            <a:avLst/>
          </a:prstGeom>
          <a:noFill/>
        </p:spPr>
      </p:pic>
      <p:sp>
        <p:nvSpPr>
          <p:cNvPr id="2" name="标题 1"/>
          <p:cNvSpPr>
            <a:spLocks noGrp="1"/>
          </p:cNvSpPr>
          <p:nvPr>
            <p:ph type="title"/>
          </p:nvPr>
        </p:nvSpPr>
        <p:spPr>
          <a:xfrm>
            <a:off x="-1260648" y="773832"/>
            <a:ext cx="8229600" cy="1143000"/>
          </a:xfrm>
        </p:spPr>
        <p:txBody>
          <a:bodyPr>
            <a:normAutofit/>
          </a:bodyPr>
          <a:lstStyle/>
          <a:p>
            <a:r>
              <a:rPr lang="zh-CN" altLang="en-US" sz="2800" dirty="0" smtClean="0">
                <a:solidFill>
                  <a:srgbClr val="FF9900"/>
                </a:solidFill>
                <a:latin typeface="微软雅黑" pitchFamily="34" charset="-122"/>
                <a:ea typeface="微软雅黑" pitchFamily="34" charset="-122"/>
              </a:rPr>
              <a:t>配合汇改的主要改</a:t>
            </a:r>
            <a:r>
              <a:rPr lang="zh-CN" altLang="en-US" sz="2800" dirty="0" smtClean="0">
                <a:solidFill>
                  <a:srgbClr val="FF9900"/>
                </a:solidFill>
                <a:latin typeface="微软雅黑" pitchFamily="34" charset="-122"/>
                <a:ea typeface="微软雅黑" pitchFamily="34" charset="-122"/>
              </a:rPr>
              <a:t>革</a:t>
            </a:r>
            <a:endParaRPr lang="zh-CN" altLang="en-US" sz="2800" dirty="0">
              <a:solidFill>
                <a:srgbClr val="FF9900"/>
              </a:solidFill>
              <a:latin typeface="微软雅黑" pitchFamily="34" charset="-122"/>
              <a:ea typeface="微软雅黑" pitchFamily="34" charset="-122"/>
            </a:endParaRPr>
          </a:p>
        </p:txBody>
      </p:sp>
      <p:sp>
        <p:nvSpPr>
          <p:cNvPr id="3" name="内容占位符 2"/>
          <p:cNvSpPr>
            <a:spLocks noGrp="1"/>
          </p:cNvSpPr>
          <p:nvPr>
            <p:ph idx="1"/>
          </p:nvPr>
        </p:nvSpPr>
        <p:spPr>
          <a:xfrm>
            <a:off x="395536" y="1855365"/>
            <a:ext cx="8229600" cy="4525963"/>
          </a:xfrm>
        </p:spPr>
        <p:txBody>
          <a:bodyPr>
            <a:normAutofit fontScale="62500" lnSpcReduction="20000"/>
          </a:bodyPr>
          <a:lstStyle/>
          <a:p>
            <a:pPr>
              <a:lnSpc>
                <a:spcPct val="170000"/>
              </a:lnSpc>
            </a:pPr>
            <a:r>
              <a:rPr lang="zh-CN" altLang="en-US" sz="2600" dirty="0" smtClean="0">
                <a:solidFill>
                  <a:srgbClr val="103D8E"/>
                </a:solidFill>
                <a:latin typeface="微软雅黑" pitchFamily="34" charset="-122"/>
                <a:ea typeface="微软雅黑" pitchFamily="34" charset="-122"/>
              </a:rPr>
              <a:t>引进新的交易币种</a:t>
            </a:r>
            <a:endParaRPr lang="en-US" altLang="zh-CN" sz="2600" dirty="0" smtClean="0">
              <a:solidFill>
                <a:srgbClr val="103D8E"/>
              </a:solidFill>
              <a:latin typeface="微软雅黑" pitchFamily="34" charset="-122"/>
              <a:ea typeface="微软雅黑" pitchFamily="34" charset="-122"/>
            </a:endParaRPr>
          </a:p>
          <a:p>
            <a:pPr lvl="1">
              <a:lnSpc>
                <a:spcPct val="170000"/>
              </a:lnSpc>
            </a:pPr>
            <a:r>
              <a:rPr lang="en-US" altLang="zh-CN" sz="2600" dirty="0" smtClean="0">
                <a:solidFill>
                  <a:srgbClr val="103D8E"/>
                </a:solidFill>
                <a:latin typeface="微软雅黑" pitchFamily="34" charset="-122"/>
                <a:ea typeface="微软雅黑" pitchFamily="34" charset="-122"/>
              </a:rPr>
              <a:t>2005</a:t>
            </a:r>
            <a:r>
              <a:rPr lang="zh-CN" altLang="en-US" sz="2600" dirty="0" smtClean="0">
                <a:solidFill>
                  <a:srgbClr val="103D8E"/>
                </a:solidFill>
                <a:latin typeface="微软雅黑" pitchFamily="34" charset="-122"/>
                <a:ea typeface="微软雅黑" pitchFamily="34" charset="-122"/>
              </a:rPr>
              <a:t>年</a:t>
            </a:r>
            <a:r>
              <a:rPr lang="en-US" altLang="zh-CN" sz="2600" dirty="0" smtClean="0">
                <a:solidFill>
                  <a:srgbClr val="103D8E"/>
                </a:solidFill>
                <a:latin typeface="微软雅黑" pitchFamily="34" charset="-122"/>
                <a:ea typeface="微软雅黑" pitchFamily="34" charset="-122"/>
              </a:rPr>
              <a:t>5</a:t>
            </a:r>
            <a:r>
              <a:rPr lang="zh-CN" altLang="en-US" sz="2600" dirty="0" smtClean="0">
                <a:solidFill>
                  <a:srgbClr val="103D8E"/>
                </a:solidFill>
                <a:latin typeface="微软雅黑" pitchFamily="34" charset="-122"/>
                <a:ea typeface="微软雅黑" pitchFamily="34" charset="-122"/>
              </a:rPr>
              <a:t>月</a:t>
            </a:r>
            <a:r>
              <a:rPr lang="en-US" altLang="zh-CN" sz="2600" dirty="0" smtClean="0">
                <a:solidFill>
                  <a:srgbClr val="103D8E"/>
                </a:solidFill>
                <a:latin typeface="微软雅黑" pitchFamily="34" charset="-122"/>
                <a:ea typeface="微软雅黑" pitchFamily="34" charset="-122"/>
              </a:rPr>
              <a:t>18</a:t>
            </a:r>
            <a:r>
              <a:rPr lang="zh-CN" altLang="en-US" sz="2600" dirty="0" smtClean="0">
                <a:solidFill>
                  <a:srgbClr val="103D8E"/>
                </a:solidFill>
                <a:latin typeface="微软雅黑" pitchFamily="34" charset="-122"/>
                <a:ea typeface="微软雅黑" pitchFamily="34" charset="-122"/>
              </a:rPr>
              <a:t>日，外币对买卖</a:t>
            </a:r>
            <a:endParaRPr lang="en-US" altLang="zh-CN" sz="2600" dirty="0" smtClean="0">
              <a:solidFill>
                <a:srgbClr val="103D8E"/>
              </a:solidFill>
              <a:latin typeface="微软雅黑" pitchFamily="34" charset="-122"/>
              <a:ea typeface="微软雅黑" pitchFamily="34" charset="-122"/>
            </a:endParaRPr>
          </a:p>
          <a:p>
            <a:pPr lvl="1">
              <a:lnSpc>
                <a:spcPct val="170000"/>
              </a:lnSpc>
            </a:pPr>
            <a:r>
              <a:rPr lang="en-US" altLang="zh-CN" sz="2600" dirty="0" smtClean="0">
                <a:solidFill>
                  <a:srgbClr val="103D8E"/>
                </a:solidFill>
                <a:latin typeface="微软雅黑" pitchFamily="34" charset="-122"/>
                <a:ea typeface="微软雅黑" pitchFamily="34" charset="-122"/>
              </a:rPr>
              <a:t>2006</a:t>
            </a:r>
            <a:r>
              <a:rPr lang="zh-CN" altLang="en-US" sz="2600" dirty="0" smtClean="0">
                <a:solidFill>
                  <a:srgbClr val="103D8E"/>
                </a:solidFill>
                <a:latin typeface="微软雅黑" pitchFamily="34" charset="-122"/>
                <a:ea typeface="微软雅黑" pitchFamily="34" charset="-122"/>
              </a:rPr>
              <a:t>年</a:t>
            </a:r>
            <a:r>
              <a:rPr lang="en-US" altLang="zh-CN" sz="2600" dirty="0" smtClean="0">
                <a:solidFill>
                  <a:srgbClr val="103D8E"/>
                </a:solidFill>
                <a:latin typeface="微软雅黑" pitchFamily="34" charset="-122"/>
                <a:ea typeface="微软雅黑" pitchFamily="34" charset="-122"/>
              </a:rPr>
              <a:t>8</a:t>
            </a:r>
            <a:r>
              <a:rPr lang="zh-CN" altLang="en-US" sz="2600" dirty="0" smtClean="0">
                <a:solidFill>
                  <a:srgbClr val="103D8E"/>
                </a:solidFill>
                <a:latin typeface="微软雅黑" pitchFamily="34" charset="-122"/>
                <a:ea typeface="微软雅黑" pitchFamily="34" charset="-122"/>
              </a:rPr>
              <a:t>月</a:t>
            </a:r>
            <a:r>
              <a:rPr lang="en-US" altLang="zh-CN" sz="2600" dirty="0" smtClean="0">
                <a:solidFill>
                  <a:srgbClr val="103D8E"/>
                </a:solidFill>
                <a:latin typeface="微软雅黑" pitchFamily="34" charset="-122"/>
                <a:ea typeface="微软雅黑" pitchFamily="34" charset="-122"/>
              </a:rPr>
              <a:t>1</a:t>
            </a:r>
            <a:r>
              <a:rPr lang="zh-CN" altLang="en-US" sz="2600" dirty="0" smtClean="0">
                <a:solidFill>
                  <a:srgbClr val="103D8E"/>
                </a:solidFill>
                <a:latin typeface="微软雅黑" pitchFamily="34" charset="-122"/>
                <a:ea typeface="微软雅黑" pitchFamily="34" charset="-122"/>
              </a:rPr>
              <a:t>日，推出英镑</a:t>
            </a:r>
            <a:r>
              <a:rPr lang="en-US" altLang="zh-CN" sz="2600" dirty="0" smtClean="0">
                <a:solidFill>
                  <a:srgbClr val="103D8E"/>
                </a:solidFill>
                <a:latin typeface="微软雅黑" pitchFamily="34" charset="-122"/>
                <a:ea typeface="微软雅黑" pitchFamily="34" charset="-122"/>
              </a:rPr>
              <a:t>/</a:t>
            </a:r>
            <a:r>
              <a:rPr lang="zh-CN" altLang="en-US" sz="2600" dirty="0" smtClean="0">
                <a:solidFill>
                  <a:srgbClr val="103D8E"/>
                </a:solidFill>
                <a:latin typeface="微软雅黑" pitchFamily="34" charset="-122"/>
                <a:ea typeface="微软雅黑" pitchFamily="34" charset="-122"/>
              </a:rPr>
              <a:t>人民币交易</a:t>
            </a:r>
            <a:endParaRPr lang="en-US" altLang="zh-CN" sz="2600" dirty="0" smtClean="0">
              <a:solidFill>
                <a:srgbClr val="103D8E"/>
              </a:solidFill>
              <a:latin typeface="微软雅黑" pitchFamily="34" charset="-122"/>
              <a:ea typeface="微软雅黑" pitchFamily="34" charset="-122"/>
            </a:endParaRPr>
          </a:p>
          <a:p>
            <a:pPr lvl="1">
              <a:lnSpc>
                <a:spcPct val="170000"/>
              </a:lnSpc>
            </a:pPr>
            <a:r>
              <a:rPr lang="en-US" altLang="zh-CN" sz="2600" dirty="0" smtClean="0">
                <a:solidFill>
                  <a:srgbClr val="103D8E"/>
                </a:solidFill>
                <a:latin typeface="微软雅黑" pitchFamily="34" charset="-122"/>
                <a:ea typeface="微软雅黑" pitchFamily="34" charset="-122"/>
              </a:rPr>
              <a:t>2010</a:t>
            </a:r>
            <a:r>
              <a:rPr lang="zh-CN" altLang="en-US" sz="2600" dirty="0" smtClean="0">
                <a:solidFill>
                  <a:srgbClr val="103D8E"/>
                </a:solidFill>
                <a:latin typeface="微软雅黑" pitchFamily="34" charset="-122"/>
                <a:ea typeface="微软雅黑" pitchFamily="34" charset="-122"/>
              </a:rPr>
              <a:t>年</a:t>
            </a:r>
            <a:r>
              <a:rPr lang="en-US" altLang="zh-CN" sz="2600" dirty="0" smtClean="0">
                <a:solidFill>
                  <a:srgbClr val="103D8E"/>
                </a:solidFill>
                <a:latin typeface="微软雅黑" pitchFamily="34" charset="-122"/>
                <a:ea typeface="微软雅黑" pitchFamily="34" charset="-122"/>
              </a:rPr>
              <a:t>8</a:t>
            </a:r>
            <a:r>
              <a:rPr lang="zh-CN" altLang="en-US" sz="2600" dirty="0" smtClean="0">
                <a:solidFill>
                  <a:srgbClr val="103D8E"/>
                </a:solidFill>
                <a:latin typeface="微软雅黑" pitchFamily="34" charset="-122"/>
                <a:ea typeface="微软雅黑" pitchFamily="34" charset="-122"/>
              </a:rPr>
              <a:t>月</a:t>
            </a:r>
            <a:r>
              <a:rPr lang="en-US" altLang="zh-CN" sz="2600" dirty="0" smtClean="0">
                <a:solidFill>
                  <a:srgbClr val="103D8E"/>
                </a:solidFill>
                <a:latin typeface="微软雅黑" pitchFamily="34" charset="-122"/>
                <a:ea typeface="微软雅黑" pitchFamily="34" charset="-122"/>
              </a:rPr>
              <a:t>19</a:t>
            </a:r>
            <a:r>
              <a:rPr lang="zh-CN" altLang="en-US" sz="2600" dirty="0" smtClean="0">
                <a:solidFill>
                  <a:srgbClr val="103D8E"/>
                </a:solidFill>
                <a:latin typeface="微软雅黑" pitchFamily="34" charset="-122"/>
                <a:ea typeface="微软雅黑" pitchFamily="34" charset="-122"/>
              </a:rPr>
              <a:t>日和</a:t>
            </a:r>
            <a:r>
              <a:rPr lang="en-US" altLang="zh-CN" sz="2600" dirty="0" smtClean="0">
                <a:solidFill>
                  <a:srgbClr val="103D8E"/>
                </a:solidFill>
                <a:latin typeface="微软雅黑" pitchFamily="34" charset="-122"/>
                <a:ea typeface="微软雅黑" pitchFamily="34" charset="-122"/>
              </a:rPr>
              <a:t>11</a:t>
            </a:r>
            <a:r>
              <a:rPr lang="zh-CN" altLang="en-US" sz="2600" dirty="0" smtClean="0">
                <a:solidFill>
                  <a:srgbClr val="103D8E"/>
                </a:solidFill>
                <a:latin typeface="微软雅黑" pitchFamily="34" charset="-122"/>
                <a:ea typeface="微软雅黑" pitchFamily="34" charset="-122"/>
              </a:rPr>
              <a:t>月</a:t>
            </a:r>
            <a:r>
              <a:rPr lang="en-US" altLang="zh-CN" sz="2600" dirty="0" smtClean="0">
                <a:solidFill>
                  <a:srgbClr val="103D8E"/>
                </a:solidFill>
                <a:latin typeface="微软雅黑" pitchFamily="34" charset="-122"/>
                <a:ea typeface="微软雅黑" pitchFamily="34" charset="-122"/>
              </a:rPr>
              <a:t>22</a:t>
            </a:r>
            <a:r>
              <a:rPr lang="zh-CN" altLang="en-US" sz="2600" dirty="0" smtClean="0">
                <a:solidFill>
                  <a:srgbClr val="103D8E"/>
                </a:solidFill>
                <a:latin typeface="微软雅黑" pitchFamily="34" charset="-122"/>
                <a:ea typeface="微软雅黑" pitchFamily="34" charset="-122"/>
              </a:rPr>
              <a:t>日，人民币</a:t>
            </a:r>
            <a:r>
              <a:rPr lang="en-US" altLang="zh-CN" sz="2600" dirty="0" smtClean="0">
                <a:solidFill>
                  <a:srgbClr val="103D8E"/>
                </a:solidFill>
                <a:latin typeface="微软雅黑" pitchFamily="34" charset="-122"/>
                <a:ea typeface="微软雅黑" pitchFamily="34" charset="-122"/>
              </a:rPr>
              <a:t>/</a:t>
            </a:r>
            <a:r>
              <a:rPr lang="zh-CN" altLang="en-US" sz="2600" dirty="0" smtClean="0">
                <a:solidFill>
                  <a:srgbClr val="103D8E"/>
                </a:solidFill>
                <a:latin typeface="微软雅黑" pitchFamily="34" charset="-122"/>
                <a:ea typeface="微软雅黑" pitchFamily="34" charset="-122"/>
              </a:rPr>
              <a:t>马来西亚林吉特及人民币</a:t>
            </a:r>
            <a:r>
              <a:rPr lang="en-US" altLang="zh-CN" sz="2600" dirty="0" smtClean="0">
                <a:solidFill>
                  <a:srgbClr val="103D8E"/>
                </a:solidFill>
                <a:latin typeface="微软雅黑" pitchFamily="34" charset="-122"/>
                <a:ea typeface="微软雅黑" pitchFamily="34" charset="-122"/>
              </a:rPr>
              <a:t>/</a:t>
            </a:r>
            <a:r>
              <a:rPr lang="zh-CN" altLang="en-US" sz="2600" dirty="0" smtClean="0">
                <a:solidFill>
                  <a:srgbClr val="103D8E"/>
                </a:solidFill>
                <a:latin typeface="微软雅黑" pitchFamily="34" charset="-122"/>
                <a:ea typeface="微软雅黑" pitchFamily="34" charset="-122"/>
              </a:rPr>
              <a:t>俄罗斯卢布</a:t>
            </a:r>
            <a:endParaRPr lang="en-US" altLang="zh-CN" sz="2600" dirty="0" smtClean="0">
              <a:solidFill>
                <a:srgbClr val="103D8E"/>
              </a:solidFill>
              <a:latin typeface="微软雅黑" pitchFamily="34" charset="-122"/>
              <a:ea typeface="微软雅黑" pitchFamily="34" charset="-122"/>
            </a:endParaRPr>
          </a:p>
          <a:p>
            <a:pPr>
              <a:lnSpc>
                <a:spcPct val="170000"/>
              </a:lnSpc>
            </a:pPr>
            <a:r>
              <a:rPr lang="zh-CN" altLang="en-US" sz="2600" dirty="0" smtClean="0">
                <a:solidFill>
                  <a:srgbClr val="103D8E"/>
                </a:solidFill>
                <a:latin typeface="微软雅黑" pitchFamily="34" charset="-122"/>
                <a:ea typeface="微软雅黑" pitchFamily="34" charset="-122"/>
              </a:rPr>
              <a:t>扩大市场的交易品种 </a:t>
            </a:r>
            <a:endParaRPr lang="en-US" altLang="zh-CN" sz="2600" dirty="0" smtClean="0">
              <a:solidFill>
                <a:srgbClr val="103D8E"/>
              </a:solidFill>
              <a:latin typeface="微软雅黑" pitchFamily="34" charset="-122"/>
              <a:ea typeface="微软雅黑" pitchFamily="34" charset="-122"/>
            </a:endParaRPr>
          </a:p>
          <a:p>
            <a:pPr lvl="1">
              <a:lnSpc>
                <a:spcPct val="170000"/>
              </a:lnSpc>
            </a:pPr>
            <a:r>
              <a:rPr lang="en-US" altLang="zh-CN" sz="2600" dirty="0" smtClean="0">
                <a:solidFill>
                  <a:srgbClr val="103D8E"/>
                </a:solidFill>
                <a:latin typeface="微软雅黑" pitchFamily="34" charset="-122"/>
                <a:ea typeface="微软雅黑" pitchFamily="34" charset="-122"/>
              </a:rPr>
              <a:t>2005</a:t>
            </a:r>
            <a:r>
              <a:rPr lang="zh-CN" altLang="en-US" sz="2600" dirty="0" smtClean="0">
                <a:solidFill>
                  <a:srgbClr val="103D8E"/>
                </a:solidFill>
                <a:latin typeface="微软雅黑" pitchFamily="34" charset="-122"/>
                <a:ea typeface="微软雅黑" pitchFamily="34" charset="-122"/>
              </a:rPr>
              <a:t>年</a:t>
            </a:r>
            <a:r>
              <a:rPr lang="en-US" altLang="zh-CN" sz="2600" dirty="0" smtClean="0">
                <a:solidFill>
                  <a:srgbClr val="103D8E"/>
                </a:solidFill>
                <a:latin typeface="微软雅黑" pitchFamily="34" charset="-122"/>
                <a:ea typeface="微软雅黑" pitchFamily="34" charset="-122"/>
              </a:rPr>
              <a:t>8</a:t>
            </a:r>
            <a:r>
              <a:rPr lang="zh-CN" altLang="en-US" sz="2600" dirty="0" smtClean="0">
                <a:solidFill>
                  <a:srgbClr val="103D8E"/>
                </a:solidFill>
                <a:latin typeface="微软雅黑" pitchFamily="34" charset="-122"/>
                <a:ea typeface="微软雅黑" pitchFamily="34" charset="-122"/>
              </a:rPr>
              <a:t>月</a:t>
            </a:r>
            <a:r>
              <a:rPr lang="en-US" altLang="zh-CN" sz="2600" dirty="0" smtClean="0">
                <a:solidFill>
                  <a:srgbClr val="103D8E"/>
                </a:solidFill>
                <a:latin typeface="微软雅黑" pitchFamily="34" charset="-122"/>
                <a:ea typeface="微软雅黑" pitchFamily="34" charset="-122"/>
              </a:rPr>
              <a:t>2</a:t>
            </a:r>
            <a:r>
              <a:rPr lang="zh-CN" altLang="en-US" sz="2600" dirty="0" smtClean="0">
                <a:solidFill>
                  <a:srgbClr val="103D8E"/>
                </a:solidFill>
                <a:latin typeface="微软雅黑" pitchFamily="34" charset="-122"/>
                <a:ea typeface="微软雅黑" pitchFamily="34" charset="-122"/>
              </a:rPr>
              <a:t>日：外汇指定银行开办远期结售汇和掉期业务</a:t>
            </a:r>
            <a:endParaRPr lang="en-US" altLang="zh-CN" sz="2600" dirty="0" smtClean="0">
              <a:solidFill>
                <a:srgbClr val="103D8E"/>
              </a:solidFill>
              <a:latin typeface="微软雅黑" pitchFamily="34" charset="-122"/>
              <a:ea typeface="微软雅黑" pitchFamily="34" charset="-122"/>
            </a:endParaRPr>
          </a:p>
          <a:p>
            <a:pPr lvl="1">
              <a:lnSpc>
                <a:spcPct val="170000"/>
              </a:lnSpc>
            </a:pPr>
            <a:r>
              <a:rPr lang="en-US" altLang="zh-CN" sz="2600" dirty="0" smtClean="0">
                <a:solidFill>
                  <a:srgbClr val="103D8E"/>
                </a:solidFill>
                <a:latin typeface="微软雅黑" pitchFamily="34" charset="-122"/>
                <a:ea typeface="微软雅黑" pitchFamily="34" charset="-122"/>
              </a:rPr>
              <a:t>2005</a:t>
            </a:r>
            <a:r>
              <a:rPr lang="zh-CN" altLang="en-US" sz="2600" dirty="0" smtClean="0">
                <a:solidFill>
                  <a:srgbClr val="103D8E"/>
                </a:solidFill>
                <a:latin typeface="微软雅黑" pitchFamily="34" charset="-122"/>
                <a:ea typeface="微软雅黑" pitchFamily="34" charset="-122"/>
              </a:rPr>
              <a:t>年</a:t>
            </a:r>
            <a:r>
              <a:rPr lang="en-US" altLang="zh-CN" sz="2600" dirty="0" smtClean="0">
                <a:solidFill>
                  <a:srgbClr val="103D8E"/>
                </a:solidFill>
                <a:latin typeface="微软雅黑" pitchFamily="34" charset="-122"/>
                <a:ea typeface="微软雅黑" pitchFamily="34" charset="-122"/>
              </a:rPr>
              <a:t>8</a:t>
            </a:r>
            <a:r>
              <a:rPr lang="zh-CN" altLang="en-US" sz="2600" dirty="0" smtClean="0">
                <a:solidFill>
                  <a:srgbClr val="103D8E"/>
                </a:solidFill>
                <a:latin typeface="微软雅黑" pitchFamily="34" charset="-122"/>
                <a:ea typeface="微软雅黑" pitchFamily="34" charset="-122"/>
              </a:rPr>
              <a:t>月</a:t>
            </a:r>
            <a:r>
              <a:rPr lang="en-US" altLang="zh-CN" sz="2600" dirty="0" smtClean="0">
                <a:solidFill>
                  <a:srgbClr val="103D8E"/>
                </a:solidFill>
                <a:latin typeface="微软雅黑" pitchFamily="34" charset="-122"/>
                <a:ea typeface="微软雅黑" pitchFamily="34" charset="-122"/>
              </a:rPr>
              <a:t>8</a:t>
            </a:r>
            <a:r>
              <a:rPr lang="zh-CN" altLang="en-US" sz="2600" dirty="0" smtClean="0">
                <a:solidFill>
                  <a:srgbClr val="103D8E"/>
                </a:solidFill>
                <a:latin typeface="微软雅黑" pitchFamily="34" charset="-122"/>
                <a:ea typeface="微软雅黑" pitchFamily="34" charset="-122"/>
              </a:rPr>
              <a:t>日：两非企业进入银行间市场</a:t>
            </a:r>
            <a:endParaRPr lang="en-US" altLang="zh-CN" sz="2600" dirty="0" smtClean="0">
              <a:solidFill>
                <a:srgbClr val="103D8E"/>
              </a:solidFill>
              <a:latin typeface="微软雅黑" pitchFamily="34" charset="-122"/>
              <a:ea typeface="微软雅黑" pitchFamily="34" charset="-122"/>
            </a:endParaRPr>
          </a:p>
          <a:p>
            <a:pPr lvl="1">
              <a:lnSpc>
                <a:spcPct val="170000"/>
              </a:lnSpc>
            </a:pPr>
            <a:r>
              <a:rPr lang="en-US" altLang="zh-CN" sz="2600" dirty="0" smtClean="0">
                <a:solidFill>
                  <a:srgbClr val="103D8E"/>
                </a:solidFill>
                <a:latin typeface="微软雅黑" pitchFamily="34" charset="-122"/>
                <a:ea typeface="微软雅黑" pitchFamily="34" charset="-122"/>
              </a:rPr>
              <a:t>2005</a:t>
            </a:r>
            <a:r>
              <a:rPr lang="zh-CN" altLang="en-US" sz="2600" dirty="0" smtClean="0">
                <a:solidFill>
                  <a:srgbClr val="103D8E"/>
                </a:solidFill>
                <a:latin typeface="微软雅黑" pitchFamily="34" charset="-122"/>
                <a:ea typeface="微软雅黑" pitchFamily="34" charset="-122"/>
              </a:rPr>
              <a:t>年</a:t>
            </a:r>
            <a:r>
              <a:rPr lang="en-US" altLang="zh-CN" sz="2600" dirty="0" smtClean="0">
                <a:solidFill>
                  <a:srgbClr val="103D8E"/>
                </a:solidFill>
                <a:latin typeface="微软雅黑" pitchFamily="34" charset="-122"/>
                <a:ea typeface="微软雅黑" pitchFamily="34" charset="-122"/>
              </a:rPr>
              <a:t>8</a:t>
            </a:r>
            <a:r>
              <a:rPr lang="zh-CN" altLang="en-US" sz="2600" dirty="0" smtClean="0">
                <a:solidFill>
                  <a:srgbClr val="103D8E"/>
                </a:solidFill>
                <a:latin typeface="微软雅黑" pitchFamily="34" charset="-122"/>
                <a:ea typeface="微软雅黑" pitchFamily="34" charset="-122"/>
              </a:rPr>
              <a:t>月</a:t>
            </a:r>
            <a:r>
              <a:rPr lang="en-US" altLang="zh-CN" sz="2600" dirty="0" smtClean="0">
                <a:solidFill>
                  <a:srgbClr val="103D8E"/>
                </a:solidFill>
                <a:latin typeface="微软雅黑" pitchFamily="34" charset="-122"/>
                <a:ea typeface="微软雅黑" pitchFamily="34" charset="-122"/>
              </a:rPr>
              <a:t>15</a:t>
            </a:r>
            <a:r>
              <a:rPr lang="zh-CN" altLang="en-US" sz="2600" dirty="0" smtClean="0">
                <a:solidFill>
                  <a:srgbClr val="103D8E"/>
                </a:solidFill>
                <a:latin typeface="微软雅黑" pitchFamily="34" charset="-122"/>
                <a:ea typeface="微软雅黑" pitchFamily="34" charset="-122"/>
              </a:rPr>
              <a:t>日：银行间外汇远期交易</a:t>
            </a:r>
            <a:endParaRPr lang="en-US" altLang="zh-CN" sz="2600" dirty="0" smtClean="0">
              <a:solidFill>
                <a:srgbClr val="103D8E"/>
              </a:solidFill>
              <a:latin typeface="微软雅黑" pitchFamily="34" charset="-122"/>
              <a:ea typeface="微软雅黑" pitchFamily="34" charset="-122"/>
            </a:endParaRPr>
          </a:p>
          <a:p>
            <a:pPr lvl="1">
              <a:lnSpc>
                <a:spcPct val="170000"/>
              </a:lnSpc>
            </a:pPr>
            <a:r>
              <a:rPr lang="en-US" altLang="zh-CN" sz="2600" dirty="0" smtClean="0">
                <a:solidFill>
                  <a:srgbClr val="103D8E"/>
                </a:solidFill>
                <a:latin typeface="微软雅黑" pitchFamily="34" charset="-122"/>
                <a:ea typeface="微软雅黑" pitchFamily="34" charset="-122"/>
              </a:rPr>
              <a:t>2006</a:t>
            </a:r>
            <a:r>
              <a:rPr lang="zh-CN" altLang="en-US" sz="2600" dirty="0" smtClean="0">
                <a:solidFill>
                  <a:srgbClr val="103D8E"/>
                </a:solidFill>
                <a:latin typeface="微软雅黑" pitchFamily="34" charset="-122"/>
                <a:ea typeface="微软雅黑" pitchFamily="34" charset="-122"/>
              </a:rPr>
              <a:t>年</a:t>
            </a:r>
            <a:r>
              <a:rPr lang="en-US" altLang="zh-CN" sz="2600" dirty="0" smtClean="0">
                <a:solidFill>
                  <a:srgbClr val="103D8E"/>
                </a:solidFill>
                <a:latin typeface="微软雅黑" pitchFamily="34" charset="-122"/>
                <a:ea typeface="微软雅黑" pitchFamily="34" charset="-122"/>
              </a:rPr>
              <a:t>6</a:t>
            </a:r>
            <a:r>
              <a:rPr lang="zh-CN" altLang="en-US" sz="2600" dirty="0" smtClean="0">
                <a:solidFill>
                  <a:srgbClr val="103D8E"/>
                </a:solidFill>
                <a:latin typeface="微软雅黑" pitchFamily="34" charset="-122"/>
                <a:ea typeface="微软雅黑" pitchFamily="34" charset="-122"/>
              </a:rPr>
              <a:t>月</a:t>
            </a:r>
            <a:r>
              <a:rPr lang="en-US" altLang="zh-CN" sz="2600" dirty="0" smtClean="0">
                <a:solidFill>
                  <a:srgbClr val="103D8E"/>
                </a:solidFill>
                <a:latin typeface="微软雅黑" pitchFamily="34" charset="-122"/>
                <a:ea typeface="微软雅黑" pitchFamily="34" charset="-122"/>
              </a:rPr>
              <a:t>24</a:t>
            </a:r>
            <a:r>
              <a:rPr lang="zh-CN" altLang="en-US" sz="2600" dirty="0" smtClean="0">
                <a:solidFill>
                  <a:srgbClr val="103D8E"/>
                </a:solidFill>
                <a:latin typeface="微软雅黑" pitchFamily="34" charset="-122"/>
                <a:ea typeface="微软雅黑" pitchFamily="34" charset="-122"/>
              </a:rPr>
              <a:t>日：银行间外汇掉期交易</a:t>
            </a:r>
            <a:endParaRPr lang="en-US" altLang="zh-CN" sz="2600" dirty="0" smtClean="0">
              <a:solidFill>
                <a:srgbClr val="103D8E"/>
              </a:solidFill>
              <a:latin typeface="微软雅黑" pitchFamily="34" charset="-122"/>
              <a:ea typeface="微软雅黑" pitchFamily="34" charset="-122"/>
            </a:endParaRPr>
          </a:p>
          <a:p>
            <a:pPr lvl="1">
              <a:lnSpc>
                <a:spcPct val="170000"/>
              </a:lnSpc>
            </a:pPr>
            <a:r>
              <a:rPr lang="en-US" altLang="zh-CN" sz="2600" dirty="0" smtClean="0">
                <a:solidFill>
                  <a:srgbClr val="103D8E"/>
                </a:solidFill>
                <a:latin typeface="微软雅黑" pitchFamily="34" charset="-122"/>
                <a:ea typeface="微软雅黑" pitchFamily="34" charset="-122"/>
              </a:rPr>
              <a:t>2007</a:t>
            </a:r>
            <a:r>
              <a:rPr lang="zh-CN" altLang="en-US" sz="2600" dirty="0" smtClean="0">
                <a:solidFill>
                  <a:srgbClr val="103D8E"/>
                </a:solidFill>
                <a:latin typeface="微软雅黑" pitchFamily="34" charset="-122"/>
                <a:ea typeface="微软雅黑" pitchFamily="34" charset="-122"/>
              </a:rPr>
              <a:t>年</a:t>
            </a:r>
            <a:r>
              <a:rPr lang="en-US" altLang="zh-CN" sz="2600" dirty="0" smtClean="0">
                <a:solidFill>
                  <a:srgbClr val="103D8E"/>
                </a:solidFill>
                <a:latin typeface="微软雅黑" pitchFamily="34" charset="-122"/>
                <a:ea typeface="微软雅黑" pitchFamily="34" charset="-122"/>
              </a:rPr>
              <a:t>12</a:t>
            </a:r>
            <a:r>
              <a:rPr lang="zh-CN" altLang="en-US" sz="2600" dirty="0" smtClean="0">
                <a:solidFill>
                  <a:srgbClr val="103D8E"/>
                </a:solidFill>
                <a:latin typeface="微软雅黑" pitchFamily="34" charset="-122"/>
                <a:ea typeface="微软雅黑" pitchFamily="34" charset="-122"/>
              </a:rPr>
              <a:t>月</a:t>
            </a:r>
            <a:r>
              <a:rPr lang="en-US" altLang="zh-CN" sz="2600" dirty="0" smtClean="0">
                <a:solidFill>
                  <a:srgbClr val="103D8E"/>
                </a:solidFill>
                <a:latin typeface="微软雅黑" pitchFamily="34" charset="-122"/>
                <a:ea typeface="微软雅黑" pitchFamily="34" charset="-122"/>
              </a:rPr>
              <a:t>10</a:t>
            </a:r>
            <a:r>
              <a:rPr lang="zh-CN" altLang="en-US" sz="2600" dirty="0" smtClean="0">
                <a:solidFill>
                  <a:srgbClr val="103D8E"/>
                </a:solidFill>
                <a:latin typeface="微软雅黑" pitchFamily="34" charset="-122"/>
                <a:ea typeface="微软雅黑" pitchFamily="34" charset="-122"/>
              </a:rPr>
              <a:t>日：推出外汇期权交易</a:t>
            </a:r>
            <a:endParaRPr lang="en-US" altLang="zh-CN" sz="2600" dirty="0" smtClean="0">
              <a:solidFill>
                <a:srgbClr val="103D8E"/>
              </a:solidFill>
              <a:latin typeface="微软雅黑" pitchFamily="34" charset="-122"/>
              <a:ea typeface="微软雅黑" pitchFamily="34" charset="-122"/>
            </a:endParaRPr>
          </a:p>
          <a:p>
            <a:pPr lvl="1"/>
            <a:endParaRPr lang="zh-CN" altLang="en-US" dirty="0">
              <a:solidFill>
                <a:srgbClr val="103D8E"/>
              </a:solidFill>
            </a:endParaRPr>
          </a:p>
        </p:txBody>
      </p:sp>
      <p:sp>
        <p:nvSpPr>
          <p:cNvPr id="5" name="灯片编号占位符 3"/>
          <p:cNvSpPr>
            <a:spLocks noGrp="1"/>
          </p:cNvSpPr>
          <p:nvPr>
            <p:ph type="sldNum" sz="quarter" idx="12"/>
          </p:nvPr>
        </p:nvSpPr>
        <p:spPr>
          <a:xfrm>
            <a:off x="6553200" y="6356350"/>
            <a:ext cx="2133600" cy="365125"/>
          </a:xfrm>
        </p:spPr>
        <p:txBody>
          <a:bodyPr/>
          <a:lstStyle/>
          <a:p>
            <a:pPr>
              <a:defRPr/>
            </a:pPr>
            <a:fld id="{4C1B4368-1C73-4158-8EF7-24182B667E3D}" type="slidenum">
              <a:rPr lang="zh-CN" altLang="en-US" smtClean="0"/>
              <a:pPr>
                <a:defRPr/>
              </a:pPr>
              <a:t>8</a:t>
            </a:fld>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istrator\Desktop\ppt2\模板\2.png"/>
          <p:cNvPicPr>
            <a:picLocks noChangeAspect="1" noChangeArrowheads="1"/>
          </p:cNvPicPr>
          <p:nvPr/>
        </p:nvPicPr>
        <p:blipFill>
          <a:blip r:embed="rId2" cstate="print"/>
          <a:srcRect/>
          <a:stretch>
            <a:fillRect/>
          </a:stretch>
        </p:blipFill>
        <p:spPr bwMode="auto">
          <a:xfrm>
            <a:off x="-36512" y="-27384"/>
            <a:ext cx="9180512" cy="6885384"/>
          </a:xfrm>
          <a:prstGeom prst="rect">
            <a:avLst/>
          </a:prstGeom>
          <a:noFill/>
        </p:spPr>
      </p:pic>
      <p:sp>
        <p:nvSpPr>
          <p:cNvPr id="2" name="标题 1"/>
          <p:cNvSpPr>
            <a:spLocks noGrp="1"/>
          </p:cNvSpPr>
          <p:nvPr>
            <p:ph type="title"/>
          </p:nvPr>
        </p:nvSpPr>
        <p:spPr>
          <a:xfrm>
            <a:off x="-1260648" y="692696"/>
            <a:ext cx="8229600" cy="1143000"/>
          </a:xfrm>
        </p:spPr>
        <p:txBody>
          <a:bodyPr>
            <a:normAutofit/>
          </a:bodyPr>
          <a:lstStyle/>
          <a:p>
            <a:r>
              <a:rPr lang="zh-CN" altLang="en-US" sz="2800" dirty="0" smtClean="0">
                <a:solidFill>
                  <a:srgbClr val="FF9900"/>
                </a:solidFill>
                <a:latin typeface="微软雅黑" pitchFamily="34" charset="-122"/>
                <a:ea typeface="微软雅黑" pitchFamily="34" charset="-122"/>
              </a:rPr>
              <a:t>配合汇改的主要改</a:t>
            </a:r>
            <a:r>
              <a:rPr lang="zh-CN" altLang="en-US" sz="2800" dirty="0" smtClean="0">
                <a:solidFill>
                  <a:srgbClr val="FF9900"/>
                </a:solidFill>
                <a:latin typeface="微软雅黑" pitchFamily="34" charset="-122"/>
                <a:ea typeface="微软雅黑" pitchFamily="34" charset="-122"/>
              </a:rPr>
              <a:t>革</a:t>
            </a:r>
            <a:endParaRPr lang="zh-CN" altLang="en-US" sz="2800" dirty="0">
              <a:solidFill>
                <a:srgbClr val="FF9900"/>
              </a:solidFill>
              <a:latin typeface="微软雅黑" pitchFamily="34" charset="-122"/>
              <a:ea typeface="微软雅黑" pitchFamily="34" charset="-122"/>
            </a:endParaRPr>
          </a:p>
        </p:txBody>
      </p:sp>
      <p:sp>
        <p:nvSpPr>
          <p:cNvPr id="3" name="内容占位符 2"/>
          <p:cNvSpPr>
            <a:spLocks noGrp="1"/>
          </p:cNvSpPr>
          <p:nvPr>
            <p:ph idx="1"/>
          </p:nvPr>
        </p:nvSpPr>
        <p:spPr>
          <a:xfrm>
            <a:off x="323528" y="1855365"/>
            <a:ext cx="8939336" cy="4525963"/>
          </a:xfrm>
        </p:spPr>
        <p:txBody>
          <a:bodyPr>
            <a:normAutofit/>
          </a:bodyPr>
          <a:lstStyle/>
          <a:p>
            <a:pPr>
              <a:lnSpc>
                <a:spcPct val="150000"/>
              </a:lnSpc>
            </a:pPr>
            <a:r>
              <a:rPr lang="zh-CN" altLang="en-US" sz="2000" dirty="0" smtClean="0">
                <a:solidFill>
                  <a:srgbClr val="103D8E"/>
                </a:solidFill>
                <a:latin typeface="微软雅黑" pitchFamily="34" charset="-122"/>
                <a:ea typeface="微软雅黑" pitchFamily="34" charset="-122"/>
              </a:rPr>
              <a:t>引入货币经纪公司开展外汇经纪业务</a:t>
            </a:r>
            <a:endParaRPr lang="en-US" altLang="zh-CN" sz="2000" dirty="0" smtClean="0">
              <a:solidFill>
                <a:srgbClr val="103D8E"/>
              </a:solidFill>
              <a:latin typeface="微软雅黑" pitchFamily="34" charset="-122"/>
              <a:ea typeface="微软雅黑" pitchFamily="34" charset="-122"/>
            </a:endParaRPr>
          </a:p>
          <a:p>
            <a:pPr lvl="1">
              <a:lnSpc>
                <a:spcPct val="150000"/>
              </a:lnSpc>
            </a:pPr>
            <a:r>
              <a:rPr lang="en-US" altLang="zh-CN" sz="2000" dirty="0" smtClean="0">
                <a:solidFill>
                  <a:srgbClr val="103D8E"/>
                </a:solidFill>
                <a:latin typeface="微软雅黑" pitchFamily="34" charset="-122"/>
                <a:ea typeface="微软雅黑" pitchFamily="34" charset="-122"/>
              </a:rPr>
              <a:t>2008</a:t>
            </a:r>
            <a:r>
              <a:rPr lang="zh-CN" altLang="en-US" sz="2000" dirty="0" smtClean="0">
                <a:solidFill>
                  <a:srgbClr val="103D8E"/>
                </a:solidFill>
                <a:latin typeface="微软雅黑" pitchFamily="34" charset="-122"/>
                <a:ea typeface="微软雅黑" pitchFamily="34" charset="-122"/>
              </a:rPr>
              <a:t>年</a:t>
            </a:r>
            <a:r>
              <a:rPr lang="en-US" altLang="zh-CN" sz="2000" dirty="0" smtClean="0">
                <a:solidFill>
                  <a:srgbClr val="103D8E"/>
                </a:solidFill>
                <a:latin typeface="微软雅黑" pitchFamily="34" charset="-122"/>
                <a:ea typeface="微软雅黑" pitchFamily="34" charset="-122"/>
              </a:rPr>
              <a:t>10</a:t>
            </a:r>
            <a:r>
              <a:rPr lang="zh-CN" altLang="en-US" sz="2000" dirty="0" smtClean="0">
                <a:solidFill>
                  <a:srgbClr val="103D8E"/>
                </a:solidFill>
                <a:latin typeface="微软雅黑" pitchFamily="34" charset="-122"/>
                <a:ea typeface="微软雅黑" pitchFamily="34" charset="-122"/>
              </a:rPr>
              <a:t>月，发布</a:t>
            </a:r>
            <a:r>
              <a:rPr lang="en-US" altLang="zh-CN" sz="2000" dirty="0" smtClean="0">
                <a:solidFill>
                  <a:srgbClr val="103D8E"/>
                </a:solidFill>
                <a:latin typeface="微软雅黑" pitchFamily="34" charset="-122"/>
                <a:ea typeface="微软雅黑" pitchFamily="34" charset="-122"/>
              </a:rPr>
              <a:t>《</a:t>
            </a:r>
            <a:r>
              <a:rPr lang="zh-CN" altLang="en-US" sz="2000" dirty="0" smtClean="0">
                <a:solidFill>
                  <a:srgbClr val="103D8E"/>
                </a:solidFill>
                <a:latin typeface="微软雅黑" pitchFamily="34" charset="-122"/>
                <a:ea typeface="微软雅黑" pitchFamily="34" charset="-122"/>
              </a:rPr>
              <a:t>货币经纪公司外汇经纪业务管理暂行办法</a:t>
            </a:r>
            <a:r>
              <a:rPr lang="en-US" altLang="zh-CN" sz="2000" dirty="0" smtClean="0">
                <a:solidFill>
                  <a:srgbClr val="103D8E"/>
                </a:solidFill>
                <a:latin typeface="微软雅黑" pitchFamily="34" charset="-122"/>
                <a:ea typeface="微软雅黑" pitchFamily="34" charset="-122"/>
              </a:rPr>
              <a:t>》</a:t>
            </a:r>
          </a:p>
          <a:p>
            <a:pPr lvl="1">
              <a:lnSpc>
                <a:spcPct val="150000"/>
              </a:lnSpc>
            </a:pPr>
            <a:r>
              <a:rPr lang="en-US" altLang="zh-CN" sz="2000" dirty="0" smtClean="0">
                <a:solidFill>
                  <a:srgbClr val="103D8E"/>
                </a:solidFill>
                <a:latin typeface="微软雅黑" pitchFamily="34" charset="-122"/>
                <a:ea typeface="微软雅黑" pitchFamily="34" charset="-122"/>
              </a:rPr>
              <a:t>2005</a:t>
            </a:r>
            <a:r>
              <a:rPr lang="zh-CN" altLang="en-US" sz="2000" dirty="0" smtClean="0">
                <a:solidFill>
                  <a:srgbClr val="103D8E"/>
                </a:solidFill>
                <a:latin typeface="微软雅黑" pitchFamily="34" charset="-122"/>
                <a:ea typeface="微软雅黑" pitchFamily="34" charset="-122"/>
              </a:rPr>
              <a:t>年</a:t>
            </a:r>
            <a:r>
              <a:rPr lang="en-US" altLang="zh-CN" sz="2000" dirty="0" smtClean="0">
                <a:solidFill>
                  <a:srgbClr val="103D8E"/>
                </a:solidFill>
                <a:latin typeface="微软雅黑" pitchFamily="34" charset="-122"/>
                <a:ea typeface="微软雅黑" pitchFamily="34" charset="-122"/>
              </a:rPr>
              <a:t>11</a:t>
            </a:r>
            <a:r>
              <a:rPr lang="zh-CN" altLang="en-US" sz="2000" dirty="0" smtClean="0">
                <a:solidFill>
                  <a:srgbClr val="103D8E"/>
                </a:solidFill>
                <a:latin typeface="微软雅黑" pitchFamily="34" charset="-122"/>
                <a:ea typeface="微软雅黑" pitchFamily="34" charset="-122"/>
              </a:rPr>
              <a:t>月</a:t>
            </a:r>
            <a:r>
              <a:rPr lang="en-US" altLang="zh-CN" sz="2000" dirty="0" smtClean="0">
                <a:solidFill>
                  <a:srgbClr val="103D8E"/>
                </a:solidFill>
                <a:latin typeface="微软雅黑" pitchFamily="34" charset="-122"/>
                <a:ea typeface="微软雅黑" pitchFamily="34" charset="-122"/>
              </a:rPr>
              <a:t>8</a:t>
            </a:r>
            <a:r>
              <a:rPr lang="zh-CN" altLang="en-US" sz="2000" dirty="0" smtClean="0">
                <a:solidFill>
                  <a:srgbClr val="103D8E"/>
                </a:solidFill>
                <a:latin typeface="微软雅黑" pitchFamily="34" charset="-122"/>
                <a:ea typeface="微软雅黑" pitchFamily="34" charset="-122"/>
              </a:rPr>
              <a:t>日：上海国利货币经纪有限公司</a:t>
            </a:r>
            <a:endParaRPr lang="en-US" altLang="zh-CN" sz="2000" dirty="0" smtClean="0">
              <a:solidFill>
                <a:srgbClr val="103D8E"/>
              </a:solidFill>
              <a:latin typeface="微软雅黑" pitchFamily="34" charset="-122"/>
              <a:ea typeface="微软雅黑" pitchFamily="34" charset="-122"/>
            </a:endParaRPr>
          </a:p>
          <a:p>
            <a:pPr lvl="1">
              <a:lnSpc>
                <a:spcPct val="150000"/>
              </a:lnSpc>
            </a:pPr>
            <a:r>
              <a:rPr lang="en-US" altLang="zh-CN" sz="2000" dirty="0" smtClean="0">
                <a:solidFill>
                  <a:srgbClr val="103D8E"/>
                </a:solidFill>
                <a:latin typeface="微软雅黑" pitchFamily="34" charset="-122"/>
                <a:ea typeface="微软雅黑" pitchFamily="34" charset="-122"/>
              </a:rPr>
              <a:t>2006</a:t>
            </a:r>
            <a:r>
              <a:rPr lang="zh-CN" altLang="en-US" sz="2000" dirty="0" smtClean="0">
                <a:solidFill>
                  <a:srgbClr val="103D8E"/>
                </a:solidFill>
                <a:latin typeface="微软雅黑" pitchFamily="34" charset="-122"/>
                <a:ea typeface="微软雅黑" pitchFamily="34" charset="-122"/>
              </a:rPr>
              <a:t>年</a:t>
            </a:r>
            <a:r>
              <a:rPr lang="en-US" altLang="zh-CN" sz="2000" dirty="0" smtClean="0">
                <a:solidFill>
                  <a:srgbClr val="103D8E"/>
                </a:solidFill>
                <a:latin typeface="微软雅黑" pitchFamily="34" charset="-122"/>
                <a:ea typeface="微软雅黑" pitchFamily="34" charset="-122"/>
              </a:rPr>
              <a:t>7</a:t>
            </a:r>
            <a:r>
              <a:rPr lang="zh-CN" altLang="en-US" sz="2000" dirty="0" smtClean="0">
                <a:solidFill>
                  <a:srgbClr val="103D8E"/>
                </a:solidFill>
                <a:latin typeface="微软雅黑" pitchFamily="34" charset="-122"/>
                <a:ea typeface="微软雅黑" pitchFamily="34" charset="-122"/>
              </a:rPr>
              <a:t>月</a:t>
            </a:r>
            <a:r>
              <a:rPr lang="en-US" altLang="zh-CN" sz="2000" dirty="0" smtClean="0">
                <a:solidFill>
                  <a:srgbClr val="103D8E"/>
                </a:solidFill>
                <a:latin typeface="微软雅黑" pitchFamily="34" charset="-122"/>
                <a:ea typeface="微软雅黑" pitchFamily="34" charset="-122"/>
              </a:rPr>
              <a:t>26</a:t>
            </a:r>
            <a:r>
              <a:rPr lang="zh-CN" altLang="en-US" sz="2000" dirty="0" smtClean="0">
                <a:solidFill>
                  <a:srgbClr val="103D8E"/>
                </a:solidFill>
                <a:latin typeface="微软雅黑" pitchFamily="34" charset="-122"/>
                <a:ea typeface="微软雅黑" pitchFamily="34" charset="-122"/>
              </a:rPr>
              <a:t>日：上海国际货币经纪有限公司</a:t>
            </a:r>
            <a:endParaRPr lang="en-US" altLang="zh-CN" sz="2000" dirty="0" smtClean="0">
              <a:solidFill>
                <a:srgbClr val="103D8E"/>
              </a:solidFill>
              <a:latin typeface="微软雅黑" pitchFamily="34" charset="-122"/>
              <a:ea typeface="微软雅黑" pitchFamily="34" charset="-122"/>
            </a:endParaRPr>
          </a:p>
          <a:p>
            <a:pPr lvl="1">
              <a:lnSpc>
                <a:spcPct val="150000"/>
              </a:lnSpc>
            </a:pPr>
            <a:r>
              <a:rPr lang="en-US" altLang="zh-CN" sz="2000" dirty="0" smtClean="0">
                <a:solidFill>
                  <a:srgbClr val="103D8E"/>
                </a:solidFill>
                <a:latin typeface="微软雅黑" pitchFamily="34" charset="-122"/>
                <a:ea typeface="微软雅黑" pitchFamily="34" charset="-122"/>
              </a:rPr>
              <a:t>2009</a:t>
            </a:r>
            <a:r>
              <a:rPr lang="zh-CN" altLang="en-US" sz="2000" dirty="0" smtClean="0">
                <a:solidFill>
                  <a:srgbClr val="103D8E"/>
                </a:solidFill>
                <a:latin typeface="微软雅黑" pitchFamily="34" charset="-122"/>
                <a:ea typeface="微软雅黑" pitchFamily="34" charset="-122"/>
              </a:rPr>
              <a:t>年</a:t>
            </a:r>
            <a:r>
              <a:rPr lang="en-US" altLang="zh-CN" sz="2000" dirty="0" smtClean="0">
                <a:solidFill>
                  <a:srgbClr val="103D8E"/>
                </a:solidFill>
                <a:latin typeface="微软雅黑" pitchFamily="34" charset="-122"/>
                <a:ea typeface="微软雅黑" pitchFamily="34" charset="-122"/>
              </a:rPr>
              <a:t>2</a:t>
            </a:r>
            <a:r>
              <a:rPr lang="zh-CN" altLang="en-US" sz="2000" dirty="0" smtClean="0">
                <a:solidFill>
                  <a:srgbClr val="103D8E"/>
                </a:solidFill>
                <a:latin typeface="微软雅黑" pitchFamily="34" charset="-122"/>
                <a:ea typeface="微软雅黑" pitchFamily="34" charset="-122"/>
              </a:rPr>
              <a:t>月</a:t>
            </a:r>
            <a:r>
              <a:rPr lang="en-US" altLang="zh-CN" sz="2000" dirty="0" smtClean="0">
                <a:solidFill>
                  <a:srgbClr val="103D8E"/>
                </a:solidFill>
                <a:latin typeface="微软雅黑" pitchFamily="34" charset="-122"/>
                <a:ea typeface="微软雅黑" pitchFamily="34" charset="-122"/>
              </a:rPr>
              <a:t>16</a:t>
            </a:r>
            <a:r>
              <a:rPr lang="zh-CN" altLang="en-US" sz="2000" dirty="0" smtClean="0">
                <a:solidFill>
                  <a:srgbClr val="103D8E"/>
                </a:solidFill>
                <a:latin typeface="微软雅黑" pitchFamily="34" charset="-122"/>
                <a:ea typeface="微软雅黑" pitchFamily="34" charset="-122"/>
              </a:rPr>
              <a:t>日：平安利顺货币经纪有限公司</a:t>
            </a:r>
            <a:endParaRPr lang="en-US" altLang="zh-CN" sz="2000" dirty="0" smtClean="0">
              <a:solidFill>
                <a:srgbClr val="103D8E"/>
              </a:solidFill>
              <a:latin typeface="微软雅黑" pitchFamily="34" charset="-122"/>
              <a:ea typeface="微软雅黑" pitchFamily="34" charset="-122"/>
            </a:endParaRPr>
          </a:p>
          <a:p>
            <a:pPr lvl="1">
              <a:lnSpc>
                <a:spcPct val="150000"/>
              </a:lnSpc>
            </a:pPr>
            <a:r>
              <a:rPr lang="en-US" altLang="zh-CN" sz="2000" dirty="0" smtClean="0">
                <a:solidFill>
                  <a:srgbClr val="103D8E"/>
                </a:solidFill>
                <a:latin typeface="微软雅黑" pitchFamily="34" charset="-122"/>
                <a:ea typeface="微软雅黑" pitchFamily="34" charset="-122"/>
              </a:rPr>
              <a:t>2011</a:t>
            </a:r>
            <a:r>
              <a:rPr lang="zh-CN" altLang="en-US" sz="2000" smtClean="0">
                <a:solidFill>
                  <a:srgbClr val="103D8E"/>
                </a:solidFill>
                <a:latin typeface="微软雅黑" pitchFamily="34" charset="-122"/>
                <a:ea typeface="微软雅黑" pitchFamily="34" charset="-122"/>
              </a:rPr>
              <a:t>年</a:t>
            </a:r>
            <a:r>
              <a:rPr lang="zh-CN" altLang="en-US" sz="2000">
                <a:solidFill>
                  <a:srgbClr val="103D8E"/>
                </a:solidFill>
                <a:latin typeface="微软雅黑" pitchFamily="34" charset="-122"/>
                <a:ea typeface="微软雅黑" pitchFamily="34" charset="-122"/>
              </a:rPr>
              <a:t>：</a:t>
            </a:r>
            <a:r>
              <a:rPr lang="zh-CN" altLang="en-US" sz="2000" smtClean="0">
                <a:solidFill>
                  <a:srgbClr val="103D8E"/>
                </a:solidFill>
                <a:latin typeface="微软雅黑" pitchFamily="34" charset="-122"/>
                <a:ea typeface="微软雅黑" pitchFamily="34" charset="-122"/>
              </a:rPr>
              <a:t>中</a:t>
            </a:r>
            <a:r>
              <a:rPr lang="zh-CN" altLang="en-US" sz="2000" dirty="0">
                <a:solidFill>
                  <a:srgbClr val="103D8E"/>
                </a:solidFill>
                <a:latin typeface="微软雅黑" pitchFamily="34" charset="-122"/>
                <a:ea typeface="微软雅黑" pitchFamily="34" charset="-122"/>
              </a:rPr>
              <a:t>诚宝捷思货币经纪</a:t>
            </a:r>
            <a:r>
              <a:rPr lang="zh-CN" altLang="en-US" sz="2000" dirty="0" smtClean="0">
                <a:solidFill>
                  <a:srgbClr val="103D8E"/>
                </a:solidFill>
                <a:latin typeface="微软雅黑" pitchFamily="34" charset="-122"/>
                <a:ea typeface="微软雅黑" pitchFamily="34" charset="-122"/>
              </a:rPr>
              <a:t>有限公司</a:t>
            </a:r>
            <a:endParaRPr lang="en-US" altLang="zh-CN" sz="2000" dirty="0" smtClean="0">
              <a:solidFill>
                <a:srgbClr val="103D8E"/>
              </a:solidFill>
              <a:latin typeface="微软雅黑" pitchFamily="34" charset="-122"/>
              <a:ea typeface="微软雅黑" pitchFamily="34" charset="-122"/>
            </a:endParaRPr>
          </a:p>
          <a:p>
            <a:pPr>
              <a:lnSpc>
                <a:spcPct val="150000"/>
              </a:lnSpc>
            </a:pPr>
            <a:r>
              <a:rPr lang="zh-CN" altLang="en-US" sz="2000" dirty="0" smtClean="0">
                <a:solidFill>
                  <a:srgbClr val="103D8E"/>
                </a:solidFill>
                <a:latin typeface="微软雅黑" pitchFamily="34" charset="-122"/>
                <a:ea typeface="微软雅黑" pitchFamily="34" charset="-122"/>
              </a:rPr>
              <a:t>扩大市场交易主体</a:t>
            </a:r>
            <a:endParaRPr lang="zh-CN" altLang="en-US" sz="2000" dirty="0">
              <a:solidFill>
                <a:srgbClr val="103D8E"/>
              </a:solidFill>
              <a:latin typeface="微软雅黑" pitchFamily="34" charset="-122"/>
              <a:ea typeface="微软雅黑" pitchFamily="34" charset="-122"/>
            </a:endParaRPr>
          </a:p>
        </p:txBody>
      </p:sp>
      <p:sp>
        <p:nvSpPr>
          <p:cNvPr id="5" name="灯片编号占位符 3"/>
          <p:cNvSpPr>
            <a:spLocks noGrp="1"/>
          </p:cNvSpPr>
          <p:nvPr>
            <p:ph type="sldNum" sz="quarter" idx="12"/>
          </p:nvPr>
        </p:nvSpPr>
        <p:spPr>
          <a:xfrm>
            <a:off x="6553200" y="6356350"/>
            <a:ext cx="2133600" cy="365125"/>
          </a:xfrm>
        </p:spPr>
        <p:txBody>
          <a:bodyPr/>
          <a:lstStyle/>
          <a:p>
            <a:pPr>
              <a:defRPr/>
            </a:pPr>
            <a:fld id="{4C1B4368-1C73-4158-8EF7-24182B667E3D}" type="slidenum">
              <a:rPr lang="zh-CN" altLang="en-US" smtClean="0"/>
              <a:pPr>
                <a:defRPr/>
              </a:pPr>
              <a:t>9</a:t>
            </a:fld>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1894</Words>
  <Application>Microsoft Office PowerPoint</Application>
  <PresentationFormat>On-screen Show (4:3)</PresentationFormat>
  <Paragraphs>85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主题</vt:lpstr>
      <vt:lpstr>中国外汇市场简介</vt:lpstr>
      <vt:lpstr>中国外汇市场发展（改革开放前）</vt:lpstr>
      <vt:lpstr>中国外汇市场发展——外汇调剂市场</vt:lpstr>
      <vt:lpstr>零售市场</vt:lpstr>
      <vt:lpstr>中国外汇市场发展—外汇市场改革</vt:lpstr>
      <vt:lpstr>统一的银行间外汇市场</vt:lpstr>
      <vt:lpstr>人民币汇率形成机制改革</vt:lpstr>
      <vt:lpstr>配合汇改的主要改革</vt:lpstr>
      <vt:lpstr>配合汇改的主要改革</vt:lpstr>
      <vt:lpstr>配合汇改的主要改革</vt:lpstr>
      <vt:lpstr>配合汇改的主要改革</vt:lpstr>
      <vt:lpstr>PowerPoint Presentation</vt:lpstr>
    </vt:vector>
  </TitlesOfParts>
  <Company>Your Company Name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中国外汇市场简介</dc:title>
  <dc:creator>王晓光</dc:creator>
  <cp:lastModifiedBy>Stephen.Wu</cp:lastModifiedBy>
  <cp:revision>26</cp:revision>
  <dcterms:created xsi:type="dcterms:W3CDTF">2012-03-20T03:31:18Z</dcterms:created>
  <dcterms:modified xsi:type="dcterms:W3CDTF">2015-05-28T15:11:10Z</dcterms:modified>
</cp:coreProperties>
</file>