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  <p:sldMasterId id="2147483657" r:id="rId5"/>
  </p:sldMasterIdLst>
  <p:notesMasterIdLst>
    <p:notesMasterId r:id="rId9"/>
  </p:notesMasterIdLst>
  <p:handoutMasterIdLst>
    <p:handoutMasterId r:id="rId10"/>
  </p:handoutMasterIdLst>
  <p:sldIdLst>
    <p:sldId id="449" r:id="rId6"/>
    <p:sldId id="769" r:id="rId7"/>
    <p:sldId id="574" r:id="rId8"/>
  </p:sldIdLst>
  <p:sldSz cx="9144000" cy="6858000" type="screen4x3"/>
  <p:notesSz cx="6796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r User Name" initials="YUN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33FF"/>
    <a:srgbClr val="66FFFF"/>
    <a:srgbClr val="FF9900"/>
    <a:srgbClr val="FEC8A0"/>
    <a:srgbClr val="97EDCA"/>
    <a:srgbClr val="CCFFFF"/>
    <a:srgbClr val="65A770"/>
    <a:srgbClr val="3366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465" autoAdjust="0"/>
  </p:normalViewPr>
  <p:slideViewPr>
    <p:cSldViewPr>
      <p:cViewPr varScale="1">
        <p:scale>
          <a:sx n="82" d="100"/>
          <a:sy n="82" d="100"/>
        </p:scale>
        <p:origin x="172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8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11B7E7B-1013-47DD-AAA2-B2CBCB427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679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CCC738D-8E97-479D-8896-DB8768A3D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18F3F-446F-4356-8F94-D76F8AC2F2F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9CCFF-5656-4455-BC8B-FE13BAFBCE9B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18061-B6D9-47D2-9033-BDB2F554095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6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rgbClr val="3399E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0DEF-2DB3-428E-8F21-B4812B6C2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00188"/>
            <a:ext cx="2057400" cy="4625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88"/>
            <a:ext cx="6019800" cy="4625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E328-CFD2-4612-BB95-F53E24190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方案6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PT封面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0213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0214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92238-57C2-4C2F-982F-F458B7E2B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AC98C-E0B6-4719-99FE-D055C62BB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5576-2F0F-46F6-81A6-CE449D37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55B8-71E4-498D-B7D9-D1070BB4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2491-A044-49F1-B6F7-9B8411F8F0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3A051-F20A-4762-B93F-4820C5DF5D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4A49-1C8C-41FF-A5F7-73833A952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EDDEF-6506-4DDB-93F3-A10D26C9E2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B174-60AF-4A2E-A515-4DA2C5E3E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085CE-3AAA-436B-B4AF-C5031B68F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89C2-D129-4E0D-BE76-4CD0F2D86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方案6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PT封面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57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6358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81F79-42AB-4F06-9756-648E7EE52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A323-4301-428D-BC94-FE5EEC07A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C53E-3CC8-437F-BC54-1A5274582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6AD8A-0573-41C3-8D1B-9AD5176B3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0F82-CA67-4C9B-9FF7-6A68FF452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8E179-D62F-4826-9419-612C7E86A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240A-3F29-40A5-8341-3A0B02486C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40A68-7F17-4DBE-84A2-2E4FBAE6E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1EC3-12CD-4604-B3EE-51303FFE5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E660-DDDD-4268-B288-2D9C2BD56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5492-A8CA-4F89-96CB-17A4C5FD3F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方案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2371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2372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6CE6-4CF7-4646-A378-14E24924A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8F4AE-AB55-4E11-80F8-AF0F31033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0A48D-ED66-4735-84A4-DB148D423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D035C-7470-4AA0-AB67-F0363059F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1BBB-3AE8-49C4-B71C-2744BC0A4F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420938"/>
            <a:ext cx="40386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20938"/>
            <a:ext cx="40386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9DB7D-9DBB-4746-90EB-B154AC1A4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DD18-7358-4B9A-A064-9DF9E0504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40332-F2B8-4488-BA2F-DC2EB82AA3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3336-3BB1-4BC2-AB2C-21F9333B2F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A4CCF-E5F4-41D6-8D03-4F33EEB18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7A60E-30D7-448A-A794-C48600C8E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5443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5444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4368-1C73-4158-8EF7-24182B667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6B6F2-9360-4AE2-8A44-BA3F9003A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25F1-48E4-45EB-96CF-9094D2774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EF35A-3A1A-45C9-A010-F3783F313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7FE29-22A9-42A9-96EC-EABF9C041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17132-64A0-4FB1-A334-B87EDB0E7B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E810-7321-4083-8D05-53B216BC6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F6F-151B-43ED-9AE8-4619557E6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7CD0-3324-4F41-8A15-469DEF1AF4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75EAE-7217-4F75-AD15-D327EFBCE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C1874-1D36-411D-A145-A142DA75A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46125" y="2060575"/>
            <a:ext cx="8002588" cy="37052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513B-4F56-46C0-83FB-3617E8A56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1196975"/>
            <a:ext cx="8064500" cy="456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4DC65-6221-4C59-A9C9-F70C7BA60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DB520-2A3F-4CED-9994-B077A4314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22825" y="2060575"/>
            <a:ext cx="3925888" cy="1776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22825" y="3989388"/>
            <a:ext cx="3925888" cy="1776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D295-70E0-4824-B87D-C018336D3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5E53-377E-40D3-95FA-98A04DF2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716B3-30FB-4048-8AEF-26A05CB80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C7D0-CDD4-40BE-A1DE-5AF49937B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860F-923A-49C0-8206-FBC58F921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500188"/>
            <a:ext cx="8229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2420938"/>
            <a:ext cx="8229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B12445-E631-4083-88B7-61775CEAE2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6" r:id="rId1"/>
    <p:sldLayoutId id="2147487622" r:id="rId2"/>
    <p:sldLayoutId id="2147487623" r:id="rId3"/>
    <p:sldLayoutId id="2147487624" r:id="rId4"/>
    <p:sldLayoutId id="2147487625" r:id="rId5"/>
    <p:sldLayoutId id="2147487626" r:id="rId6"/>
    <p:sldLayoutId id="2147487627" r:id="rId7"/>
    <p:sldLayoutId id="2147487628" r:id="rId8"/>
    <p:sldLayoutId id="2147487629" r:id="rId9"/>
    <p:sldLayoutId id="2147487630" r:id="rId10"/>
    <p:sldLayoutId id="21474876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C82FBA-C4E9-4181-975A-7A1E6F4A9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7" r:id="rId1"/>
    <p:sldLayoutId id="2147487632" r:id="rId2"/>
    <p:sldLayoutId id="2147487633" r:id="rId3"/>
    <p:sldLayoutId id="2147487634" r:id="rId4"/>
    <p:sldLayoutId id="2147487635" r:id="rId5"/>
    <p:sldLayoutId id="2147487636" r:id="rId6"/>
    <p:sldLayoutId id="2147487637" r:id="rId7"/>
    <p:sldLayoutId id="2147487638" r:id="rId8"/>
    <p:sldLayoutId id="2147487639" r:id="rId9"/>
    <p:sldLayoutId id="2147487640" r:id="rId10"/>
    <p:sldLayoutId id="21474876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835411-337C-4C59-BBED-7D569B4BB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8" r:id="rId1"/>
    <p:sldLayoutId id="2147487642" r:id="rId2"/>
    <p:sldLayoutId id="2147487643" r:id="rId3"/>
    <p:sldLayoutId id="2147487644" r:id="rId4"/>
    <p:sldLayoutId id="2147487645" r:id="rId5"/>
    <p:sldLayoutId id="2147487646" r:id="rId6"/>
    <p:sldLayoutId id="2147487647" r:id="rId7"/>
    <p:sldLayoutId id="2147487648" r:id="rId8"/>
    <p:sldLayoutId id="2147487649" r:id="rId9"/>
    <p:sldLayoutId id="2147487650" r:id="rId10"/>
    <p:sldLayoutId id="21474876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T内页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E74A3-75D0-47A9-A66F-9E90C9D8C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8" name="Picture 8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79" r:id="rId1"/>
    <p:sldLayoutId id="2147487652" r:id="rId2"/>
    <p:sldLayoutId id="2147487653" r:id="rId3"/>
    <p:sldLayoutId id="2147487654" r:id="rId4"/>
    <p:sldLayoutId id="2147487655" r:id="rId5"/>
    <p:sldLayoutId id="2147487656" r:id="rId6"/>
    <p:sldLayoutId id="2147487657" r:id="rId7"/>
    <p:sldLayoutId id="2147487658" r:id="rId8"/>
    <p:sldLayoutId id="2147487659" r:id="rId9"/>
    <p:sldLayoutId id="2147487660" r:id="rId10"/>
    <p:sldLayoutId id="2147487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PT内页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3BD425-2CDF-4EE3-9452-56C86FDED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80" r:id="rId1"/>
    <p:sldLayoutId id="2147487662" r:id="rId2"/>
    <p:sldLayoutId id="2147487663" r:id="rId3"/>
    <p:sldLayoutId id="2147487664" r:id="rId4"/>
    <p:sldLayoutId id="2147487665" r:id="rId5"/>
    <p:sldLayoutId id="2147487666" r:id="rId6"/>
    <p:sldLayoutId id="2147487667" r:id="rId7"/>
    <p:sldLayoutId id="2147487668" r:id="rId8"/>
    <p:sldLayoutId id="2147487669" r:id="rId9"/>
    <p:sldLayoutId id="2147487670" r:id="rId10"/>
    <p:sldLayoutId id="2147487671" r:id="rId11"/>
    <p:sldLayoutId id="2147487672" r:id="rId12"/>
    <p:sldLayoutId id="2147487673" r:id="rId13"/>
    <p:sldLayoutId id="2147487674" r:id="rId14"/>
    <p:sldLayoutId id="214748767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subTitle" idx="1"/>
          </p:nvPr>
        </p:nvSpPr>
        <p:spPr>
          <a:xfrm>
            <a:off x="0" y="4437063"/>
            <a:ext cx="9144000" cy="647700"/>
          </a:xfrm>
        </p:spPr>
        <p:txBody>
          <a:bodyPr/>
          <a:lstStyle/>
          <a:p>
            <a:pPr algn="ctr" eaLnBrk="1" hangingPunct="1"/>
            <a:r>
              <a:rPr lang="zh-CN" altLang="en-US" sz="2400" dirty="0" smtClean="0">
                <a:latin typeface="黑体" pitchFamily="2" charset="-122"/>
              </a:rPr>
              <a:t>中国外汇交易中心  邬桐 </a:t>
            </a:r>
            <a:r>
              <a:rPr lang="en-US" altLang="zh-CN" sz="2400" dirty="0" smtClean="0">
                <a:latin typeface="黑体" pitchFamily="2" charset="-122"/>
              </a:rPr>
              <a:t>wutong@chinamoney.com.cn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1403648" y="1988840"/>
            <a:ext cx="65527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0" dirty="0" smtClean="0">
                <a:solidFill>
                  <a:schemeClr val="bg1"/>
                </a:solidFill>
                <a:latin typeface="Arial Unicode MS" pitchFamily="34" charset="-122"/>
                <a:ea typeface="黑体" pitchFamily="2" charset="-122"/>
              </a:rPr>
              <a:t>外汇交易系统</a:t>
            </a:r>
            <a:endParaRPr lang="en-US" altLang="zh-CN" sz="4000" b="0" dirty="0" smtClean="0">
              <a:solidFill>
                <a:schemeClr val="bg1"/>
              </a:solidFill>
              <a:latin typeface="Arial Unicode MS" pitchFamily="34" charset="-122"/>
              <a:ea typeface="黑体" pitchFamily="2" charset="-122"/>
            </a:endParaRPr>
          </a:p>
          <a:p>
            <a:pPr algn="ctr"/>
            <a:r>
              <a:rPr lang="zh-CN" altLang="en-US" sz="4000" b="0" dirty="0" smtClean="0">
                <a:solidFill>
                  <a:schemeClr val="bg1"/>
                </a:solidFill>
                <a:latin typeface="Arial Unicode MS" pitchFamily="34" charset="-122"/>
                <a:ea typeface="黑体" pitchFamily="2" charset="-122"/>
              </a:rPr>
              <a:t>课程导言</a:t>
            </a:r>
            <a:endParaRPr lang="zh-CN" altLang="en-US" sz="4000" b="0" dirty="0">
              <a:solidFill>
                <a:schemeClr val="bg1"/>
              </a:solidFill>
              <a:latin typeface="Arial Unicode MS" pitchFamily="34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4937-AC6C-4C21-AB52-FD7079408A7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9461" name="Rectangle 4"/>
          <p:cNvSpPr>
            <a:spLocks noGrp="1"/>
          </p:cNvSpPr>
          <p:nvPr>
            <p:ph type="body" idx="1"/>
          </p:nvPr>
        </p:nvSpPr>
        <p:spPr>
          <a:xfrm>
            <a:off x="900113" y="1772816"/>
            <a:ext cx="7488311" cy="4896544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sz="2000" b="1" dirty="0" smtClean="0"/>
              <a:t>研究报告</a:t>
            </a:r>
            <a:endParaRPr lang="en-US" altLang="zh-CN" sz="2000" b="1" dirty="0" smtClean="0"/>
          </a:p>
          <a:p>
            <a:pPr lvl="1" algn="just">
              <a:spcBef>
                <a:spcPct val="50000"/>
              </a:spcBef>
            </a:pP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国际</a:t>
            </a:r>
            <a:r>
              <a:rPr lang="zh-CN" altLang="en-US" sz="2000" b="1" dirty="0" smtClean="0"/>
              <a:t>国内</a:t>
            </a:r>
            <a:r>
              <a:rPr lang="zh-CN" altLang="en-US" sz="2000" b="1" dirty="0"/>
              <a:t>金融</a:t>
            </a:r>
            <a:r>
              <a:rPr lang="zh-CN" altLang="en-US" sz="2000" b="1" dirty="0" smtClean="0"/>
              <a:t>电子</a:t>
            </a:r>
            <a:r>
              <a:rPr lang="zh-CN" altLang="en-US" sz="2000" b="1" dirty="0" smtClean="0"/>
              <a:t>交易平台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或</a:t>
            </a:r>
            <a:r>
              <a:rPr lang="en-US" altLang="zh-CN" sz="2000" b="1" dirty="0" smtClean="0"/>
              <a:t>《</a:t>
            </a:r>
            <a:r>
              <a:rPr lang="zh-CN" altLang="en-US" sz="2000" b="1" smtClean="0"/>
              <a:t>中美贸易摩擦与</a:t>
            </a:r>
            <a:r>
              <a:rPr lang="zh-CN" altLang="en-US" sz="2000" b="1" dirty="0" smtClean="0"/>
              <a:t>人民币国际化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研究报告，二选其一</a:t>
            </a:r>
            <a:endParaRPr lang="en-US" altLang="zh-CN" sz="2000" b="1" dirty="0" smtClean="0"/>
          </a:p>
          <a:p>
            <a:pPr algn="just">
              <a:spcBef>
                <a:spcPct val="50000"/>
              </a:spcBef>
            </a:pPr>
            <a:r>
              <a:rPr lang="zh-CN" altLang="en-US" sz="2000" b="1" dirty="0" smtClean="0"/>
              <a:t>完成形式</a:t>
            </a:r>
            <a:endParaRPr lang="en-US" altLang="zh-CN" sz="2000" b="1" dirty="0" smtClean="0"/>
          </a:p>
          <a:p>
            <a:pPr lvl="1" algn="just">
              <a:spcBef>
                <a:spcPct val="50000"/>
              </a:spcBef>
            </a:pPr>
            <a:r>
              <a:rPr lang="zh-CN" altLang="en-US" sz="1800" b="1" dirty="0" smtClean="0"/>
              <a:t>撰写研究报告和</a:t>
            </a:r>
            <a:r>
              <a:rPr lang="en-US" altLang="zh-CN" sz="1800" b="1" dirty="0" smtClean="0"/>
              <a:t>Presentation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1800" b="1" dirty="0" smtClean="0"/>
              <a:t>，提交研究报告，必做</a:t>
            </a:r>
            <a:endParaRPr lang="en-US" altLang="zh-CN" sz="1800" b="1" dirty="0" smtClean="0"/>
          </a:p>
          <a:p>
            <a:pPr lvl="1" algn="just"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1800" b="1" dirty="0"/>
              <a:t>，主动申请上台</a:t>
            </a:r>
            <a:r>
              <a:rPr lang="en-US" altLang="zh-CN" sz="1800" b="1" dirty="0"/>
              <a:t>Presentation</a:t>
            </a:r>
            <a:r>
              <a:rPr lang="zh-CN" altLang="en-US" sz="1800" b="1" dirty="0"/>
              <a:t>，选做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额外加分</a:t>
            </a:r>
            <a:r>
              <a:rPr lang="en-US" altLang="zh-CN" sz="1800" b="1" dirty="0" smtClean="0"/>
              <a:t>)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FF0000"/>
                </a:solidFill>
              </a:rPr>
              <a:t>没有完成研究报告的同学，无法获得相应分数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1" dirty="0" smtClean="0"/>
              <a:t>学习回</a:t>
            </a:r>
            <a:r>
              <a:rPr lang="zh-CN" altLang="en-US" sz="2000" b="1" dirty="0"/>
              <a:t>报</a:t>
            </a:r>
            <a:endParaRPr lang="en-US" altLang="zh-CN" sz="2000" b="1" dirty="0"/>
          </a:p>
          <a:p>
            <a:pPr lvl="1" algn="just">
              <a:spcBef>
                <a:spcPct val="50000"/>
              </a:spcBef>
            </a:pPr>
            <a:r>
              <a:rPr lang="zh-CN" altLang="en-US" sz="2000" b="1" dirty="0" smtClean="0"/>
              <a:t>课程成绩</a:t>
            </a:r>
            <a:endParaRPr lang="en-US" altLang="zh-CN" sz="2000" b="1" dirty="0" smtClean="0"/>
          </a:p>
          <a:p>
            <a:pPr lvl="1" algn="just">
              <a:spcBef>
                <a:spcPct val="50000"/>
              </a:spcBef>
            </a:pPr>
            <a:r>
              <a:rPr lang="en-US" altLang="zh-CN" sz="2000" b="1" dirty="0" smtClean="0"/>
              <a:t>CFETS</a:t>
            </a:r>
            <a:r>
              <a:rPr lang="zh-CN" altLang="en-US" sz="2000" b="1" dirty="0" smtClean="0"/>
              <a:t>奖学金</a:t>
            </a:r>
            <a:endParaRPr lang="en-US" altLang="zh-CN" sz="2000" b="1" dirty="0"/>
          </a:p>
        </p:txBody>
      </p:sp>
      <p:sp>
        <p:nvSpPr>
          <p:cNvPr id="8" name="Rectangle 41"/>
          <p:cNvSpPr>
            <a:spLocks noGrp="1"/>
          </p:cNvSpPr>
          <p:nvPr>
            <p:ph type="title"/>
          </p:nvPr>
        </p:nvSpPr>
        <p:spPr>
          <a:xfrm>
            <a:off x="714375" y="928688"/>
            <a:ext cx="8002588" cy="9207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9900"/>
                </a:solidFill>
              </a:rPr>
              <a:t>课程作业</a:t>
            </a:r>
            <a:r>
              <a:rPr lang="zh-CN" altLang="en-US" dirty="0" smtClean="0">
                <a:solidFill>
                  <a:srgbClr val="FF9900"/>
                </a:solidFill>
              </a:rPr>
              <a:t/>
            </a:r>
            <a:br>
              <a:rPr lang="zh-CN" altLang="en-US" dirty="0" smtClean="0">
                <a:solidFill>
                  <a:srgbClr val="FF9900"/>
                </a:solidFill>
              </a:rPr>
            </a:br>
            <a:r>
              <a:rPr lang="en-US" altLang="zh-CN" sz="1800" dirty="0" smtClean="0"/>
              <a:t>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1748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1A761-7EE1-4EC6-A308-80258E1A7C9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0" y="5215221"/>
            <a:ext cx="9144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4800" dirty="0" smtClean="0">
                <a:solidFill>
                  <a:srgbClr val="003399"/>
                </a:solidFill>
                <a:latin typeface="Times New Roman" pitchFamily="18" charset="0"/>
              </a:rPr>
              <a:t>            谢谢！</a:t>
            </a:r>
            <a:endParaRPr lang="en-US" altLang="zh-CN" sz="48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欢迎</a:t>
            </a:r>
            <a:r>
              <a:rPr lang="zh-CN" altLang="en-US" sz="2400" dirty="0" smtClean="0">
                <a:solidFill>
                  <a:srgbClr val="003399"/>
                </a:solidFill>
                <a:latin typeface="Times New Roman" pitchFamily="18" charset="0"/>
              </a:rPr>
              <a:t>访问   </a:t>
            </a:r>
            <a:r>
              <a:rPr lang="en-US" altLang="zh-CN" sz="2400" dirty="0" smtClean="0">
                <a:solidFill>
                  <a:srgbClr val="003399"/>
                </a:solidFill>
                <a:latin typeface="Times New Roman" pitchFamily="18" charset="0"/>
                <a:ea typeface="GungsuhChe" pitchFamily="49" charset="-127"/>
              </a:rPr>
              <a:t>www.chinamoney.com.cn</a:t>
            </a:r>
            <a:endParaRPr lang="en-US" altLang="zh-CN" sz="2400" dirty="0">
              <a:solidFill>
                <a:srgbClr val="003399"/>
              </a:solidFill>
              <a:latin typeface="Times New Roman" pitchFamily="18" charset="0"/>
              <a:ea typeface="GungsuhChe" pitchFamily="49" charset="-127"/>
            </a:endParaRPr>
          </a:p>
        </p:txBody>
      </p:sp>
      <p:pic>
        <p:nvPicPr>
          <p:cNvPr id="44036" name="Picture 6" descr="C:\Documents and Settings\Administrator\桌面\张江\进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28688"/>
            <a:ext cx="9144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fets">
  <a:themeElements>
    <a:clrScheme name="cfets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fets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fets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fets3">
  <a:themeElements>
    <a:clrScheme name="cfets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fets3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fets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fets3">
  <a:themeElements>
    <a:clrScheme name="1_cfets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fets3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cfets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18103</TotalTime>
  <Words>100</Words>
  <Application>Microsoft Office PowerPoint</Application>
  <PresentationFormat>全屏显示(4:3)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 Unicode MS</vt:lpstr>
      <vt:lpstr>GungsuhChe</vt:lpstr>
      <vt:lpstr>黑体</vt:lpstr>
      <vt:lpstr>楷体_GB2312</vt:lpstr>
      <vt:lpstr>宋体</vt:lpstr>
      <vt:lpstr>Arial</vt:lpstr>
      <vt:lpstr>Calibri</vt:lpstr>
      <vt:lpstr>Times New Roman</vt:lpstr>
      <vt:lpstr>cfets</vt:lpstr>
      <vt:lpstr>自定义设计方案</vt:lpstr>
      <vt:lpstr>1_自定义设计方案</vt:lpstr>
      <vt:lpstr>cfets3</vt:lpstr>
      <vt:lpstr>1_cfets3</vt:lpstr>
      <vt:lpstr>PowerPoint 演示文稿</vt:lpstr>
      <vt:lpstr>课程作业 …………………………………………………………………………………………</vt:lpstr>
      <vt:lpstr>PowerPoint 演示文稿</vt:lpstr>
    </vt:vector>
  </TitlesOfParts>
  <Company>CFETS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朱蕾</dc:creator>
  <cp:lastModifiedBy>WT</cp:lastModifiedBy>
  <cp:revision>2389</cp:revision>
  <dcterms:created xsi:type="dcterms:W3CDTF">2007-12-27T07:19:39Z</dcterms:created>
  <dcterms:modified xsi:type="dcterms:W3CDTF">2019-05-18T12:00:20Z</dcterms:modified>
</cp:coreProperties>
</file>