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67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5CBBD6-AFC3-47E1-998D-3A92147FAA35}" type="datetimeFigureOut">
              <a:rPr lang="zh-CN" altLang="en-US" smtClean="0"/>
              <a:t>2017/11/21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PLANNING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XIAOQIONG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2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296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设定路径</a:t>
            </a:r>
            <a:r>
              <a:rPr lang="en-US" altLang="zh-CN" dirty="0"/>
              <a:t>2----</a:t>
            </a:r>
            <a:r>
              <a:rPr lang="zh-CN" altLang="en-US" dirty="0"/>
              <a:t>项目进入常态化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1280155" y="3580232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1280156" y="4382088"/>
            <a:ext cx="1406770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1280155" y="2746720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1280156" y="5183945"/>
            <a:ext cx="1406769" cy="750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1280155" y="1357534"/>
            <a:ext cx="1406769" cy="1146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2942951" y="1357534"/>
            <a:ext cx="7784342" cy="2918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2942951" y="1800665"/>
            <a:ext cx="7784342" cy="272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回答问题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2942951" y="2243796"/>
            <a:ext cx="7784342" cy="2778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YY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2942951" y="2755508"/>
            <a:ext cx="1178883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</a:p>
        </p:txBody>
      </p:sp>
      <p:sp>
        <p:nvSpPr>
          <p:cNvPr id="14" name="流程图: 过程 13"/>
          <p:cNvSpPr/>
          <p:nvPr/>
        </p:nvSpPr>
        <p:spPr>
          <a:xfrm>
            <a:off x="4377861" y="2764306"/>
            <a:ext cx="220581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6753894" y="2746720"/>
            <a:ext cx="2629257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2942950" y="3580231"/>
            <a:ext cx="364072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写测试用例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9553365" y="275550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帮运维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6753894" y="3580230"/>
            <a:ext cx="2629257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9570272" y="355032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2942950" y="4339887"/>
            <a:ext cx="1896336" cy="7139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画界面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5095310" y="4345147"/>
            <a:ext cx="5648890" cy="2655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没啥事</a:t>
            </a:r>
          </a:p>
        </p:txBody>
      </p:sp>
      <p:sp>
        <p:nvSpPr>
          <p:cNvPr id="22" name="流程图: 过程 21"/>
          <p:cNvSpPr/>
          <p:nvPr/>
        </p:nvSpPr>
        <p:spPr>
          <a:xfrm>
            <a:off x="5095310" y="4788278"/>
            <a:ext cx="4287841" cy="2655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YY </a:t>
            </a:r>
            <a:r>
              <a:rPr lang="zh-CN" altLang="en-US" dirty="0"/>
              <a:t>或者叫优化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570272" y="4779495"/>
            <a:ext cx="1173928" cy="289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25" name="流程图: 过程 24"/>
          <p:cNvSpPr/>
          <p:nvPr/>
        </p:nvSpPr>
        <p:spPr>
          <a:xfrm>
            <a:off x="2942950" y="5213837"/>
            <a:ext cx="7784342" cy="272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跟踪进度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2942950" y="5656968"/>
            <a:ext cx="7784342" cy="2778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协调资源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310890" y="1252025"/>
            <a:ext cx="782144" cy="547056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BA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</a:t>
            </a:r>
          </a:p>
          <a:p>
            <a:endParaRPr lang="en-US" altLang="zh-CN" dirty="0"/>
          </a:p>
          <a:p>
            <a:r>
              <a:rPr lang="en-US" altLang="zh-CN" dirty="0"/>
              <a:t>QA</a:t>
            </a:r>
          </a:p>
          <a:p>
            <a:endParaRPr lang="en-US" altLang="zh-CN" sz="1600" dirty="0"/>
          </a:p>
          <a:p>
            <a:r>
              <a:rPr lang="en-US" altLang="zh-CN" dirty="0"/>
              <a:t>IA</a:t>
            </a:r>
          </a:p>
          <a:p>
            <a:endParaRPr lang="en-US" altLang="zh-CN" dirty="0"/>
          </a:p>
          <a:p>
            <a:r>
              <a:rPr lang="en-US" altLang="zh-CN" dirty="0"/>
              <a:t>PM</a:t>
            </a:r>
          </a:p>
          <a:p>
            <a:endParaRPr lang="en-US" altLang="zh-CN" dirty="0"/>
          </a:p>
          <a:p>
            <a:r>
              <a:rPr lang="en-US" altLang="zh-CN" dirty="0"/>
              <a:t>OP</a:t>
            </a:r>
          </a:p>
        </p:txBody>
      </p:sp>
      <p:sp>
        <p:nvSpPr>
          <p:cNvPr id="28" name="流程图: 过程 27"/>
          <p:cNvSpPr/>
          <p:nvPr/>
        </p:nvSpPr>
        <p:spPr>
          <a:xfrm>
            <a:off x="1280155" y="6161652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2942950" y="6161651"/>
            <a:ext cx="5254274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优化（自动化，结构化）</a:t>
            </a:r>
          </a:p>
        </p:txBody>
      </p:sp>
      <p:sp>
        <p:nvSpPr>
          <p:cNvPr id="30" name="流程图: 过程 29"/>
          <p:cNvSpPr/>
          <p:nvPr/>
        </p:nvSpPr>
        <p:spPr>
          <a:xfrm>
            <a:off x="8384345" y="6161650"/>
            <a:ext cx="998806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31" name="流程图: 过程 30"/>
          <p:cNvSpPr/>
          <p:nvPr/>
        </p:nvSpPr>
        <p:spPr>
          <a:xfrm>
            <a:off x="9570272" y="613174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22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组织一个可用的团队（人力资源</a:t>
            </a:r>
            <a:r>
              <a:rPr lang="en-US" altLang="zh-CN" sz="2400" dirty="0"/>
              <a:t>/</a:t>
            </a:r>
            <a:r>
              <a:rPr lang="zh-CN" altLang="en-US" sz="2400" dirty="0"/>
              <a:t>组织资源）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获得足够的基础设施 （物理资源</a:t>
            </a:r>
            <a:r>
              <a:rPr lang="en-US" altLang="zh-CN" sz="2400" dirty="0"/>
              <a:t>/</a:t>
            </a:r>
            <a:r>
              <a:rPr lang="zh-CN" altLang="en-US" sz="2400" dirty="0"/>
              <a:t>软硬件资源）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获得可靠的技术支持和技术储备（知识资源）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想想怎么能够多接触</a:t>
            </a:r>
            <a:r>
              <a:rPr lang="en-US" altLang="zh-CN" sz="2400" dirty="0"/>
              <a:t>end user </a:t>
            </a:r>
            <a:r>
              <a:rPr lang="zh-CN" altLang="en-US" sz="2400" dirty="0"/>
              <a:t>（业务资源）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想想怎么能够获得老板的重视 （管理资源）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对于你们来说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貌似是一样的</a:t>
            </a:r>
          </a:p>
        </p:txBody>
      </p:sp>
    </p:spTree>
    <p:extLst>
      <p:ext uri="{BB962C8B-B14F-4D97-AF65-F5344CB8AC3E}">
        <p14:creationId xmlns:p14="http://schemas.microsoft.com/office/powerpoint/2010/main" val="9724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Scope</a:t>
            </a:r>
          </a:p>
          <a:p>
            <a:pPr marL="0" indent="0">
              <a:buNone/>
            </a:pPr>
            <a:r>
              <a:rPr lang="en-US" altLang="zh-CN" dirty="0"/>
              <a:t>Schedule</a:t>
            </a:r>
          </a:p>
          <a:p>
            <a:pPr marL="0" indent="0">
              <a:buNone/>
            </a:pPr>
            <a:r>
              <a:rPr lang="en-US" altLang="zh-CN" dirty="0" err="1"/>
              <a:t>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27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2484355"/>
            <a:ext cx="9720072" cy="1499616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34304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aGANDA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计划是什么</a:t>
            </a:r>
            <a:endParaRPr lang="en-US" altLang="zh-CN" dirty="0"/>
          </a:p>
          <a:p>
            <a:r>
              <a:rPr lang="en-US" altLang="zh-CN" dirty="0"/>
              <a:t>Scope</a:t>
            </a:r>
          </a:p>
          <a:p>
            <a:r>
              <a:rPr lang="en-US" altLang="zh-CN" dirty="0"/>
              <a:t>Schedule</a:t>
            </a:r>
          </a:p>
          <a:p>
            <a:r>
              <a:rPr lang="en-US" altLang="zh-CN" dirty="0" err="1"/>
              <a:t>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0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6008"/>
          </a:xfrm>
        </p:spPr>
        <p:txBody>
          <a:bodyPr/>
          <a:lstStyle/>
          <a:p>
            <a:r>
              <a:rPr lang="zh-CN" altLang="en-US" dirty="0"/>
              <a:t>计划是什么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96035"/>
            <a:ext cx="9720073" cy="441332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计划是一种资源组织方式</a:t>
            </a:r>
            <a:endParaRPr lang="en-US" altLang="zh-CN" sz="3200" dirty="0"/>
          </a:p>
          <a:p>
            <a:r>
              <a:rPr lang="zh-CN" altLang="en-US" sz="3200" dirty="0"/>
              <a:t>计划是从一个状态，经过一系列步骤，到达一个目标</a:t>
            </a:r>
            <a:endParaRPr lang="en-US" altLang="zh-CN" sz="3200" dirty="0"/>
          </a:p>
          <a:p>
            <a:endParaRPr lang="en-US" altLang="zh-CN" sz="3200" dirty="0"/>
          </a:p>
          <a:p>
            <a:pPr lvl="1"/>
            <a:r>
              <a:rPr lang="zh-CN" altLang="en-US" sz="3200" dirty="0"/>
              <a:t>设定范围 </a:t>
            </a:r>
            <a:r>
              <a:rPr lang="en-US" altLang="zh-CN" sz="3200" dirty="0"/>
              <a:t>Scope</a:t>
            </a:r>
          </a:p>
          <a:p>
            <a:pPr lvl="2"/>
            <a:r>
              <a:rPr lang="zh-CN" altLang="en-US" sz="3200" dirty="0"/>
              <a:t>设定目标</a:t>
            </a:r>
            <a:endParaRPr lang="en-US" altLang="zh-CN" sz="3200" dirty="0"/>
          </a:p>
          <a:p>
            <a:pPr lvl="2"/>
            <a:r>
              <a:rPr lang="zh-CN" altLang="en-US" sz="3200" dirty="0"/>
              <a:t>设定条件</a:t>
            </a:r>
            <a:endParaRPr lang="en-US" altLang="zh-CN" sz="3200" dirty="0"/>
          </a:p>
          <a:p>
            <a:pPr lvl="1"/>
            <a:r>
              <a:rPr lang="zh-CN" altLang="en-US" sz="3200" dirty="0"/>
              <a:t>设定路径 </a:t>
            </a:r>
            <a:r>
              <a:rPr lang="en-US" altLang="zh-CN" sz="3200" dirty="0"/>
              <a:t>Schedule</a:t>
            </a:r>
          </a:p>
          <a:p>
            <a:pPr lvl="1"/>
            <a:r>
              <a:rPr lang="zh-CN" altLang="en-US" sz="3200" dirty="0"/>
              <a:t>组织资源 </a:t>
            </a:r>
            <a:r>
              <a:rPr lang="en-US" altLang="zh-CN" sz="3200" dirty="0" err="1"/>
              <a:t>reSource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239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149115"/>
            <a:ext cx="9720072" cy="1499616"/>
          </a:xfrm>
        </p:spPr>
        <p:txBody>
          <a:bodyPr/>
          <a:lstStyle/>
          <a:p>
            <a:r>
              <a:rPr lang="zh-CN" altLang="en-US" dirty="0"/>
              <a:t>设定范围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446487"/>
            <a:ext cx="9720073" cy="44267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啥叫范围</a:t>
            </a:r>
            <a:endParaRPr lang="en-US" altLang="zh-CN" sz="2400" dirty="0"/>
          </a:p>
          <a:p>
            <a:pPr lvl="1"/>
            <a:r>
              <a:rPr lang="zh-CN" altLang="en-US" sz="2400" dirty="0"/>
              <a:t>目标</a:t>
            </a:r>
            <a:endParaRPr lang="en-US" altLang="zh-CN" sz="2400" dirty="0"/>
          </a:p>
          <a:p>
            <a:pPr lvl="1"/>
            <a:r>
              <a:rPr lang="zh-CN" altLang="en-US" sz="2400" dirty="0"/>
              <a:t>条件</a:t>
            </a:r>
            <a:endParaRPr lang="en-US" altLang="zh-CN" sz="2400" dirty="0"/>
          </a:p>
        </p:txBody>
      </p:sp>
      <p:sp>
        <p:nvSpPr>
          <p:cNvPr id="4" name="右箭头 3"/>
          <p:cNvSpPr/>
          <p:nvPr/>
        </p:nvSpPr>
        <p:spPr>
          <a:xfrm>
            <a:off x="1035011" y="3807589"/>
            <a:ext cx="9977718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035011" y="5288108"/>
            <a:ext cx="9977718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离页连接符 5"/>
          <p:cNvSpPr/>
          <p:nvPr/>
        </p:nvSpPr>
        <p:spPr>
          <a:xfrm>
            <a:off x="1371188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现实条件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7959126" y="4562640"/>
            <a:ext cx="793376" cy="806824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终极目标</a:t>
            </a:r>
          </a:p>
        </p:txBody>
      </p:sp>
      <p:sp>
        <p:nvSpPr>
          <p:cNvPr id="8" name="流程图: 离页连接符 7"/>
          <p:cNvSpPr/>
          <p:nvPr/>
        </p:nvSpPr>
        <p:spPr>
          <a:xfrm>
            <a:off x="2880569" y="3101618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流程图: 离页连接符 8"/>
          <p:cNvSpPr/>
          <p:nvPr/>
        </p:nvSpPr>
        <p:spPr>
          <a:xfrm>
            <a:off x="2490053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离页连接符 9"/>
          <p:cNvSpPr/>
          <p:nvPr/>
        </p:nvSpPr>
        <p:spPr>
          <a:xfrm>
            <a:off x="4010122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流程图: 离页连接符 10"/>
          <p:cNvSpPr/>
          <p:nvPr/>
        </p:nvSpPr>
        <p:spPr>
          <a:xfrm>
            <a:off x="3695806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流程图: 离页连接符 11"/>
          <p:cNvSpPr/>
          <p:nvPr/>
        </p:nvSpPr>
        <p:spPr>
          <a:xfrm>
            <a:off x="4737953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流程图: 离页连接符 12"/>
          <p:cNvSpPr/>
          <p:nvPr/>
        </p:nvSpPr>
        <p:spPr>
          <a:xfrm>
            <a:off x="5379480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流程图: 离页连接符 13"/>
          <p:cNvSpPr/>
          <p:nvPr/>
        </p:nvSpPr>
        <p:spPr>
          <a:xfrm>
            <a:off x="5701747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8752502" y="4669880"/>
            <a:ext cx="2260227" cy="5109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离页连接符 18"/>
          <p:cNvSpPr/>
          <p:nvPr/>
        </p:nvSpPr>
        <p:spPr>
          <a:xfrm>
            <a:off x="6830436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798448" cy="92085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设定范围</a:t>
            </a:r>
            <a:r>
              <a:rPr lang="en-US" altLang="zh-CN" sz="5400" dirty="0"/>
              <a:t>2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9" y="1506071"/>
            <a:ext cx="3971362" cy="4803289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设定条件</a:t>
            </a:r>
            <a:endParaRPr lang="en-US" altLang="zh-CN" sz="1800" dirty="0"/>
          </a:p>
          <a:p>
            <a:pPr lvl="1"/>
            <a:r>
              <a:rPr lang="zh-CN" altLang="en-US" dirty="0"/>
              <a:t>商业模式</a:t>
            </a:r>
            <a:endParaRPr lang="en-US" altLang="zh-CN" dirty="0"/>
          </a:p>
          <a:p>
            <a:pPr lvl="1"/>
            <a:r>
              <a:rPr lang="zh-CN" altLang="en-US" dirty="0"/>
              <a:t>功能需求（总体）</a:t>
            </a:r>
            <a:endParaRPr lang="en-US" altLang="zh-CN" dirty="0"/>
          </a:p>
          <a:p>
            <a:pPr lvl="1"/>
            <a:r>
              <a:rPr lang="zh-CN" altLang="en-US" dirty="0"/>
              <a:t>非功能需求（总体）</a:t>
            </a:r>
            <a:endParaRPr lang="en-US" altLang="zh-CN" dirty="0"/>
          </a:p>
          <a:p>
            <a:pPr lvl="1"/>
            <a:r>
              <a:rPr lang="zh-CN" altLang="en-US" dirty="0"/>
              <a:t>质量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人力资源</a:t>
            </a:r>
            <a:endParaRPr lang="en-US" altLang="zh-CN" dirty="0"/>
          </a:p>
          <a:p>
            <a:pPr lvl="1"/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zh-CN" altLang="en-US" dirty="0"/>
              <a:t>技术储备</a:t>
            </a:r>
            <a:endParaRPr lang="en-US" altLang="zh-CN" dirty="0"/>
          </a:p>
          <a:p>
            <a:pPr lvl="1"/>
            <a:r>
              <a:rPr lang="zh-CN" altLang="en-US" dirty="0"/>
              <a:t>预算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开始时间</a:t>
            </a:r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  <a:p>
            <a:r>
              <a:rPr lang="zh-CN" altLang="en-US" sz="1800" dirty="0"/>
              <a:t>好好看看你手上已经有啥</a:t>
            </a:r>
            <a:endParaRPr lang="en-US" altLang="zh-CN" sz="1800" dirty="0"/>
          </a:p>
          <a:p>
            <a:r>
              <a:rPr lang="zh-CN" altLang="en-US" sz="1800" dirty="0"/>
              <a:t>好好看看你手上还缺啥</a:t>
            </a:r>
            <a:endParaRPr lang="en-US" altLang="zh-CN" sz="1800" dirty="0"/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2" y="1497107"/>
            <a:ext cx="4128247" cy="480328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设定目标</a:t>
            </a:r>
            <a:endParaRPr lang="en-US" altLang="zh-CN" sz="1800" dirty="0"/>
          </a:p>
          <a:p>
            <a:pPr lvl="1"/>
            <a:r>
              <a:rPr lang="zh-CN" altLang="en-US" dirty="0"/>
              <a:t>愿景 </a:t>
            </a:r>
            <a:r>
              <a:rPr lang="en-US" altLang="zh-CN" dirty="0"/>
              <a:t>or </a:t>
            </a:r>
            <a:r>
              <a:rPr lang="zh-CN" altLang="en-US" dirty="0"/>
              <a:t>理念 </a:t>
            </a:r>
            <a:r>
              <a:rPr lang="en-US" altLang="zh-CN" dirty="0"/>
              <a:t>or </a:t>
            </a:r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技术指标</a:t>
            </a:r>
            <a:endParaRPr lang="en-US" altLang="zh-CN" dirty="0"/>
          </a:p>
          <a:p>
            <a:pPr lvl="1"/>
            <a:r>
              <a:rPr lang="zh-CN" altLang="en-US" dirty="0"/>
              <a:t>质量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团队组织</a:t>
            </a:r>
            <a:endParaRPr lang="en-US" altLang="zh-CN" dirty="0"/>
          </a:p>
          <a:p>
            <a:pPr lvl="1"/>
            <a:r>
              <a:rPr lang="zh-CN" altLang="en-US" dirty="0"/>
              <a:t>运维能力（可靠性）</a:t>
            </a:r>
            <a:endParaRPr lang="en-US" altLang="zh-CN" dirty="0"/>
          </a:p>
          <a:p>
            <a:pPr lvl="1"/>
            <a:r>
              <a:rPr lang="zh-CN" altLang="en-US" dirty="0"/>
              <a:t>技术能力（先进性）</a:t>
            </a:r>
            <a:endParaRPr lang="en-US" altLang="zh-CN" dirty="0"/>
          </a:p>
          <a:p>
            <a:pPr lvl="1"/>
            <a:r>
              <a:rPr lang="zh-CN" altLang="en-US" dirty="0"/>
              <a:t>成本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结束时间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1800" dirty="0"/>
              <a:t>目标有短期、中期、长期</a:t>
            </a:r>
            <a:endParaRPr lang="en-US" altLang="zh-CN" sz="1800" dirty="0"/>
          </a:p>
          <a:p>
            <a:r>
              <a:rPr lang="zh-CN" altLang="en-US" sz="1800" dirty="0"/>
              <a:t>目标有商业、业务、技术</a:t>
            </a:r>
            <a:endParaRPr lang="en-US" altLang="zh-CN" sz="1800" dirty="0"/>
          </a:p>
          <a:p>
            <a:pPr lvl="1"/>
            <a:endParaRPr lang="en-US" altLang="zh-CN" dirty="0"/>
          </a:p>
        </p:txBody>
      </p:sp>
      <p:sp>
        <p:nvSpPr>
          <p:cNvPr id="6" name="左箭头 5"/>
          <p:cNvSpPr/>
          <p:nvPr/>
        </p:nvSpPr>
        <p:spPr>
          <a:xfrm>
            <a:off x="4424084" y="2850777"/>
            <a:ext cx="1828800" cy="1317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设定范围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没人说设定了目标就一定要达到的</a:t>
            </a:r>
            <a:endParaRPr lang="en-US" altLang="zh-CN" dirty="0"/>
          </a:p>
          <a:p>
            <a:r>
              <a:rPr lang="zh-CN" altLang="en-US" dirty="0"/>
              <a:t>没人说设定了条件就一定会满足的</a:t>
            </a:r>
            <a:endParaRPr lang="en-US" altLang="zh-CN" dirty="0"/>
          </a:p>
          <a:p>
            <a:r>
              <a:rPr lang="zh-CN" altLang="en-US" dirty="0"/>
              <a:t>要么为啥有变更管理？</a:t>
            </a:r>
            <a:endParaRPr lang="en-US" altLang="zh-CN" dirty="0"/>
          </a:p>
          <a:p>
            <a:r>
              <a:rPr lang="zh-CN" altLang="en-US" dirty="0"/>
              <a:t>要么为啥有人生呢？</a:t>
            </a:r>
          </a:p>
        </p:txBody>
      </p:sp>
      <p:sp>
        <p:nvSpPr>
          <p:cNvPr id="4" name="流程图: 联系 3"/>
          <p:cNvSpPr/>
          <p:nvPr/>
        </p:nvSpPr>
        <p:spPr>
          <a:xfrm>
            <a:off x="6824600" y="1038153"/>
            <a:ext cx="3062427" cy="281353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399606" y="1506589"/>
            <a:ext cx="2639821" cy="2497502"/>
          </a:xfrm>
          <a:prstGeom prst="flowChartConnector">
            <a:avLst/>
          </a:prstGeom>
          <a:solidFill>
            <a:srgbClr val="FFFF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71549"/>
          </a:xfrm>
        </p:spPr>
        <p:txBody>
          <a:bodyPr/>
          <a:lstStyle/>
          <a:p>
            <a:r>
              <a:rPr lang="zh-CN" altLang="en-US" dirty="0"/>
              <a:t>设定路径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rup_fundamentals_slid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65" y="1456765"/>
            <a:ext cx="76962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6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6680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设定路径</a:t>
            </a:r>
            <a:r>
              <a:rPr lang="en-US" altLang="zh-CN" dirty="0"/>
              <a:t>1----</a:t>
            </a:r>
            <a:r>
              <a:rPr lang="zh-CN" altLang="en-US" dirty="0"/>
              <a:t>先说说准备期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466344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重点：</a:t>
            </a:r>
            <a:endParaRPr lang="en-US" altLang="zh-CN" sz="2000" dirty="0"/>
          </a:p>
          <a:p>
            <a:pPr lvl="1"/>
            <a:r>
              <a:rPr lang="zh-CN" altLang="en-US" sz="2000" dirty="0"/>
              <a:t>商业模型的建立</a:t>
            </a:r>
            <a:endParaRPr lang="en-US" altLang="zh-CN" sz="2000" dirty="0"/>
          </a:p>
          <a:p>
            <a:pPr lvl="1"/>
            <a:r>
              <a:rPr lang="zh-CN" altLang="en-US" sz="2000" dirty="0"/>
              <a:t>需求分析</a:t>
            </a:r>
            <a:endParaRPr lang="en-US" altLang="zh-CN" sz="2000" dirty="0"/>
          </a:p>
          <a:p>
            <a:pPr lvl="1"/>
            <a:r>
              <a:rPr lang="zh-CN" altLang="en-US" sz="2000" dirty="0"/>
              <a:t>环境（特别是基础设施）的搭建</a:t>
            </a:r>
            <a:endParaRPr lang="en-US" altLang="zh-CN" sz="2000" dirty="0"/>
          </a:p>
          <a:p>
            <a:pPr lvl="2"/>
            <a:r>
              <a:rPr lang="zh-CN" altLang="en-US" sz="2000" dirty="0"/>
              <a:t>运行环境（</a:t>
            </a:r>
            <a:r>
              <a:rPr lang="en-US" altLang="zh-CN" sz="2000" dirty="0"/>
              <a:t>OP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执行环境（</a:t>
            </a:r>
            <a:r>
              <a:rPr lang="en-US" altLang="zh-CN" sz="2000" dirty="0"/>
              <a:t>SA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支持环境（</a:t>
            </a:r>
            <a:r>
              <a:rPr lang="en-US" altLang="zh-CN" sz="2000" dirty="0"/>
              <a:t>Infra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制定计划</a:t>
            </a:r>
            <a:endParaRPr lang="en-US" altLang="zh-CN" sz="2000" dirty="0"/>
          </a:p>
          <a:p>
            <a:pPr lvl="2"/>
            <a:r>
              <a:rPr lang="zh-CN" altLang="en-US" sz="2000" dirty="0"/>
              <a:t>悖论：制定计划是计划的一部分</a:t>
            </a:r>
            <a:endParaRPr lang="en-US" altLang="zh-CN" sz="2000" dirty="0"/>
          </a:p>
          <a:p>
            <a:pPr lvl="2"/>
            <a:r>
              <a:rPr lang="zh-CN" altLang="en-US" sz="2000" dirty="0"/>
              <a:t>逐步清晰，逐步细化</a:t>
            </a:r>
            <a:endParaRPr lang="en-US" altLang="zh-CN" sz="2000" dirty="0"/>
          </a:p>
        </p:txBody>
      </p:sp>
      <p:pic>
        <p:nvPicPr>
          <p:cNvPr id="4" name="Picture 5" descr="rup_fundamentals_slid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697" y="0"/>
            <a:ext cx="3761523" cy="24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1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71" y="1856936"/>
            <a:ext cx="82296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282"/>
          </a:xfrm>
        </p:spPr>
        <p:txBody>
          <a:bodyPr/>
          <a:lstStyle/>
          <a:p>
            <a:r>
              <a:rPr lang="zh-CN" altLang="en-US" dirty="0"/>
              <a:t>设定路径</a:t>
            </a:r>
            <a:r>
              <a:rPr lang="en-US" altLang="zh-CN" dirty="0"/>
              <a:t>2----</a:t>
            </a:r>
            <a:r>
              <a:rPr lang="zh-CN" altLang="en-US" dirty="0"/>
              <a:t>项目进入常态化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519311"/>
            <a:ext cx="9720073" cy="4790049"/>
          </a:xfrm>
        </p:spPr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吐槽：好不容易有个圆圈，还是空的</a:t>
            </a:r>
          </a:p>
        </p:txBody>
      </p:sp>
    </p:spTree>
    <p:extLst>
      <p:ext uri="{BB962C8B-B14F-4D97-AF65-F5344CB8AC3E}">
        <p14:creationId xmlns:p14="http://schemas.microsoft.com/office/powerpoint/2010/main" val="423594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289</TotalTime>
  <Words>408</Words>
  <Application>Microsoft Office PowerPoint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华文仿宋</vt:lpstr>
      <vt:lpstr>Tw Cen MT</vt:lpstr>
      <vt:lpstr>Tw Cen MT Condensed</vt:lpstr>
      <vt:lpstr>Wingdings 3</vt:lpstr>
      <vt:lpstr>积分</vt:lpstr>
      <vt:lpstr>Test PLANNING </vt:lpstr>
      <vt:lpstr>aGANDA</vt:lpstr>
      <vt:lpstr>计划是什么</vt:lpstr>
      <vt:lpstr>设定范围1</vt:lpstr>
      <vt:lpstr>设定范围2</vt:lpstr>
      <vt:lpstr>设定范围3</vt:lpstr>
      <vt:lpstr>设定路径1</vt:lpstr>
      <vt:lpstr>设定路径1----先说说准备期</vt:lpstr>
      <vt:lpstr>设定路径2----项目进入常态化1</vt:lpstr>
      <vt:lpstr>设定路径2----项目进入常态化2</vt:lpstr>
      <vt:lpstr>组织资源</vt:lpstr>
      <vt:lpstr>总结一下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PLANNING </dc:title>
  <dc:creator>Xiaoqiong Zhao</dc:creator>
  <cp:lastModifiedBy>Xiaoqiong Zhao</cp:lastModifiedBy>
  <cp:revision>18</cp:revision>
  <dcterms:created xsi:type="dcterms:W3CDTF">2016-11-24T08:03:36Z</dcterms:created>
  <dcterms:modified xsi:type="dcterms:W3CDTF">2017-11-21T13:34:37Z</dcterms:modified>
</cp:coreProperties>
</file>