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76" r:id="rId7"/>
    <p:sldId id="277" r:id="rId8"/>
    <p:sldId id="278" r:id="rId9"/>
    <p:sldId id="27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esktop\aa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esktop\aa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Sheet4!$D$45</c:f>
              <c:strCache>
                <c:ptCount val="1"/>
                <c:pt idx="0">
                  <c:v>新缺陷数量</c:v>
                </c:pt>
              </c:strCache>
            </c:strRef>
          </c:tx>
          <c:cat>
            <c:strRef>
              <c:f>Sheet4!$C$46:$C$55</c:f>
              <c:strCache>
                <c:ptCount val="10"/>
                <c:pt idx="0">
                  <c:v>C1(2014.11)</c:v>
                </c:pt>
                <c:pt idx="1">
                  <c:v>C2(2014.12)</c:v>
                </c:pt>
                <c:pt idx="2">
                  <c:v>C3(2015.01)</c:v>
                </c:pt>
                <c:pt idx="3">
                  <c:v>C4(2015.02)</c:v>
                </c:pt>
                <c:pt idx="4">
                  <c:v>C5(2015.03)</c:v>
                </c:pt>
                <c:pt idx="5">
                  <c:v>C6(2015.04)</c:v>
                </c:pt>
                <c:pt idx="6">
                  <c:v>C7(2015.05)</c:v>
                </c:pt>
                <c:pt idx="7">
                  <c:v>C8(2015.06)</c:v>
                </c:pt>
                <c:pt idx="8">
                  <c:v>C9(2015.07)</c:v>
                </c:pt>
                <c:pt idx="9">
                  <c:v>C10(2015.08)</c:v>
                </c:pt>
              </c:strCache>
            </c:strRef>
          </c:cat>
          <c:val>
            <c:numRef>
              <c:f>Sheet4!$D$46:$D$55</c:f>
              <c:numCache>
                <c:formatCode>General</c:formatCode>
                <c:ptCount val="10"/>
                <c:pt idx="0">
                  <c:v>53</c:v>
                </c:pt>
                <c:pt idx="1">
                  <c:v>74</c:v>
                </c:pt>
                <c:pt idx="2">
                  <c:v>76</c:v>
                </c:pt>
                <c:pt idx="3">
                  <c:v>99</c:v>
                </c:pt>
                <c:pt idx="4">
                  <c:v>125</c:v>
                </c:pt>
                <c:pt idx="5">
                  <c:v>92</c:v>
                </c:pt>
                <c:pt idx="6">
                  <c:v>37</c:v>
                </c:pt>
                <c:pt idx="7">
                  <c:v>15</c:v>
                </c:pt>
                <c:pt idx="8">
                  <c:v>6</c:v>
                </c:pt>
                <c:pt idx="9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32-4E4F-9E4F-C5D3E67CE2CF}"/>
            </c:ext>
          </c:extLst>
        </c:ser>
        <c:ser>
          <c:idx val="1"/>
          <c:order val="1"/>
          <c:tx>
            <c:strRef>
              <c:f>Sheet4!$E$45</c:f>
              <c:strCache>
                <c:ptCount val="1"/>
                <c:pt idx="0">
                  <c:v>未解决数量</c:v>
                </c:pt>
              </c:strCache>
            </c:strRef>
          </c:tx>
          <c:cat>
            <c:strRef>
              <c:f>Sheet4!$C$46:$C$55</c:f>
              <c:strCache>
                <c:ptCount val="10"/>
                <c:pt idx="0">
                  <c:v>C1(2014.11)</c:v>
                </c:pt>
                <c:pt idx="1">
                  <c:v>C2(2014.12)</c:v>
                </c:pt>
                <c:pt idx="2">
                  <c:v>C3(2015.01)</c:v>
                </c:pt>
                <c:pt idx="3">
                  <c:v>C4(2015.02)</c:v>
                </c:pt>
                <c:pt idx="4">
                  <c:v>C5(2015.03)</c:v>
                </c:pt>
                <c:pt idx="5">
                  <c:v>C6(2015.04)</c:v>
                </c:pt>
                <c:pt idx="6">
                  <c:v>C7(2015.05)</c:v>
                </c:pt>
                <c:pt idx="7">
                  <c:v>C8(2015.06)</c:v>
                </c:pt>
                <c:pt idx="8">
                  <c:v>C9(2015.07)</c:v>
                </c:pt>
                <c:pt idx="9">
                  <c:v>C10(2015.08)</c:v>
                </c:pt>
              </c:strCache>
            </c:strRef>
          </c:cat>
          <c:val>
            <c:numRef>
              <c:f>Sheet4!$E$46:$E$55</c:f>
              <c:numCache>
                <c:formatCode>General</c:formatCode>
                <c:ptCount val="10"/>
                <c:pt idx="0">
                  <c:v>42</c:v>
                </c:pt>
                <c:pt idx="1">
                  <c:v>72</c:v>
                </c:pt>
                <c:pt idx="2">
                  <c:v>103</c:v>
                </c:pt>
                <c:pt idx="3">
                  <c:v>157</c:v>
                </c:pt>
                <c:pt idx="4">
                  <c:v>133</c:v>
                </c:pt>
                <c:pt idx="5">
                  <c:v>91</c:v>
                </c:pt>
                <c:pt idx="6">
                  <c:v>51</c:v>
                </c:pt>
                <c:pt idx="7">
                  <c:v>36</c:v>
                </c:pt>
                <c:pt idx="8">
                  <c:v>21</c:v>
                </c:pt>
                <c:pt idx="9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32-4E4F-9E4F-C5D3E67CE2CF}"/>
            </c:ext>
          </c:extLst>
        </c:ser>
        <c:ser>
          <c:idx val="2"/>
          <c:order val="2"/>
          <c:tx>
            <c:strRef>
              <c:f>Sheet4!$F$45</c:f>
              <c:strCache>
                <c:ptCount val="1"/>
                <c:pt idx="0">
                  <c:v>缺陷总解决</c:v>
                </c:pt>
              </c:strCache>
            </c:strRef>
          </c:tx>
          <c:cat>
            <c:strRef>
              <c:f>Sheet4!$C$46:$C$55</c:f>
              <c:strCache>
                <c:ptCount val="10"/>
                <c:pt idx="0">
                  <c:v>C1(2014.11)</c:v>
                </c:pt>
                <c:pt idx="1">
                  <c:v>C2(2014.12)</c:v>
                </c:pt>
                <c:pt idx="2">
                  <c:v>C3(2015.01)</c:v>
                </c:pt>
                <c:pt idx="3">
                  <c:v>C4(2015.02)</c:v>
                </c:pt>
                <c:pt idx="4">
                  <c:v>C5(2015.03)</c:v>
                </c:pt>
                <c:pt idx="5">
                  <c:v>C6(2015.04)</c:v>
                </c:pt>
                <c:pt idx="6">
                  <c:v>C7(2015.05)</c:v>
                </c:pt>
                <c:pt idx="7">
                  <c:v>C8(2015.06)</c:v>
                </c:pt>
                <c:pt idx="8">
                  <c:v>C9(2015.07)</c:v>
                </c:pt>
                <c:pt idx="9">
                  <c:v>C10(2015.08)</c:v>
                </c:pt>
              </c:strCache>
            </c:strRef>
          </c:cat>
          <c:val>
            <c:numRef>
              <c:f>Sheet4!$F$46:$F$55</c:f>
              <c:numCache>
                <c:formatCode>General</c:formatCode>
                <c:ptCount val="10"/>
                <c:pt idx="0">
                  <c:v>11</c:v>
                </c:pt>
                <c:pt idx="1">
                  <c:v>55</c:v>
                </c:pt>
                <c:pt idx="2">
                  <c:v>100</c:v>
                </c:pt>
                <c:pt idx="3">
                  <c:v>145</c:v>
                </c:pt>
                <c:pt idx="4">
                  <c:v>294</c:v>
                </c:pt>
                <c:pt idx="5">
                  <c:v>428</c:v>
                </c:pt>
                <c:pt idx="6">
                  <c:v>505</c:v>
                </c:pt>
                <c:pt idx="7">
                  <c:v>535</c:v>
                </c:pt>
                <c:pt idx="8">
                  <c:v>556</c:v>
                </c:pt>
                <c:pt idx="9">
                  <c:v>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32-4E4F-9E4F-C5D3E67CE2CF}"/>
            </c:ext>
          </c:extLst>
        </c:ser>
        <c:ser>
          <c:idx val="3"/>
          <c:order val="3"/>
          <c:tx>
            <c:strRef>
              <c:f>Sheet4!$G$45</c:f>
              <c:strCache>
                <c:ptCount val="1"/>
                <c:pt idx="0">
                  <c:v>缺陷总数量</c:v>
                </c:pt>
              </c:strCache>
            </c:strRef>
          </c:tx>
          <c:cat>
            <c:strRef>
              <c:f>Sheet4!$C$46:$C$55</c:f>
              <c:strCache>
                <c:ptCount val="10"/>
                <c:pt idx="0">
                  <c:v>C1(2014.11)</c:v>
                </c:pt>
                <c:pt idx="1">
                  <c:v>C2(2014.12)</c:v>
                </c:pt>
                <c:pt idx="2">
                  <c:v>C3(2015.01)</c:v>
                </c:pt>
                <c:pt idx="3">
                  <c:v>C4(2015.02)</c:v>
                </c:pt>
                <c:pt idx="4">
                  <c:v>C5(2015.03)</c:v>
                </c:pt>
                <c:pt idx="5">
                  <c:v>C6(2015.04)</c:v>
                </c:pt>
                <c:pt idx="6">
                  <c:v>C7(2015.05)</c:v>
                </c:pt>
                <c:pt idx="7">
                  <c:v>C8(2015.06)</c:v>
                </c:pt>
                <c:pt idx="8">
                  <c:v>C9(2015.07)</c:v>
                </c:pt>
                <c:pt idx="9">
                  <c:v>C10(2015.08)</c:v>
                </c:pt>
              </c:strCache>
            </c:strRef>
          </c:cat>
          <c:val>
            <c:numRef>
              <c:f>Sheet4!$G$46:$G$55</c:f>
              <c:numCache>
                <c:formatCode>General</c:formatCode>
                <c:ptCount val="10"/>
                <c:pt idx="0">
                  <c:v>53</c:v>
                </c:pt>
                <c:pt idx="1">
                  <c:v>127</c:v>
                </c:pt>
                <c:pt idx="2">
                  <c:v>203</c:v>
                </c:pt>
                <c:pt idx="3">
                  <c:v>302</c:v>
                </c:pt>
                <c:pt idx="4">
                  <c:v>427</c:v>
                </c:pt>
                <c:pt idx="5">
                  <c:v>519</c:v>
                </c:pt>
                <c:pt idx="6">
                  <c:v>556</c:v>
                </c:pt>
                <c:pt idx="7">
                  <c:v>571</c:v>
                </c:pt>
                <c:pt idx="8">
                  <c:v>577</c:v>
                </c:pt>
                <c:pt idx="9">
                  <c:v>579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F32-4E4F-9E4F-C5D3E67CE2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9609840"/>
        <c:axId val="489608752"/>
      </c:lineChart>
      <c:catAx>
        <c:axId val="489609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89608752"/>
        <c:crosses val="autoZero"/>
        <c:auto val="1"/>
        <c:lblAlgn val="ctr"/>
        <c:lblOffset val="100"/>
        <c:noMultiLvlLbl val="0"/>
      </c:catAx>
      <c:valAx>
        <c:axId val="489608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89609840"/>
        <c:crosses val="autoZero"/>
        <c:crossBetween val="between"/>
      </c:valAx>
      <c:spPr>
        <a:ln w="38100"/>
      </c:spPr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ysClr val="windowText" lastClr="000000">
          <a:tint val="75000"/>
          <a:shade val="95000"/>
          <a:satMod val="105000"/>
        </a:sysClr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8733160892081432"/>
          <c:y val="0"/>
        </c:manualLayout>
      </c:layout>
      <c:overlay val="0"/>
      <c:txPr>
        <a:bodyPr/>
        <a:lstStyle/>
        <a:p>
          <a:pPr marL="342900" indent="-342900" algn="just" defTabSz="914400" rtl="0" eaLnBrk="1" latinLnBrk="0" hangingPunct="1">
            <a:lnSpc>
              <a:spcPct val="150000"/>
            </a:lnSpc>
            <a:buClr>
              <a:srgbClr val="AB1343"/>
            </a:buClr>
            <a:buFont typeface="Wingdings" panose="05000000000000000000" pitchFamily="2" charset="2"/>
            <a:buChar char="n"/>
            <a:defRPr lang="zh-CN" altLang="en-US" sz="1800" b="1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v>未解决缺陷分布</c:v>
          </c:tx>
          <c:cat>
            <c:strRef>
              <c:f>Sheet4!$D$76:$H$76</c:f>
              <c:strCache>
                <c:ptCount val="5"/>
                <c:pt idx="0">
                  <c:v>Blocker</c:v>
                </c:pt>
                <c:pt idx="1">
                  <c:v>Criticle</c:v>
                </c:pt>
                <c:pt idx="2">
                  <c:v>Major</c:v>
                </c:pt>
                <c:pt idx="3">
                  <c:v>Minor</c:v>
                </c:pt>
                <c:pt idx="4">
                  <c:v>Trival</c:v>
                </c:pt>
              </c:strCache>
            </c:strRef>
          </c:cat>
          <c:val>
            <c:numRef>
              <c:f>Sheet4!$D$77:$H$77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6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5C-4C73-AF1A-8E5AE7A4E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ysClr val="windowText" lastClr="000000">
          <a:tint val="75000"/>
          <a:shade val="95000"/>
          <a:satMod val="105000"/>
        </a:sysClr>
      </a:solidFill>
    </a:ln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FD34E1-22CA-4292-BAC8-8E0F7A5A7CD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88D3913-7112-4C3B-9946-D68AE54F35AA}">
      <dgm:prSet phldrT="[文本]"/>
      <dgm:spPr/>
      <dgm:t>
        <a:bodyPr/>
        <a:lstStyle/>
        <a:p>
          <a:r>
            <a:rPr lang="zh-CN" altLang="en-US" dirty="0" smtClean="0"/>
            <a:t>主观判断</a:t>
          </a:r>
          <a:endParaRPr lang="zh-CN" altLang="en-US" dirty="0"/>
        </a:p>
      </dgm:t>
    </dgm:pt>
    <dgm:pt modelId="{97ABF6FE-2BE8-4D09-85E7-206F0B7B1801}" type="parTrans" cxnId="{68803AAB-878C-423E-BD24-9E5BBFC94787}">
      <dgm:prSet/>
      <dgm:spPr/>
      <dgm:t>
        <a:bodyPr/>
        <a:lstStyle/>
        <a:p>
          <a:endParaRPr lang="zh-CN" altLang="en-US"/>
        </a:p>
      </dgm:t>
    </dgm:pt>
    <dgm:pt modelId="{2653638C-78F9-4B3D-B01E-2AABE56F4A05}" type="sibTrans" cxnId="{68803AAB-878C-423E-BD24-9E5BBFC94787}">
      <dgm:prSet/>
      <dgm:spPr/>
      <dgm:t>
        <a:bodyPr/>
        <a:lstStyle/>
        <a:p>
          <a:endParaRPr lang="zh-CN" altLang="en-US"/>
        </a:p>
      </dgm:t>
    </dgm:pt>
    <dgm:pt modelId="{C2ACB220-5DD6-43C1-8667-CA5DE6C03BAB}">
      <dgm:prSet phldrT="[文本]"/>
      <dgm:spPr/>
      <dgm:t>
        <a:bodyPr/>
        <a:lstStyle/>
        <a:p>
          <a:r>
            <a:rPr lang="zh-CN" altLang="en-US" dirty="0" smtClean="0"/>
            <a:t>客观数据分析</a:t>
          </a:r>
          <a:endParaRPr lang="zh-CN" altLang="en-US" dirty="0"/>
        </a:p>
      </dgm:t>
    </dgm:pt>
    <dgm:pt modelId="{D2159610-47D6-4BFD-A7D6-2AEDF7FFEF72}" type="parTrans" cxnId="{9D4D2585-09F9-431F-A40B-03E99BC9A5F0}">
      <dgm:prSet/>
      <dgm:spPr/>
      <dgm:t>
        <a:bodyPr/>
        <a:lstStyle/>
        <a:p>
          <a:endParaRPr lang="zh-CN" altLang="en-US"/>
        </a:p>
      </dgm:t>
    </dgm:pt>
    <dgm:pt modelId="{F72C326B-8E48-4889-9BD5-0C38787A68FF}" type="sibTrans" cxnId="{9D4D2585-09F9-431F-A40B-03E99BC9A5F0}">
      <dgm:prSet/>
      <dgm:spPr/>
      <dgm:t>
        <a:bodyPr/>
        <a:lstStyle/>
        <a:p>
          <a:endParaRPr lang="zh-CN" altLang="en-US"/>
        </a:p>
      </dgm:t>
    </dgm:pt>
    <dgm:pt modelId="{43348C86-CA53-420B-9725-F45E14F7F94C}">
      <dgm:prSet phldrT="[文本]"/>
      <dgm:spPr/>
      <dgm:t>
        <a:bodyPr/>
        <a:lstStyle/>
        <a:p>
          <a:r>
            <a:rPr lang="zh-CN" altLang="en-US" dirty="0" smtClean="0"/>
            <a:t>客观数据收集</a:t>
          </a:r>
          <a:endParaRPr lang="zh-CN" altLang="en-US" dirty="0"/>
        </a:p>
      </dgm:t>
    </dgm:pt>
    <dgm:pt modelId="{14FCF639-6712-4252-9D3C-43C091DB58DB}" type="parTrans" cxnId="{39307CA9-392A-43EA-AEF4-12B7CBD6A4F9}">
      <dgm:prSet/>
      <dgm:spPr/>
      <dgm:t>
        <a:bodyPr/>
        <a:lstStyle/>
        <a:p>
          <a:endParaRPr lang="zh-CN" altLang="en-US"/>
        </a:p>
      </dgm:t>
    </dgm:pt>
    <dgm:pt modelId="{071BE611-A01D-4D2D-896B-1C87D7D32DE4}" type="sibTrans" cxnId="{39307CA9-392A-43EA-AEF4-12B7CBD6A4F9}">
      <dgm:prSet/>
      <dgm:spPr/>
      <dgm:t>
        <a:bodyPr/>
        <a:lstStyle/>
        <a:p>
          <a:endParaRPr lang="zh-CN" altLang="en-US"/>
        </a:p>
      </dgm:t>
    </dgm:pt>
    <dgm:pt modelId="{5010FCB9-7DD7-430D-9057-40C2D345F91F}" type="pres">
      <dgm:prSet presAssocID="{26FD34E1-22CA-4292-BAC8-8E0F7A5A7C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716EFD-9201-46CE-92F9-B4C34561D626}" type="pres">
      <dgm:prSet presAssocID="{A88D3913-7112-4C3B-9946-D68AE54F35AA}" presName="parentLin" presStyleCnt="0"/>
      <dgm:spPr/>
    </dgm:pt>
    <dgm:pt modelId="{81115994-FFD0-4A4F-BCB2-EE810482D982}" type="pres">
      <dgm:prSet presAssocID="{A88D3913-7112-4C3B-9946-D68AE54F35A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754B302-90CF-4D98-A73F-3A2FB53FECD1}" type="pres">
      <dgm:prSet presAssocID="{A88D3913-7112-4C3B-9946-D68AE54F35A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14D97E-E1F5-4922-955E-79FA77E17E0E}" type="pres">
      <dgm:prSet presAssocID="{A88D3913-7112-4C3B-9946-D68AE54F35AA}" presName="negativeSpace" presStyleCnt="0"/>
      <dgm:spPr/>
    </dgm:pt>
    <dgm:pt modelId="{4BAD3CAF-010F-495F-B6B1-FC8AA690A6AB}" type="pres">
      <dgm:prSet presAssocID="{A88D3913-7112-4C3B-9946-D68AE54F35AA}" presName="childText" presStyleLbl="conFgAcc1" presStyleIdx="0" presStyleCnt="3">
        <dgm:presLayoutVars>
          <dgm:bulletEnabled val="1"/>
        </dgm:presLayoutVars>
      </dgm:prSet>
      <dgm:spPr/>
    </dgm:pt>
    <dgm:pt modelId="{C3AB7F1B-DFB3-4785-AF48-FB9D13133387}" type="pres">
      <dgm:prSet presAssocID="{2653638C-78F9-4B3D-B01E-2AABE56F4A05}" presName="spaceBetweenRectangles" presStyleCnt="0"/>
      <dgm:spPr/>
    </dgm:pt>
    <dgm:pt modelId="{E93B458F-D9F6-458C-8E9E-214AB980DE6A}" type="pres">
      <dgm:prSet presAssocID="{C2ACB220-5DD6-43C1-8667-CA5DE6C03BAB}" presName="parentLin" presStyleCnt="0"/>
      <dgm:spPr/>
    </dgm:pt>
    <dgm:pt modelId="{DF143D3E-986B-4E78-A67A-093DAE25BCFE}" type="pres">
      <dgm:prSet presAssocID="{C2ACB220-5DD6-43C1-8667-CA5DE6C03BA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56FEF4E-DBFD-4A6C-88A8-8C88D24F47EC}" type="pres">
      <dgm:prSet presAssocID="{C2ACB220-5DD6-43C1-8667-CA5DE6C03BA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52A3E3-BDC3-4E73-ADCC-7100AEA9C0CA}" type="pres">
      <dgm:prSet presAssocID="{C2ACB220-5DD6-43C1-8667-CA5DE6C03BAB}" presName="negativeSpace" presStyleCnt="0"/>
      <dgm:spPr/>
    </dgm:pt>
    <dgm:pt modelId="{61312270-3995-487B-B827-82DA7E01E1E4}" type="pres">
      <dgm:prSet presAssocID="{C2ACB220-5DD6-43C1-8667-CA5DE6C03BAB}" presName="childText" presStyleLbl="conFgAcc1" presStyleIdx="1" presStyleCnt="3">
        <dgm:presLayoutVars>
          <dgm:bulletEnabled val="1"/>
        </dgm:presLayoutVars>
      </dgm:prSet>
      <dgm:spPr/>
    </dgm:pt>
    <dgm:pt modelId="{A1CFE74D-CDC0-406A-85F6-8684B33374FA}" type="pres">
      <dgm:prSet presAssocID="{F72C326B-8E48-4889-9BD5-0C38787A68FF}" presName="spaceBetweenRectangles" presStyleCnt="0"/>
      <dgm:spPr/>
    </dgm:pt>
    <dgm:pt modelId="{EAEC4B12-8251-4085-A985-D5A969E16DA5}" type="pres">
      <dgm:prSet presAssocID="{43348C86-CA53-420B-9725-F45E14F7F94C}" presName="parentLin" presStyleCnt="0"/>
      <dgm:spPr/>
    </dgm:pt>
    <dgm:pt modelId="{3BBF0E1A-6612-4061-9657-F58E416672AB}" type="pres">
      <dgm:prSet presAssocID="{43348C86-CA53-420B-9725-F45E14F7F94C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E86692D-D2A9-4FAE-A8DC-72AC9EB2DD4B}" type="pres">
      <dgm:prSet presAssocID="{43348C86-CA53-420B-9725-F45E14F7F94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B9CADA-D691-4CE9-94FB-CCE8B000626D}" type="pres">
      <dgm:prSet presAssocID="{43348C86-CA53-420B-9725-F45E14F7F94C}" presName="negativeSpace" presStyleCnt="0"/>
      <dgm:spPr/>
    </dgm:pt>
    <dgm:pt modelId="{61C45BF5-BF6D-4F73-870C-D5FEDE049E20}" type="pres">
      <dgm:prSet presAssocID="{43348C86-CA53-420B-9725-F45E14F7F94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9307CA9-392A-43EA-AEF4-12B7CBD6A4F9}" srcId="{26FD34E1-22CA-4292-BAC8-8E0F7A5A7CDC}" destId="{43348C86-CA53-420B-9725-F45E14F7F94C}" srcOrd="2" destOrd="0" parTransId="{14FCF639-6712-4252-9D3C-43C091DB58DB}" sibTransId="{071BE611-A01D-4D2D-896B-1C87D7D32DE4}"/>
    <dgm:cxn modelId="{BCCE2A24-5AD0-440E-AF59-7713612AB44E}" type="presOf" srcId="{43348C86-CA53-420B-9725-F45E14F7F94C}" destId="{0E86692D-D2A9-4FAE-A8DC-72AC9EB2DD4B}" srcOrd="1" destOrd="0" presId="urn:microsoft.com/office/officeart/2005/8/layout/list1"/>
    <dgm:cxn modelId="{A3CE06C3-B0D2-4805-8E21-0B61EB15D7ED}" type="presOf" srcId="{26FD34E1-22CA-4292-BAC8-8E0F7A5A7CDC}" destId="{5010FCB9-7DD7-430D-9057-40C2D345F91F}" srcOrd="0" destOrd="0" presId="urn:microsoft.com/office/officeart/2005/8/layout/list1"/>
    <dgm:cxn modelId="{9D4D2585-09F9-431F-A40B-03E99BC9A5F0}" srcId="{26FD34E1-22CA-4292-BAC8-8E0F7A5A7CDC}" destId="{C2ACB220-5DD6-43C1-8667-CA5DE6C03BAB}" srcOrd="1" destOrd="0" parTransId="{D2159610-47D6-4BFD-A7D6-2AEDF7FFEF72}" sibTransId="{F72C326B-8E48-4889-9BD5-0C38787A68FF}"/>
    <dgm:cxn modelId="{430103D7-BAB6-4046-8336-637F6E547574}" type="presOf" srcId="{A88D3913-7112-4C3B-9946-D68AE54F35AA}" destId="{81115994-FFD0-4A4F-BCB2-EE810482D982}" srcOrd="0" destOrd="0" presId="urn:microsoft.com/office/officeart/2005/8/layout/list1"/>
    <dgm:cxn modelId="{02C87AAB-0FBA-4F99-A072-8533C5DF1339}" type="presOf" srcId="{43348C86-CA53-420B-9725-F45E14F7F94C}" destId="{3BBF0E1A-6612-4061-9657-F58E416672AB}" srcOrd="0" destOrd="0" presId="urn:microsoft.com/office/officeart/2005/8/layout/list1"/>
    <dgm:cxn modelId="{A24883B2-E5AF-4615-B5B1-9177CFCA3315}" type="presOf" srcId="{A88D3913-7112-4C3B-9946-D68AE54F35AA}" destId="{6754B302-90CF-4D98-A73F-3A2FB53FECD1}" srcOrd="1" destOrd="0" presId="urn:microsoft.com/office/officeart/2005/8/layout/list1"/>
    <dgm:cxn modelId="{4190AC11-AFE4-44D9-9260-16505E12EEEE}" type="presOf" srcId="{C2ACB220-5DD6-43C1-8667-CA5DE6C03BAB}" destId="{C56FEF4E-DBFD-4A6C-88A8-8C88D24F47EC}" srcOrd="1" destOrd="0" presId="urn:microsoft.com/office/officeart/2005/8/layout/list1"/>
    <dgm:cxn modelId="{8A14A5E0-8156-425C-9A8E-52FBDEAFFD16}" type="presOf" srcId="{C2ACB220-5DD6-43C1-8667-CA5DE6C03BAB}" destId="{DF143D3E-986B-4E78-A67A-093DAE25BCFE}" srcOrd="0" destOrd="0" presId="urn:microsoft.com/office/officeart/2005/8/layout/list1"/>
    <dgm:cxn modelId="{68803AAB-878C-423E-BD24-9E5BBFC94787}" srcId="{26FD34E1-22CA-4292-BAC8-8E0F7A5A7CDC}" destId="{A88D3913-7112-4C3B-9946-D68AE54F35AA}" srcOrd="0" destOrd="0" parTransId="{97ABF6FE-2BE8-4D09-85E7-206F0B7B1801}" sibTransId="{2653638C-78F9-4B3D-B01E-2AABE56F4A05}"/>
    <dgm:cxn modelId="{03238AEA-70D8-42D9-98FE-B78A4CE7402D}" type="presParOf" srcId="{5010FCB9-7DD7-430D-9057-40C2D345F91F}" destId="{72716EFD-9201-46CE-92F9-B4C34561D626}" srcOrd="0" destOrd="0" presId="urn:microsoft.com/office/officeart/2005/8/layout/list1"/>
    <dgm:cxn modelId="{01393D46-3A9E-4CEB-ABAC-90AE25CBC9B0}" type="presParOf" srcId="{72716EFD-9201-46CE-92F9-B4C34561D626}" destId="{81115994-FFD0-4A4F-BCB2-EE810482D982}" srcOrd="0" destOrd="0" presId="urn:microsoft.com/office/officeart/2005/8/layout/list1"/>
    <dgm:cxn modelId="{15F66FF9-029D-4731-AF7B-512342A3F2B7}" type="presParOf" srcId="{72716EFD-9201-46CE-92F9-B4C34561D626}" destId="{6754B302-90CF-4D98-A73F-3A2FB53FECD1}" srcOrd="1" destOrd="0" presId="urn:microsoft.com/office/officeart/2005/8/layout/list1"/>
    <dgm:cxn modelId="{B233493B-0171-46B9-B2E3-C15C48780899}" type="presParOf" srcId="{5010FCB9-7DD7-430D-9057-40C2D345F91F}" destId="{1C14D97E-E1F5-4922-955E-79FA77E17E0E}" srcOrd="1" destOrd="0" presId="urn:microsoft.com/office/officeart/2005/8/layout/list1"/>
    <dgm:cxn modelId="{7713EBD5-DA71-49D5-A540-87F852F25B5C}" type="presParOf" srcId="{5010FCB9-7DD7-430D-9057-40C2D345F91F}" destId="{4BAD3CAF-010F-495F-B6B1-FC8AA690A6AB}" srcOrd="2" destOrd="0" presId="urn:microsoft.com/office/officeart/2005/8/layout/list1"/>
    <dgm:cxn modelId="{A3565E5C-C2D9-49E5-95B1-9DD525ADED63}" type="presParOf" srcId="{5010FCB9-7DD7-430D-9057-40C2D345F91F}" destId="{C3AB7F1B-DFB3-4785-AF48-FB9D13133387}" srcOrd="3" destOrd="0" presId="urn:microsoft.com/office/officeart/2005/8/layout/list1"/>
    <dgm:cxn modelId="{6D88E057-A739-4E4B-B27E-F652A04FFBDB}" type="presParOf" srcId="{5010FCB9-7DD7-430D-9057-40C2D345F91F}" destId="{E93B458F-D9F6-458C-8E9E-214AB980DE6A}" srcOrd="4" destOrd="0" presId="urn:microsoft.com/office/officeart/2005/8/layout/list1"/>
    <dgm:cxn modelId="{0A2293F3-9736-4987-97BC-09B36681E340}" type="presParOf" srcId="{E93B458F-D9F6-458C-8E9E-214AB980DE6A}" destId="{DF143D3E-986B-4E78-A67A-093DAE25BCFE}" srcOrd="0" destOrd="0" presId="urn:microsoft.com/office/officeart/2005/8/layout/list1"/>
    <dgm:cxn modelId="{A5B00F8F-DBEF-4E56-9BFF-803C395BAC95}" type="presParOf" srcId="{E93B458F-D9F6-458C-8E9E-214AB980DE6A}" destId="{C56FEF4E-DBFD-4A6C-88A8-8C88D24F47EC}" srcOrd="1" destOrd="0" presId="urn:microsoft.com/office/officeart/2005/8/layout/list1"/>
    <dgm:cxn modelId="{95021850-E1B2-48E1-88C2-C771FBF62E5D}" type="presParOf" srcId="{5010FCB9-7DD7-430D-9057-40C2D345F91F}" destId="{2152A3E3-BDC3-4E73-ADCC-7100AEA9C0CA}" srcOrd="5" destOrd="0" presId="urn:microsoft.com/office/officeart/2005/8/layout/list1"/>
    <dgm:cxn modelId="{EFB4025B-72FD-424B-A7D8-5753340C239D}" type="presParOf" srcId="{5010FCB9-7DD7-430D-9057-40C2D345F91F}" destId="{61312270-3995-487B-B827-82DA7E01E1E4}" srcOrd="6" destOrd="0" presId="urn:microsoft.com/office/officeart/2005/8/layout/list1"/>
    <dgm:cxn modelId="{D7A13EE3-C097-43AE-9AD4-84919B9465E3}" type="presParOf" srcId="{5010FCB9-7DD7-430D-9057-40C2D345F91F}" destId="{A1CFE74D-CDC0-406A-85F6-8684B33374FA}" srcOrd="7" destOrd="0" presId="urn:microsoft.com/office/officeart/2005/8/layout/list1"/>
    <dgm:cxn modelId="{E51E63CD-1CB8-40A0-B2F0-E0F164DD7FD7}" type="presParOf" srcId="{5010FCB9-7DD7-430D-9057-40C2D345F91F}" destId="{EAEC4B12-8251-4085-A985-D5A969E16DA5}" srcOrd="8" destOrd="0" presId="urn:microsoft.com/office/officeart/2005/8/layout/list1"/>
    <dgm:cxn modelId="{3CBBD4CF-3766-491C-9F50-5654FE3C8F87}" type="presParOf" srcId="{EAEC4B12-8251-4085-A985-D5A969E16DA5}" destId="{3BBF0E1A-6612-4061-9657-F58E416672AB}" srcOrd="0" destOrd="0" presId="urn:microsoft.com/office/officeart/2005/8/layout/list1"/>
    <dgm:cxn modelId="{E6BE8637-2542-45F0-9B99-1ACF056506DC}" type="presParOf" srcId="{EAEC4B12-8251-4085-A985-D5A969E16DA5}" destId="{0E86692D-D2A9-4FAE-A8DC-72AC9EB2DD4B}" srcOrd="1" destOrd="0" presId="urn:microsoft.com/office/officeart/2005/8/layout/list1"/>
    <dgm:cxn modelId="{BF7F0CA4-496F-44D8-B05D-DAC8B7270054}" type="presParOf" srcId="{5010FCB9-7DD7-430D-9057-40C2D345F91F}" destId="{34B9CADA-D691-4CE9-94FB-CCE8B000626D}" srcOrd="9" destOrd="0" presId="urn:microsoft.com/office/officeart/2005/8/layout/list1"/>
    <dgm:cxn modelId="{580E6710-F118-49A9-8FC3-2D4A723EAAFC}" type="presParOf" srcId="{5010FCB9-7DD7-430D-9057-40C2D345F91F}" destId="{61C45BF5-BF6D-4F73-870C-D5FEDE049E2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D3CAF-010F-495F-B6B1-FC8AA690A6AB}">
      <dsp:nvSpPr>
        <dsp:cNvPr id="0" name=""/>
        <dsp:cNvSpPr/>
      </dsp:nvSpPr>
      <dsp:spPr>
        <a:xfrm>
          <a:off x="0" y="493962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4B302-90CF-4D98-A73F-3A2FB53FECD1}">
      <dsp:nvSpPr>
        <dsp:cNvPr id="0" name=""/>
        <dsp:cNvSpPr/>
      </dsp:nvSpPr>
      <dsp:spPr>
        <a:xfrm>
          <a:off x="502920" y="51162"/>
          <a:ext cx="7040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主观判断</a:t>
          </a:r>
          <a:endParaRPr lang="zh-CN" altLang="en-US" sz="3000" kern="1200" dirty="0"/>
        </a:p>
      </dsp:txBody>
      <dsp:txXfrm>
        <a:off x="546151" y="94393"/>
        <a:ext cx="6954418" cy="799138"/>
      </dsp:txXfrm>
    </dsp:sp>
    <dsp:sp modelId="{61312270-3995-487B-B827-82DA7E01E1E4}">
      <dsp:nvSpPr>
        <dsp:cNvPr id="0" name=""/>
        <dsp:cNvSpPr/>
      </dsp:nvSpPr>
      <dsp:spPr>
        <a:xfrm>
          <a:off x="0" y="1854762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FEF4E-DBFD-4A6C-88A8-8C88D24F47EC}">
      <dsp:nvSpPr>
        <dsp:cNvPr id="0" name=""/>
        <dsp:cNvSpPr/>
      </dsp:nvSpPr>
      <dsp:spPr>
        <a:xfrm>
          <a:off x="502920" y="1411962"/>
          <a:ext cx="7040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客观数据分析</a:t>
          </a:r>
          <a:endParaRPr lang="zh-CN" altLang="en-US" sz="3000" kern="1200" dirty="0"/>
        </a:p>
      </dsp:txBody>
      <dsp:txXfrm>
        <a:off x="546151" y="1455193"/>
        <a:ext cx="6954418" cy="799138"/>
      </dsp:txXfrm>
    </dsp:sp>
    <dsp:sp modelId="{61C45BF5-BF6D-4F73-870C-D5FEDE049E20}">
      <dsp:nvSpPr>
        <dsp:cNvPr id="0" name=""/>
        <dsp:cNvSpPr/>
      </dsp:nvSpPr>
      <dsp:spPr>
        <a:xfrm>
          <a:off x="0" y="3215562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6692D-D2A9-4FAE-A8DC-72AC9EB2DD4B}">
      <dsp:nvSpPr>
        <dsp:cNvPr id="0" name=""/>
        <dsp:cNvSpPr/>
      </dsp:nvSpPr>
      <dsp:spPr>
        <a:xfrm>
          <a:off x="502920" y="2772762"/>
          <a:ext cx="7040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客观数据收集</a:t>
          </a:r>
          <a:endParaRPr lang="zh-CN" altLang="en-US" sz="3000" kern="1200" dirty="0"/>
        </a:p>
      </dsp:txBody>
      <dsp:txXfrm>
        <a:off x="546151" y="2815993"/>
        <a:ext cx="695441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A6358-C885-4E59-8889-D653EF834C19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2001D-212D-47A6-8644-3100648BF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98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2001D-212D-47A6-8644-3100648BF3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8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型函数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，测试与自动化测试的比较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，代码在一个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的变化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，代码在多个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的总量变化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，工作量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2001D-212D-47A6-8644-3100648BF3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398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，理念图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个模块的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变化图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，燃尽图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，模块代码量饼图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，需求调研图，红的是差的，绿的是好的。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2001D-212D-47A6-8644-3100648BF3C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952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1269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269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fld id="{C258E7F7-2FAF-46CB-B767-E561164E91BC}" type="slidenum">
              <a:rPr lang="zh-CN" altLang="en-US"/>
              <a:pPr>
                <a:buFontTx/>
                <a:buNone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9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E794-4226-4104-ACB4-BBFB0B1A242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5DC3-6A7B-4B91-8FBC-A6E382E810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86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E794-4226-4104-ACB4-BBFB0B1A242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5DC3-6A7B-4B91-8FBC-A6E382E8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5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E794-4226-4104-ACB4-BBFB0B1A242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5DC3-6A7B-4B91-8FBC-A6E382E8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58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E794-4226-4104-ACB4-BBFB0B1A242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5DC3-6A7B-4B91-8FBC-A6E382E8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8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E794-4226-4104-ACB4-BBFB0B1A242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5DC3-6A7B-4B91-8FBC-A6E382E810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E794-4226-4104-ACB4-BBFB0B1A242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5DC3-6A7B-4B91-8FBC-A6E382E8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8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E794-4226-4104-ACB4-BBFB0B1A242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5DC3-6A7B-4B91-8FBC-A6E382E8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1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E794-4226-4104-ACB4-BBFB0B1A242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5DC3-6A7B-4B91-8FBC-A6E382E8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1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E794-4226-4104-ACB4-BBFB0B1A242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5DC3-6A7B-4B91-8FBC-A6E382E8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73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F3E794-4226-4104-ACB4-BBFB0B1A242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6C5DC3-6A7B-4B91-8FBC-A6E382E8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2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E794-4226-4104-ACB4-BBFB0B1A242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5DC3-6A7B-4B91-8FBC-A6E382E8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6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F3E794-4226-4104-ACB4-BBFB0B1A242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6C5DC3-6A7B-4B91-8FBC-A6E382E810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36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质量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赵晓琼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8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1510"/>
          </a:xfrm>
        </p:spPr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294228"/>
            <a:ext cx="8946541" cy="4954172"/>
          </a:xfrm>
        </p:spPr>
        <p:txBody>
          <a:bodyPr/>
          <a:lstStyle/>
          <a:p>
            <a:r>
              <a:rPr lang="zh-CN" altLang="en-US" dirty="0" smtClean="0"/>
              <a:t>报告的级别</a:t>
            </a:r>
            <a:endParaRPr lang="en-US" altLang="zh-CN" dirty="0" smtClean="0"/>
          </a:p>
          <a:p>
            <a:r>
              <a:rPr lang="zh-CN" altLang="en-US" dirty="0" smtClean="0"/>
              <a:t>手头有哪些素材</a:t>
            </a:r>
            <a:endParaRPr lang="en-US" altLang="zh-CN" dirty="0" smtClean="0"/>
          </a:p>
          <a:p>
            <a:r>
              <a:rPr lang="zh-CN" altLang="en-US" dirty="0" smtClean="0"/>
              <a:t>报告范例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2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4900"/>
          </a:xfrm>
        </p:spPr>
        <p:txBody>
          <a:bodyPr/>
          <a:lstStyle/>
          <a:p>
            <a:r>
              <a:rPr lang="zh-CN" altLang="en-US" dirty="0" smtClean="0"/>
              <a:t>三级报告体系</a:t>
            </a:r>
            <a:endParaRPr lang="zh-CN" altLang="en-US" dirty="0"/>
          </a:p>
        </p:txBody>
      </p:sp>
      <p:graphicFrame>
        <p:nvGraphicFramePr>
          <p:cNvPr id="18" name="内容占位符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49602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08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5239"/>
          </a:xfrm>
        </p:spPr>
        <p:txBody>
          <a:bodyPr/>
          <a:lstStyle/>
          <a:p>
            <a:r>
              <a:rPr lang="zh-CN" altLang="en-US" dirty="0" smtClean="0"/>
              <a:t>素材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350498"/>
            <a:ext cx="8946541" cy="489790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</a:p>
          <a:p>
            <a:r>
              <a:rPr lang="zh-CN" altLang="en-US" dirty="0"/>
              <a:t>性能</a:t>
            </a:r>
            <a:endParaRPr lang="en-US" altLang="zh-CN" dirty="0" smtClean="0"/>
          </a:p>
          <a:p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zh-CN" altLang="en-US" dirty="0" smtClean="0"/>
              <a:t>团队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总量</a:t>
            </a:r>
            <a:endParaRPr lang="en-US" altLang="zh-CN" dirty="0" smtClean="0"/>
          </a:p>
          <a:p>
            <a:r>
              <a:rPr lang="zh-CN" altLang="en-US" dirty="0"/>
              <a:t>等级</a:t>
            </a:r>
            <a:endParaRPr lang="en-US" altLang="zh-CN" dirty="0" smtClean="0"/>
          </a:p>
          <a:p>
            <a:r>
              <a:rPr lang="zh-CN" altLang="en-US" dirty="0" smtClean="0"/>
              <a:t>时序变化</a:t>
            </a:r>
            <a:endParaRPr lang="en-US" altLang="zh-CN" dirty="0" smtClean="0"/>
          </a:p>
          <a:p>
            <a:r>
              <a:rPr lang="zh-CN" altLang="en-US" dirty="0" smtClean="0"/>
              <a:t>分布</a:t>
            </a:r>
            <a:endParaRPr lang="en-US" altLang="zh-CN" dirty="0"/>
          </a:p>
          <a:p>
            <a:r>
              <a:rPr lang="zh-CN" altLang="en-US" dirty="0" smtClean="0"/>
              <a:t>比较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2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968"/>
          </a:xfrm>
        </p:spPr>
        <p:txBody>
          <a:bodyPr/>
          <a:lstStyle/>
          <a:p>
            <a:r>
              <a:rPr lang="zh-CN" altLang="en-US" dirty="0" smtClean="0"/>
              <a:t>一些例子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181686"/>
            <a:ext cx="10636178" cy="5332621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483" y="520004"/>
            <a:ext cx="2902342" cy="22539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461" y="151285"/>
            <a:ext cx="2979054" cy="22408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21" y="4862615"/>
            <a:ext cx="5153025" cy="1190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3374" y="3121134"/>
            <a:ext cx="4185287" cy="26483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649" y="1483119"/>
            <a:ext cx="3068093" cy="29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8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863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又一些例子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293263"/>
            <a:ext cx="8946541" cy="4195481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://jpkca.nuist.edu.cn/wlhyx/OLCOURSE/content/module08/images/pic0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397" y="4408881"/>
            <a:ext cx="3291009" cy="215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31" y="4550530"/>
            <a:ext cx="2419350" cy="1876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039" y="4688644"/>
            <a:ext cx="2943225" cy="1600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213" y="1293263"/>
            <a:ext cx="4189751" cy="27706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8375" y="2224390"/>
            <a:ext cx="3039624" cy="20025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2272" y="284569"/>
            <a:ext cx="3457526" cy="1680406"/>
          </a:xfrm>
          <a:prstGeom prst="rect">
            <a:avLst/>
          </a:prstGeom>
        </p:spPr>
      </p:pic>
      <p:sp>
        <p:nvSpPr>
          <p:cNvPr id="12" name="弧形 11"/>
          <p:cNvSpPr/>
          <p:nvPr/>
        </p:nvSpPr>
        <p:spPr>
          <a:xfrm>
            <a:off x="861020" y="3210388"/>
            <a:ext cx="4001926" cy="3078455"/>
          </a:xfrm>
          <a:prstGeom prst="arc">
            <a:avLst>
              <a:gd name="adj1" fmla="val 5232998"/>
              <a:gd name="adj2" fmla="val 108736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 smtClean="0"/>
              <a:t>所以，我觉得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0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内容占位符 2"/>
          <p:cNvSpPr txBox="1">
            <a:spLocks/>
          </p:cNvSpPr>
          <p:nvPr/>
        </p:nvSpPr>
        <p:spPr bwMode="auto">
          <a:xfrm>
            <a:off x="1244220" y="1152983"/>
            <a:ext cx="6286500" cy="442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AB1343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缺陷趋势与分布图：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Clr>
                <a:srgbClr val="AB1343"/>
              </a:buClr>
              <a:buFont typeface="Wingdings" panose="05000000000000000000" pitchFamily="2" charset="2"/>
              <a:buChar char="n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1591456689"/>
              </p:ext>
            </p:extLst>
          </p:nvPr>
        </p:nvGraphicFramePr>
        <p:xfrm>
          <a:off x="1241423" y="1152983"/>
          <a:ext cx="6819365" cy="2746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41423" y="3970477"/>
            <a:ext cx="9568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稳步提升，在第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个迭代（第三个版本）之后进入平台期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质量水平较高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，截至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级及其以下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比例超过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</a:p>
          <a:p>
            <a:pPr marL="257175" indent="-257175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质量水平较高，总的缺陷数量在一定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质量水平稳定，缺陷数量进入相对稳定的平台期，后三个迭代增加量低于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</a:p>
          <a:p>
            <a:pPr marL="257175" indent="-257175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缺陷基本修复，未修复的缺陷全部集中于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级别以下，且占总量不超过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</a:p>
          <a:p>
            <a:pPr marL="257175" indent="-257175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所以，建议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 to production</a:t>
            </a:r>
            <a:endParaRPr lang="zh-CN" altLang="en-US" dirty="0"/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4046750565"/>
              </p:ext>
            </p:extLst>
          </p:nvPr>
        </p:nvGraphicFramePr>
        <p:xfrm>
          <a:off x="8459188" y="1333177"/>
          <a:ext cx="3132590" cy="2296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88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887" y="2900497"/>
            <a:ext cx="9404723" cy="70083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594</TotalTime>
  <Words>245</Words>
  <Application>Microsoft Office PowerPoint</Application>
  <PresentationFormat>宽屏</PresentationFormat>
  <Paragraphs>56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Wingdings</vt:lpstr>
      <vt:lpstr>回顾</vt:lpstr>
      <vt:lpstr>质量报告</vt:lpstr>
      <vt:lpstr>Agenda</vt:lpstr>
      <vt:lpstr>三级报告体系</vt:lpstr>
      <vt:lpstr>素材</vt:lpstr>
      <vt:lpstr>一些例子</vt:lpstr>
      <vt:lpstr>又一些例子</vt:lpstr>
      <vt:lpstr>结论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测试与开发</dc:title>
  <dc:creator>Giza</dc:creator>
  <cp:lastModifiedBy>Xiaoqiong Zhao</cp:lastModifiedBy>
  <cp:revision>35</cp:revision>
  <dcterms:created xsi:type="dcterms:W3CDTF">2014-07-07T15:32:21Z</dcterms:created>
  <dcterms:modified xsi:type="dcterms:W3CDTF">2017-12-19T12:59:48Z</dcterms:modified>
</cp:coreProperties>
</file>