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20"/>
  </p:notesMasterIdLst>
  <p:handoutMasterIdLst>
    <p:handoutMasterId r:id="rId21"/>
  </p:handoutMasterIdLst>
  <p:sldIdLst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5" r:id="rId16"/>
    <p:sldId id="276" r:id="rId17"/>
    <p:sldId id="277" r:id="rId18"/>
    <p:sldId id="278" r:id="rId1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16" autoAdjust="0"/>
    <p:restoredTop sz="94652"/>
  </p:normalViewPr>
  <p:slideViewPr>
    <p:cSldViewPr snapToGrid="0" snapToObjects="1">
      <p:cViewPr varScale="1">
        <p:scale>
          <a:sx n="63" d="100"/>
          <a:sy n="63" d="100"/>
        </p:scale>
        <p:origin x="10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5-12-2022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5-12-2022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04F5-1DDB-433A-9F56-F69ABF3D82C1}" type="datetime1">
              <a:rPr lang="nl-BE" smtClean="0"/>
              <a:t>5/12/2022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EA0AE-89F5-40F4-A8AC-2CFB7172A437}" type="datetime1">
              <a:rPr lang="nl-BE" smtClean="0"/>
              <a:t>5/12/2022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891C0-052E-4374-9F7B-8DF3098847EC}" type="datetime1">
              <a:rPr lang="nl-BE" smtClean="0"/>
              <a:t>5/12/2022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7CBA-08E0-4FB9-BBC7-B0F9EE30FC23}" type="datetime1">
              <a:rPr lang="nl-BE" smtClean="0"/>
              <a:t>5/12/2022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1F9E-F395-4802-BA0E-A579FF58717F}" type="datetime1">
              <a:rPr lang="nl-BE" smtClean="0"/>
              <a:t>5/12/2022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9AD4-BDDB-4121-9EEE-D890BB11E687}" type="datetime1">
              <a:rPr lang="nl-BE" smtClean="0"/>
              <a:t>5/12/2022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808CC-4EBF-4C64-BA9E-B07B99C9DB99}" type="datetime1">
              <a:rPr lang="nl-BE" smtClean="0"/>
              <a:t>5/12/2022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9C90-ED50-42CD-B56C-68BF842A2B6A}" type="datetime1">
              <a:rPr lang="nl-BE" smtClean="0"/>
              <a:t>5/12/2022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E82AE-B9EE-446E-B46E-329ABC891749}" type="datetime1">
              <a:rPr lang="nl-BE" smtClean="0"/>
              <a:t>5/12/2022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Fin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FDF18-BDCB-4338-9FA2-782F60A2E51C}" type="datetime1">
              <a:rPr lang="nl-BE" smtClean="0"/>
              <a:t>5/12/2022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E389F4DD-E9F0-454C-8CE7-299000EBA983}" type="datetime1">
              <a:rPr lang="nl-BE" smtClean="0"/>
              <a:t>5/12/2022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Faculty, department, unit ...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7F18BCE0-9917-41C7-AA76-58ADB721FDEC}" type="datetime1">
              <a:rPr lang="nl-BE" smtClean="0"/>
              <a:t>5/12/2022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Faculty, department, unit ...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Logboek P&amp;O3</a:t>
            </a:r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Team &lt;ESAT9A1&gt;</a:t>
            </a:r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62829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A4675E4-17D3-F776-F4A4-379D7D7DF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33BF3EA-AA33-261E-8D31-8101DCD6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10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AB90542-B085-F406-9290-107271633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34978"/>
            <a:ext cx="11041200" cy="1152000"/>
          </a:xfrm>
        </p:spPr>
        <p:txBody>
          <a:bodyPr/>
          <a:lstStyle/>
          <a:p>
            <a:r>
              <a:rPr lang="nl-BE" dirty="0"/>
              <a:t>Week 6 (7/11/2022)</a:t>
            </a:r>
          </a:p>
        </p:txBody>
      </p:sp>
      <p:sp>
        <p:nvSpPr>
          <p:cNvPr id="28" name="Rectangle 7">
            <a:extLst>
              <a:ext uri="{FF2B5EF4-FFF2-40B4-BE49-F238E27FC236}">
                <a16:creationId xmlns:a16="http://schemas.microsoft.com/office/drawing/2014/main" id="{1ED11395-C284-9D31-0A1F-8CE593280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00" y="1348510"/>
            <a:ext cx="4940880" cy="1767742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6FC4B744-16AC-500A-BBB9-19F5AFB1A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00" y="1365141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30" name="Rectangle 20">
            <a:extLst>
              <a:ext uri="{FF2B5EF4-FFF2-40B4-BE49-F238E27FC236}">
                <a16:creationId xmlns:a16="http://schemas.microsoft.com/office/drawing/2014/main" id="{F8F8537C-8B21-E85D-8ED6-BCD891428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00" y="1669941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Report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31" name="Table 8">
            <a:extLst>
              <a:ext uri="{FF2B5EF4-FFF2-40B4-BE49-F238E27FC236}">
                <a16:creationId xmlns:a16="http://schemas.microsoft.com/office/drawing/2014/main" id="{39209D40-A90A-28AF-7EE5-2185F6AED7D9}"/>
              </a:ext>
            </a:extLst>
          </p:cNvPr>
          <p:cNvGraphicFramePr>
            <a:graphicFrameLocks noGrp="1"/>
          </p:cNvGraphicFramePr>
          <p:nvPr/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0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32" name="Rectangle 8">
            <a:extLst>
              <a:ext uri="{FF2B5EF4-FFF2-40B4-BE49-F238E27FC236}">
                <a16:creationId xmlns:a16="http://schemas.microsoft.com/office/drawing/2014/main" id="{8532E473-3AD0-1ACA-DBD6-4C38F717F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3" name="Rectangle 7">
            <a:extLst>
              <a:ext uri="{FF2B5EF4-FFF2-40B4-BE49-F238E27FC236}">
                <a16:creationId xmlns:a16="http://schemas.microsoft.com/office/drawing/2014/main" id="{8C784DF3-91D0-06EA-41CD-A662AB28C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DAE5054B-71F1-C2E9-80C9-BD8557A87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5" name="Rectangle 20">
            <a:extLst>
              <a:ext uri="{FF2B5EF4-FFF2-40B4-BE49-F238E27FC236}">
                <a16:creationId xmlns:a16="http://schemas.microsoft.com/office/drawing/2014/main" id="{CA220699-8C1A-C150-E2CF-34C808F65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017296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36" name="Rectangle 7">
            <a:extLst>
              <a:ext uri="{FF2B5EF4-FFF2-40B4-BE49-F238E27FC236}">
                <a16:creationId xmlns:a16="http://schemas.microsoft.com/office/drawing/2014/main" id="{E522FAAD-4C4E-A54F-A8AD-49240F449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901580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27D7948D-3EDF-A9AD-5576-B7B4C9037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8" name="Rectangle 20">
            <a:extLst>
              <a:ext uri="{FF2B5EF4-FFF2-40B4-BE49-F238E27FC236}">
                <a16:creationId xmlns:a16="http://schemas.microsoft.com/office/drawing/2014/main" id="{2728EF24-94C7-6A18-7240-28E5437CB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2206380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6" name="Rectangle 20">
            <a:extLst>
              <a:ext uri="{FF2B5EF4-FFF2-40B4-BE49-F238E27FC236}">
                <a16:creationId xmlns:a16="http://schemas.microsoft.com/office/drawing/2014/main" id="{36B2768F-C43F-065E-FE5D-C9B16EAEA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0800" y="1000518"/>
            <a:ext cx="494640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Interim report</a:t>
            </a:r>
          </a:p>
        </p:txBody>
      </p:sp>
    </p:spTree>
    <p:extLst>
      <p:ext uri="{BB962C8B-B14F-4D97-AF65-F5344CB8AC3E}">
        <p14:creationId xmlns:p14="http://schemas.microsoft.com/office/powerpoint/2010/main" val="1786993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A4675E4-17D3-F776-F4A4-379D7D7DF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33BF3EA-AA33-261E-8D31-8101DCD6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11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AB90542-B085-F406-9290-107271633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34978"/>
            <a:ext cx="11041200" cy="1152000"/>
          </a:xfrm>
        </p:spPr>
        <p:txBody>
          <a:bodyPr/>
          <a:lstStyle/>
          <a:p>
            <a:r>
              <a:rPr lang="nl-BE" dirty="0"/>
              <a:t>Week 6 (10/11/2022)</a:t>
            </a:r>
          </a:p>
        </p:txBody>
      </p:sp>
      <p:sp>
        <p:nvSpPr>
          <p:cNvPr id="28" name="Rectangle 7">
            <a:extLst>
              <a:ext uri="{FF2B5EF4-FFF2-40B4-BE49-F238E27FC236}">
                <a16:creationId xmlns:a16="http://schemas.microsoft.com/office/drawing/2014/main" id="{1ED11395-C284-9D31-0A1F-8CE593280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00" y="1348510"/>
            <a:ext cx="4940880" cy="1767742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6FC4B744-16AC-500A-BBB9-19F5AFB1A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00" y="1365141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30" name="Rectangle 20">
            <a:extLst>
              <a:ext uri="{FF2B5EF4-FFF2-40B4-BE49-F238E27FC236}">
                <a16:creationId xmlns:a16="http://schemas.microsoft.com/office/drawing/2014/main" id="{F8F8537C-8B21-E85D-8ED6-BCD891428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00" y="1669941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Report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31" name="Table 8">
            <a:extLst>
              <a:ext uri="{FF2B5EF4-FFF2-40B4-BE49-F238E27FC236}">
                <a16:creationId xmlns:a16="http://schemas.microsoft.com/office/drawing/2014/main" id="{39209D40-A90A-28AF-7EE5-2185F6AED7D9}"/>
              </a:ext>
            </a:extLst>
          </p:cNvPr>
          <p:cNvGraphicFramePr>
            <a:graphicFrameLocks noGrp="1"/>
          </p:cNvGraphicFramePr>
          <p:nvPr/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0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32" name="Rectangle 8">
            <a:extLst>
              <a:ext uri="{FF2B5EF4-FFF2-40B4-BE49-F238E27FC236}">
                <a16:creationId xmlns:a16="http://schemas.microsoft.com/office/drawing/2014/main" id="{8532E473-3AD0-1ACA-DBD6-4C38F717F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3" name="Rectangle 7">
            <a:extLst>
              <a:ext uri="{FF2B5EF4-FFF2-40B4-BE49-F238E27FC236}">
                <a16:creationId xmlns:a16="http://schemas.microsoft.com/office/drawing/2014/main" id="{8C784DF3-91D0-06EA-41CD-A662AB28C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DAE5054B-71F1-C2E9-80C9-BD8557A87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5" name="Rectangle 20">
            <a:extLst>
              <a:ext uri="{FF2B5EF4-FFF2-40B4-BE49-F238E27FC236}">
                <a16:creationId xmlns:a16="http://schemas.microsoft.com/office/drawing/2014/main" id="{CA220699-8C1A-C150-E2CF-34C808F65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017296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36" name="Rectangle 7">
            <a:extLst>
              <a:ext uri="{FF2B5EF4-FFF2-40B4-BE49-F238E27FC236}">
                <a16:creationId xmlns:a16="http://schemas.microsoft.com/office/drawing/2014/main" id="{E522FAAD-4C4E-A54F-A8AD-49240F449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901580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27D7948D-3EDF-A9AD-5576-B7B4C9037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8" name="Rectangle 20">
            <a:extLst>
              <a:ext uri="{FF2B5EF4-FFF2-40B4-BE49-F238E27FC236}">
                <a16:creationId xmlns:a16="http://schemas.microsoft.com/office/drawing/2014/main" id="{2728EF24-94C7-6A18-7240-28E5437CB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2206380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6" name="Rectangle 20">
            <a:extLst>
              <a:ext uri="{FF2B5EF4-FFF2-40B4-BE49-F238E27FC236}">
                <a16:creationId xmlns:a16="http://schemas.microsoft.com/office/drawing/2014/main" id="{36B2768F-C43F-065E-FE5D-C9B16EAEA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0800" y="1000518"/>
            <a:ext cx="494640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Interim report</a:t>
            </a:r>
          </a:p>
        </p:txBody>
      </p:sp>
    </p:spTree>
    <p:extLst>
      <p:ext uri="{BB962C8B-B14F-4D97-AF65-F5344CB8AC3E}">
        <p14:creationId xmlns:p14="http://schemas.microsoft.com/office/powerpoint/2010/main" val="3767958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A4675E4-17D3-F776-F4A4-379D7D7DF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33BF3EA-AA33-261E-8D31-8101DCD6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12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AB90542-B085-F406-9290-107271633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1672"/>
            <a:ext cx="11041200" cy="1152000"/>
          </a:xfrm>
        </p:spPr>
        <p:txBody>
          <a:bodyPr/>
          <a:lstStyle/>
          <a:p>
            <a:r>
              <a:rPr lang="nl-BE" dirty="0"/>
              <a:t>Week 7 (14/11/2022)</a:t>
            </a:r>
          </a:p>
        </p:txBody>
      </p:sp>
      <p:sp>
        <p:nvSpPr>
          <p:cNvPr id="28" name="Rectangle 7">
            <a:extLst>
              <a:ext uri="{FF2B5EF4-FFF2-40B4-BE49-F238E27FC236}">
                <a16:creationId xmlns:a16="http://schemas.microsoft.com/office/drawing/2014/main" id="{1ED11395-C284-9D31-0A1F-8CE593280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00" y="1348510"/>
            <a:ext cx="4940880" cy="1767742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6FC4B744-16AC-500A-BBB9-19F5AFB1A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00" y="1365141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30" name="Rectangle 20">
            <a:extLst>
              <a:ext uri="{FF2B5EF4-FFF2-40B4-BE49-F238E27FC236}">
                <a16:creationId xmlns:a16="http://schemas.microsoft.com/office/drawing/2014/main" id="{F8F8537C-8B21-E85D-8ED6-BCD891428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00" y="1669941"/>
            <a:ext cx="4940880" cy="149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Looking for hardware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Speech detection refining (SDR)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Combining the codes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200" dirty="0" err="1">
                <a:solidFill>
                  <a:srgbClr val="333333"/>
                </a:solidFill>
                <a:latin typeface="Verdana" panose="020B0604030504040204" pitchFamily="34" charset="0"/>
              </a:rPr>
              <a:t>Dlib</a:t>
            </a: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200" dirty="0" err="1">
                <a:solidFill>
                  <a:srgbClr val="333333"/>
                </a:solidFill>
                <a:latin typeface="Verdana" panose="020B0604030504040204" pitchFamily="34" charset="0"/>
              </a:rPr>
              <a:t>Haar</a:t>
            </a: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Cascades comparison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tracking 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31" name="Table 8">
            <a:extLst>
              <a:ext uri="{FF2B5EF4-FFF2-40B4-BE49-F238E27FC236}">
                <a16:creationId xmlns:a16="http://schemas.microsoft.com/office/drawing/2014/main" id="{39209D40-A90A-28AF-7EE5-2185F6AED7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97138"/>
              </p:ext>
            </p:extLst>
          </p:nvPr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5747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406813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SDR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Looking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for</a:t>
                      </a:r>
                      <a:r>
                        <a:rPr lang="nl-BE" dirty="0"/>
                        <a:t> hardware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Dlib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vs</a:t>
                      </a:r>
                      <a:r>
                        <a:rPr lang="nl-BE" dirty="0"/>
                        <a:t> Haar 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Dlib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vs</a:t>
                      </a:r>
                      <a:r>
                        <a:rPr lang="nl-BE" dirty="0"/>
                        <a:t> Haar 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Testing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Combining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Combining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Combining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Combining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Face tracking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Face tracking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Face tracking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Face tracking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SDR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PC-</a:t>
                      </a:r>
                      <a:r>
                        <a:rPr lang="nl-BE" dirty="0" err="1"/>
                        <a:t>problems</a:t>
                      </a:r>
                      <a:endParaRPr lang="nl-B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Dlib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vs</a:t>
                      </a:r>
                      <a:r>
                        <a:rPr lang="nl-BE" dirty="0"/>
                        <a:t> Haar C.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Dlib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vs</a:t>
                      </a:r>
                      <a:r>
                        <a:rPr lang="nl-BE" dirty="0"/>
                        <a:t> Haar C.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/>
                        <a:t>Testing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32" name="Rectangle 8">
            <a:extLst>
              <a:ext uri="{FF2B5EF4-FFF2-40B4-BE49-F238E27FC236}">
                <a16:creationId xmlns:a16="http://schemas.microsoft.com/office/drawing/2014/main" id="{8532E473-3AD0-1ACA-DBD6-4C38F717F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3" name="Rectangle 7">
            <a:extLst>
              <a:ext uri="{FF2B5EF4-FFF2-40B4-BE49-F238E27FC236}">
                <a16:creationId xmlns:a16="http://schemas.microsoft.com/office/drawing/2014/main" id="{8C784DF3-91D0-06EA-41CD-A662AB28C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DAE5054B-71F1-C2E9-80C9-BD8557A87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5" name="Rectangle 20">
            <a:extLst>
              <a:ext uri="{FF2B5EF4-FFF2-40B4-BE49-F238E27FC236}">
                <a16:creationId xmlns:a16="http://schemas.microsoft.com/office/drawing/2014/main" id="{CA220699-8C1A-C150-E2CF-34C808F65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017296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36" name="Rectangle 7">
            <a:extLst>
              <a:ext uri="{FF2B5EF4-FFF2-40B4-BE49-F238E27FC236}">
                <a16:creationId xmlns:a16="http://schemas.microsoft.com/office/drawing/2014/main" id="{E522FAAD-4C4E-A54F-A8AD-49240F449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901580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27D7948D-3EDF-A9AD-5576-B7B4C9037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8" name="Rectangle 20">
            <a:extLst>
              <a:ext uri="{FF2B5EF4-FFF2-40B4-BE49-F238E27FC236}">
                <a16:creationId xmlns:a16="http://schemas.microsoft.com/office/drawing/2014/main" id="{2728EF24-94C7-6A18-7240-28E5437CB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2206380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6" name="Rectangle 20">
            <a:extLst>
              <a:ext uri="{FF2B5EF4-FFF2-40B4-BE49-F238E27FC236}">
                <a16:creationId xmlns:a16="http://schemas.microsoft.com/office/drawing/2014/main" id="{36B2768F-C43F-065E-FE5D-C9B16EAEA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0800" y="1000518"/>
            <a:ext cx="494640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Speech detection</a:t>
            </a:r>
          </a:p>
        </p:txBody>
      </p:sp>
      <p:sp>
        <p:nvSpPr>
          <p:cNvPr id="2" name="Rectangle 20">
            <a:extLst>
              <a:ext uri="{FF2B5EF4-FFF2-40B4-BE49-F238E27FC236}">
                <a16:creationId xmlns:a16="http://schemas.microsoft.com/office/drawing/2014/main" id="{92C87990-DCE2-9586-EF8E-6726A456D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2206380"/>
            <a:ext cx="494640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Combining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Testing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tracking</a:t>
            </a:r>
          </a:p>
        </p:txBody>
      </p:sp>
    </p:spTree>
    <p:extLst>
      <p:ext uri="{BB962C8B-B14F-4D97-AF65-F5344CB8AC3E}">
        <p14:creationId xmlns:p14="http://schemas.microsoft.com/office/powerpoint/2010/main" val="541358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A4675E4-17D3-F776-F4A4-379D7D7DF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33BF3EA-AA33-261E-8D31-8101DCD6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13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AB90542-B085-F406-9290-107271633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7600"/>
            <a:ext cx="11041200" cy="1152000"/>
          </a:xfrm>
        </p:spPr>
        <p:txBody>
          <a:bodyPr/>
          <a:lstStyle/>
          <a:p>
            <a:r>
              <a:rPr lang="nl-BE" dirty="0"/>
              <a:t>Week 7 (17/11/2022)</a:t>
            </a:r>
          </a:p>
        </p:txBody>
      </p:sp>
      <p:sp>
        <p:nvSpPr>
          <p:cNvPr id="28" name="Rectangle 7">
            <a:extLst>
              <a:ext uri="{FF2B5EF4-FFF2-40B4-BE49-F238E27FC236}">
                <a16:creationId xmlns:a16="http://schemas.microsoft.com/office/drawing/2014/main" id="{1ED11395-C284-9D31-0A1F-8CE593280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00" y="1348510"/>
            <a:ext cx="4940880" cy="1767742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6FC4B744-16AC-500A-BBB9-19F5AFB1A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00" y="1365141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30" name="Rectangle 20">
            <a:extLst>
              <a:ext uri="{FF2B5EF4-FFF2-40B4-BE49-F238E27FC236}">
                <a16:creationId xmlns:a16="http://schemas.microsoft.com/office/drawing/2014/main" id="{F8F8537C-8B21-E85D-8ED6-BCD891428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00" y="1669941"/>
            <a:ext cx="4940880" cy="149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Looking for hardware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Speech detection refining (SDR)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Combining the codes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200" dirty="0" err="1">
                <a:solidFill>
                  <a:srgbClr val="333333"/>
                </a:solidFill>
                <a:latin typeface="Verdana" panose="020B0604030504040204" pitchFamily="34" charset="0"/>
              </a:rPr>
              <a:t>Dlib</a:t>
            </a: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200" dirty="0" err="1">
                <a:solidFill>
                  <a:srgbClr val="333333"/>
                </a:solidFill>
                <a:latin typeface="Verdana" panose="020B0604030504040204" pitchFamily="34" charset="0"/>
              </a:rPr>
              <a:t>Haar</a:t>
            </a: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Cascades comparison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tracking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Recognition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Brochure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31" name="Table 8">
            <a:extLst>
              <a:ext uri="{FF2B5EF4-FFF2-40B4-BE49-F238E27FC236}">
                <a16:creationId xmlns:a16="http://schemas.microsoft.com/office/drawing/2014/main" id="{39209D40-A90A-28AF-7EE5-2185F6AED7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524758"/>
              </p:ext>
            </p:extLst>
          </p:nvPr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5747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406813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Testing</a:t>
                      </a:r>
                      <a:r>
                        <a:rPr lang="nl-BE" dirty="0"/>
                        <a:t>/</a:t>
                      </a:r>
                      <a:r>
                        <a:rPr lang="nl-BE" dirty="0" err="1"/>
                        <a:t>comparison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Testing</a:t>
                      </a:r>
                      <a:r>
                        <a:rPr lang="nl-BE" dirty="0"/>
                        <a:t>/</a:t>
                      </a:r>
                      <a:r>
                        <a:rPr lang="nl-BE" dirty="0" err="1"/>
                        <a:t>comparison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SDR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Testing</a:t>
                      </a:r>
                      <a:r>
                        <a:rPr lang="nl-BE" dirty="0"/>
                        <a:t>/</a:t>
                      </a:r>
                      <a:r>
                        <a:rPr lang="nl-BE" dirty="0" err="1"/>
                        <a:t>comparison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Testing</a:t>
                      </a:r>
                      <a:r>
                        <a:rPr lang="nl-BE" dirty="0"/>
                        <a:t>/</a:t>
                      </a:r>
                      <a:r>
                        <a:rPr lang="nl-BE" dirty="0" err="1"/>
                        <a:t>comparison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Refining</a:t>
                      </a:r>
                      <a:r>
                        <a:rPr lang="nl-BE" dirty="0"/>
                        <a:t>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Gestures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Combining</a:t>
                      </a:r>
                      <a:r>
                        <a:rPr lang="nl-BE" dirty="0"/>
                        <a:t>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Combining</a:t>
                      </a:r>
                      <a:r>
                        <a:rPr lang="nl-BE" dirty="0"/>
                        <a:t>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Face </a:t>
                      </a:r>
                      <a:r>
                        <a:rPr lang="nl-BE" dirty="0" err="1"/>
                        <a:t>Recognition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Face </a:t>
                      </a:r>
                      <a:r>
                        <a:rPr lang="nl-BE" dirty="0" err="1"/>
                        <a:t>recognition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Face tracking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Face tracking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Face tracking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Face tracking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Brochure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Brochure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Brochure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Brochure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Brochure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Brochure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Brochure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Gestures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32" name="Rectangle 8">
            <a:extLst>
              <a:ext uri="{FF2B5EF4-FFF2-40B4-BE49-F238E27FC236}">
                <a16:creationId xmlns:a16="http://schemas.microsoft.com/office/drawing/2014/main" id="{8532E473-3AD0-1ACA-DBD6-4C38F717F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3" name="Rectangle 7">
            <a:extLst>
              <a:ext uri="{FF2B5EF4-FFF2-40B4-BE49-F238E27FC236}">
                <a16:creationId xmlns:a16="http://schemas.microsoft.com/office/drawing/2014/main" id="{8C784DF3-91D0-06EA-41CD-A662AB28C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DAE5054B-71F1-C2E9-80C9-BD8557A87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5" name="Rectangle 20">
            <a:extLst>
              <a:ext uri="{FF2B5EF4-FFF2-40B4-BE49-F238E27FC236}">
                <a16:creationId xmlns:a16="http://schemas.microsoft.com/office/drawing/2014/main" id="{CA220699-8C1A-C150-E2CF-34C808F65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017296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36" name="Rectangle 7">
            <a:extLst>
              <a:ext uri="{FF2B5EF4-FFF2-40B4-BE49-F238E27FC236}">
                <a16:creationId xmlns:a16="http://schemas.microsoft.com/office/drawing/2014/main" id="{E522FAAD-4C4E-A54F-A8AD-49240F449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901580"/>
            <a:ext cx="4940880" cy="1114938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27D7948D-3EDF-A9AD-5576-B7B4C9037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8" name="Rectangle 20">
            <a:extLst>
              <a:ext uri="{FF2B5EF4-FFF2-40B4-BE49-F238E27FC236}">
                <a16:creationId xmlns:a16="http://schemas.microsoft.com/office/drawing/2014/main" id="{2728EF24-94C7-6A18-7240-28E5437CB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2206380"/>
            <a:ext cx="4940880" cy="81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6" name="Rectangle 20">
            <a:extLst>
              <a:ext uri="{FF2B5EF4-FFF2-40B4-BE49-F238E27FC236}">
                <a16:creationId xmlns:a16="http://schemas.microsoft.com/office/drawing/2014/main" id="{36B2768F-C43F-065E-FE5D-C9B16EAEA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0800" y="1000518"/>
            <a:ext cx="494640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The biggest part of combining the code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The largest part of tracking</a:t>
            </a:r>
          </a:p>
        </p:txBody>
      </p:sp>
      <p:sp>
        <p:nvSpPr>
          <p:cNvPr id="2" name="Rectangle 20">
            <a:extLst>
              <a:ext uri="{FF2B5EF4-FFF2-40B4-BE49-F238E27FC236}">
                <a16:creationId xmlns:a16="http://schemas.microsoft.com/office/drawing/2014/main" id="{92C87990-DCE2-9586-EF8E-6726A456D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2206380"/>
            <a:ext cx="494640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Combining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Testing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tracking</a:t>
            </a:r>
          </a:p>
        </p:txBody>
      </p:sp>
    </p:spTree>
    <p:extLst>
      <p:ext uri="{BB962C8B-B14F-4D97-AF65-F5344CB8AC3E}">
        <p14:creationId xmlns:p14="http://schemas.microsoft.com/office/powerpoint/2010/main" val="2924789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A4675E4-17D3-F776-F4A4-379D7D7DF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33BF3EA-AA33-261E-8D31-8101DCD6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14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AB90542-B085-F406-9290-107271633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7600"/>
            <a:ext cx="11041200" cy="1152000"/>
          </a:xfrm>
        </p:spPr>
        <p:txBody>
          <a:bodyPr/>
          <a:lstStyle/>
          <a:p>
            <a:r>
              <a:rPr lang="nl-BE" dirty="0"/>
              <a:t>Week 8 (21/11/2022)</a:t>
            </a:r>
          </a:p>
        </p:txBody>
      </p:sp>
      <p:sp>
        <p:nvSpPr>
          <p:cNvPr id="28" name="Rectangle 7">
            <a:extLst>
              <a:ext uri="{FF2B5EF4-FFF2-40B4-BE49-F238E27FC236}">
                <a16:creationId xmlns:a16="http://schemas.microsoft.com/office/drawing/2014/main" id="{1ED11395-C284-9D31-0A1F-8CE593280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00" y="1348510"/>
            <a:ext cx="4940880" cy="1767742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6FC4B744-16AC-500A-BBB9-19F5AFB1A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00" y="1365141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30" name="Rectangle 20">
            <a:extLst>
              <a:ext uri="{FF2B5EF4-FFF2-40B4-BE49-F238E27FC236}">
                <a16:creationId xmlns:a16="http://schemas.microsoft.com/office/drawing/2014/main" id="{F8F8537C-8B21-E85D-8ED6-BCD891428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00" y="1669941"/>
            <a:ext cx="4940880" cy="149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Better Head detection (BDH)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Speech detection refining (SDR)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Combining the codes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200" dirty="0" err="1">
                <a:solidFill>
                  <a:srgbClr val="333333"/>
                </a:solidFill>
                <a:latin typeface="Verdana" panose="020B0604030504040204" pitchFamily="34" charset="0"/>
              </a:rPr>
              <a:t>Dlib</a:t>
            </a: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200" dirty="0" err="1">
                <a:solidFill>
                  <a:srgbClr val="333333"/>
                </a:solidFill>
                <a:latin typeface="Verdana" panose="020B0604030504040204" pitchFamily="34" charset="0"/>
              </a:rPr>
              <a:t>Haar</a:t>
            </a: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Cascades comparison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tracking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Recognition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Brochure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31" name="Table 8">
            <a:extLst>
              <a:ext uri="{FF2B5EF4-FFF2-40B4-BE49-F238E27FC236}">
                <a16:creationId xmlns:a16="http://schemas.microsoft.com/office/drawing/2014/main" id="{39209D40-A90A-28AF-7EE5-2185F6AED7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146821"/>
              </p:ext>
            </p:extLst>
          </p:nvPr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5747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406813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BHD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Refining</a:t>
                      </a:r>
                      <a:r>
                        <a:rPr lang="nl-BE" dirty="0"/>
                        <a:t>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Refining</a:t>
                      </a:r>
                      <a:r>
                        <a:rPr lang="nl-BE" dirty="0"/>
                        <a:t> code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Face </a:t>
                      </a:r>
                      <a:r>
                        <a:rPr lang="nl-BE" dirty="0" err="1"/>
                        <a:t>Recognition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Multithreading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Face tracking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Face tracking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Brochure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Brochure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 oefenzitting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 oefenzitting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Brochure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Tracking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32" name="Rectangle 8">
            <a:extLst>
              <a:ext uri="{FF2B5EF4-FFF2-40B4-BE49-F238E27FC236}">
                <a16:creationId xmlns:a16="http://schemas.microsoft.com/office/drawing/2014/main" id="{8532E473-3AD0-1ACA-DBD6-4C38F717F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3" name="Rectangle 7">
            <a:extLst>
              <a:ext uri="{FF2B5EF4-FFF2-40B4-BE49-F238E27FC236}">
                <a16:creationId xmlns:a16="http://schemas.microsoft.com/office/drawing/2014/main" id="{8C784DF3-91D0-06EA-41CD-A662AB28C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DAE5054B-71F1-C2E9-80C9-BD8557A87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5" name="Rectangle 20">
            <a:extLst>
              <a:ext uri="{FF2B5EF4-FFF2-40B4-BE49-F238E27FC236}">
                <a16:creationId xmlns:a16="http://schemas.microsoft.com/office/drawing/2014/main" id="{CA220699-8C1A-C150-E2CF-34C808F65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017296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36" name="Rectangle 7">
            <a:extLst>
              <a:ext uri="{FF2B5EF4-FFF2-40B4-BE49-F238E27FC236}">
                <a16:creationId xmlns:a16="http://schemas.microsoft.com/office/drawing/2014/main" id="{E522FAAD-4C4E-A54F-A8AD-49240F449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901580"/>
            <a:ext cx="4940880" cy="115212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27D7948D-3EDF-A9AD-5576-B7B4C9037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8" name="Rectangle 20">
            <a:extLst>
              <a:ext uri="{FF2B5EF4-FFF2-40B4-BE49-F238E27FC236}">
                <a16:creationId xmlns:a16="http://schemas.microsoft.com/office/drawing/2014/main" id="{2728EF24-94C7-6A18-7240-28E5437CB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2206380"/>
            <a:ext cx="4940880" cy="909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6" name="Rectangle 20">
            <a:extLst>
              <a:ext uri="{FF2B5EF4-FFF2-40B4-BE49-F238E27FC236}">
                <a16:creationId xmlns:a16="http://schemas.microsoft.com/office/drawing/2014/main" id="{36B2768F-C43F-065E-FE5D-C9B16EAEA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0800" y="1000518"/>
            <a:ext cx="494640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The biggest part of combining the code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The largest part of tracking (bug fixes and such)</a:t>
            </a:r>
          </a:p>
        </p:txBody>
      </p:sp>
      <p:sp>
        <p:nvSpPr>
          <p:cNvPr id="2" name="Rectangle 20">
            <a:extLst>
              <a:ext uri="{FF2B5EF4-FFF2-40B4-BE49-F238E27FC236}">
                <a16:creationId xmlns:a16="http://schemas.microsoft.com/office/drawing/2014/main" id="{92C87990-DCE2-9586-EF8E-6726A456D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2206380"/>
            <a:ext cx="4946400" cy="847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Recognition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Multithreading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Gestures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tracking</a:t>
            </a:r>
          </a:p>
        </p:txBody>
      </p:sp>
    </p:spTree>
    <p:extLst>
      <p:ext uri="{BB962C8B-B14F-4D97-AF65-F5344CB8AC3E}">
        <p14:creationId xmlns:p14="http://schemas.microsoft.com/office/powerpoint/2010/main" val="72176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A4675E4-17D3-F776-F4A4-379D7D7DF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33BF3EA-AA33-261E-8D31-8101DCD6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15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AB90542-B085-F406-9290-107271633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7600"/>
            <a:ext cx="11041200" cy="1152000"/>
          </a:xfrm>
        </p:spPr>
        <p:txBody>
          <a:bodyPr/>
          <a:lstStyle/>
          <a:p>
            <a:r>
              <a:rPr lang="nl-BE" dirty="0"/>
              <a:t>Week 8 (2</a:t>
            </a:r>
            <a:r>
              <a:rPr lang="en-BE" dirty="0"/>
              <a:t>4</a:t>
            </a:r>
            <a:r>
              <a:rPr lang="nl-BE" dirty="0"/>
              <a:t>/11/2022)</a:t>
            </a:r>
          </a:p>
        </p:txBody>
      </p:sp>
      <p:sp>
        <p:nvSpPr>
          <p:cNvPr id="28" name="Rectangle 7">
            <a:extLst>
              <a:ext uri="{FF2B5EF4-FFF2-40B4-BE49-F238E27FC236}">
                <a16:creationId xmlns:a16="http://schemas.microsoft.com/office/drawing/2014/main" id="{1ED11395-C284-9D31-0A1F-8CE593280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00" y="1348510"/>
            <a:ext cx="4940880" cy="1767742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6FC4B744-16AC-500A-BBB9-19F5AFB1A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00" y="1365141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30" name="Rectangle 20">
            <a:extLst>
              <a:ext uri="{FF2B5EF4-FFF2-40B4-BE49-F238E27FC236}">
                <a16:creationId xmlns:a16="http://schemas.microsoft.com/office/drawing/2014/main" id="{F8F8537C-8B21-E85D-8ED6-BCD891428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00" y="1669941"/>
            <a:ext cx="4940880" cy="149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Brochure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Gestures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Integration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200" dirty="0" err="1">
                <a:solidFill>
                  <a:srgbClr val="333333"/>
                </a:solidFill>
                <a:latin typeface="Verdana" panose="020B0604030504040204" pitchFamily="34" charset="0"/>
              </a:rPr>
              <a:t>Facerecognition</a:t>
            </a: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200" dirty="0" err="1">
                <a:solidFill>
                  <a:srgbClr val="333333"/>
                </a:solidFill>
                <a:latin typeface="Verdana" panose="020B0604030504040204" pitchFamily="34" charset="0"/>
              </a:rPr>
              <a:t>Dlib</a:t>
            </a: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200" dirty="0" err="1">
                <a:solidFill>
                  <a:srgbClr val="333333"/>
                </a:solidFill>
                <a:latin typeface="Verdana" panose="020B0604030504040204" pitchFamily="34" charset="0"/>
              </a:rPr>
              <a:t>Headdetection</a:t>
            </a: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Adding Restrictions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31" name="Table 8">
            <a:extLst>
              <a:ext uri="{FF2B5EF4-FFF2-40B4-BE49-F238E27FC236}">
                <a16:creationId xmlns:a16="http://schemas.microsoft.com/office/drawing/2014/main" id="{39209D40-A90A-28AF-7EE5-2185F6AED7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538366"/>
              </p:ext>
            </p:extLst>
          </p:nvPr>
        </p:nvGraphicFramePr>
        <p:xfrm>
          <a:off x="580800" y="3517586"/>
          <a:ext cx="1130640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5747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406813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nl-BE" sz="1800" dirty="0" err="1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Dlib</a:t>
                      </a:r>
                      <a:r>
                        <a:rPr lang="en-US" altLang="nl-BE" sz="1800" dirty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 </a:t>
                      </a:r>
                      <a:r>
                        <a:rPr lang="en-US" altLang="nl-BE" sz="1800" dirty="0" err="1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Headdetection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nl-BE" sz="1800" dirty="0" err="1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Dlib</a:t>
                      </a:r>
                      <a:r>
                        <a:rPr lang="en-US" altLang="nl-BE" sz="1800" dirty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 Head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nl-BE" sz="1800" dirty="0" err="1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Dlib</a:t>
                      </a:r>
                      <a:r>
                        <a:rPr lang="en-US" altLang="nl-BE" sz="1800" dirty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 Head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nl-BE" sz="1800" dirty="0" err="1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Dlib</a:t>
                      </a:r>
                      <a:r>
                        <a:rPr lang="en-US" altLang="nl-BE" sz="1800" dirty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 Head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nl-BE" sz="1800" dirty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Adding Restrictions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nl-BE" sz="1800" dirty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Adding Restrictions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nl-BE" sz="1800" dirty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Adding Restrictions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nl-BE" sz="1800" dirty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Adding Restrictions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Integration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Brochure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Brochure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Brochure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Brochure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nl-BE" sz="1800" dirty="0" err="1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Dlib</a:t>
                      </a:r>
                      <a:r>
                        <a:rPr lang="en-US" altLang="nl-BE" sz="1800" dirty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 Head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nl-BE" sz="1800" dirty="0" err="1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Dlib</a:t>
                      </a:r>
                      <a:r>
                        <a:rPr lang="en-US" altLang="nl-BE" sz="1800" dirty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 Head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nl-BE" sz="1800" dirty="0" err="1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Dlib</a:t>
                      </a:r>
                      <a:r>
                        <a:rPr lang="en-US" altLang="nl-BE" sz="1800" dirty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 Head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nl-BE" sz="1800" dirty="0" err="1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Dlib</a:t>
                      </a:r>
                      <a:r>
                        <a:rPr lang="en-US" altLang="nl-BE" sz="1800" dirty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 Head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nl-BE" sz="1800" dirty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Adding Restrictions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nl-BE" sz="1800" dirty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Adding Restrictions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nl-BE" sz="1800" dirty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Adding Restrictions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nl-BE" sz="180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Adding Restrictions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32" name="Rectangle 8">
            <a:extLst>
              <a:ext uri="{FF2B5EF4-FFF2-40B4-BE49-F238E27FC236}">
                <a16:creationId xmlns:a16="http://schemas.microsoft.com/office/drawing/2014/main" id="{8532E473-3AD0-1ACA-DBD6-4C38F717F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3" name="Rectangle 7">
            <a:extLst>
              <a:ext uri="{FF2B5EF4-FFF2-40B4-BE49-F238E27FC236}">
                <a16:creationId xmlns:a16="http://schemas.microsoft.com/office/drawing/2014/main" id="{8C784DF3-91D0-06EA-41CD-A662AB28C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DAE5054B-71F1-C2E9-80C9-BD8557A87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5" name="Rectangle 20">
            <a:extLst>
              <a:ext uri="{FF2B5EF4-FFF2-40B4-BE49-F238E27FC236}">
                <a16:creationId xmlns:a16="http://schemas.microsoft.com/office/drawing/2014/main" id="{CA220699-8C1A-C150-E2CF-34C808F65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017296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36" name="Rectangle 7">
            <a:extLst>
              <a:ext uri="{FF2B5EF4-FFF2-40B4-BE49-F238E27FC236}">
                <a16:creationId xmlns:a16="http://schemas.microsoft.com/office/drawing/2014/main" id="{E522FAAD-4C4E-A54F-A8AD-49240F449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901580"/>
            <a:ext cx="4940880" cy="115212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27D7948D-3EDF-A9AD-5576-B7B4C9037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8" name="Rectangle 20">
            <a:extLst>
              <a:ext uri="{FF2B5EF4-FFF2-40B4-BE49-F238E27FC236}">
                <a16:creationId xmlns:a16="http://schemas.microsoft.com/office/drawing/2014/main" id="{2728EF24-94C7-6A18-7240-28E5437CB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2206380"/>
            <a:ext cx="4940880" cy="909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6" name="Rectangle 20">
            <a:extLst>
              <a:ext uri="{FF2B5EF4-FFF2-40B4-BE49-F238E27FC236}">
                <a16:creationId xmlns:a16="http://schemas.microsoft.com/office/drawing/2014/main" id="{36B2768F-C43F-065E-FE5D-C9B16EAEA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0800" y="1000518"/>
            <a:ext cx="494640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Gestures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Integration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200" dirty="0" err="1">
                <a:solidFill>
                  <a:srgbClr val="333333"/>
                </a:solidFill>
                <a:latin typeface="Verdana" panose="020B0604030504040204" pitchFamily="34" charset="0"/>
              </a:rPr>
              <a:t>Dlib</a:t>
            </a: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200" dirty="0" err="1">
                <a:solidFill>
                  <a:srgbClr val="333333"/>
                </a:solidFill>
                <a:latin typeface="Verdana" panose="020B0604030504040204" pitchFamily="34" charset="0"/>
              </a:rPr>
              <a:t>Headdetection</a:t>
            </a: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2" name="Rectangle 20">
            <a:extLst>
              <a:ext uri="{FF2B5EF4-FFF2-40B4-BE49-F238E27FC236}">
                <a16:creationId xmlns:a16="http://schemas.microsoft.com/office/drawing/2014/main" id="{92C87990-DCE2-9586-EF8E-6726A456D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2206380"/>
            <a:ext cx="4946400" cy="847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Brochure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200" dirty="0" err="1">
                <a:solidFill>
                  <a:srgbClr val="333333"/>
                </a:solidFill>
                <a:latin typeface="Verdana" panose="020B0604030504040204" pitchFamily="34" charset="0"/>
              </a:rPr>
              <a:t>Facerecognition</a:t>
            </a: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Adding Restrictions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495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A4675E4-17D3-F776-F4A4-379D7D7DF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33BF3EA-AA33-261E-8D31-8101DCD6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16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AB90542-B085-F406-9290-107271633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7600"/>
            <a:ext cx="11041200" cy="1152000"/>
          </a:xfrm>
        </p:spPr>
        <p:txBody>
          <a:bodyPr/>
          <a:lstStyle/>
          <a:p>
            <a:r>
              <a:rPr lang="nl-BE" dirty="0"/>
              <a:t>Week 9 (2</a:t>
            </a:r>
            <a:r>
              <a:rPr lang="en-US" dirty="0"/>
              <a:t>8</a:t>
            </a:r>
            <a:r>
              <a:rPr lang="nl-BE" dirty="0"/>
              <a:t>/11/2022)</a:t>
            </a:r>
          </a:p>
        </p:txBody>
      </p:sp>
      <p:sp>
        <p:nvSpPr>
          <p:cNvPr id="28" name="Rectangle 7">
            <a:extLst>
              <a:ext uri="{FF2B5EF4-FFF2-40B4-BE49-F238E27FC236}">
                <a16:creationId xmlns:a16="http://schemas.microsoft.com/office/drawing/2014/main" id="{1ED11395-C284-9D31-0A1F-8CE593280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00" y="1348510"/>
            <a:ext cx="4940880" cy="1767742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6FC4B744-16AC-500A-BBB9-19F5AFB1A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00" y="1365141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30" name="Rectangle 20">
            <a:extLst>
              <a:ext uri="{FF2B5EF4-FFF2-40B4-BE49-F238E27FC236}">
                <a16:creationId xmlns:a16="http://schemas.microsoft.com/office/drawing/2014/main" id="{F8F8537C-8B21-E85D-8ED6-BCD891428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00" y="1669941"/>
            <a:ext cx="4940880" cy="149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Brochure (B)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200" dirty="0" err="1">
                <a:solidFill>
                  <a:srgbClr val="333333"/>
                </a:solidFill>
                <a:latin typeface="Verdana" panose="020B0604030504040204" pitchFamily="34" charset="0"/>
              </a:rPr>
              <a:t>Facerecognition</a:t>
            </a: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+ Multiprocessing (FM)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200" dirty="0" err="1">
                <a:solidFill>
                  <a:srgbClr val="333333"/>
                </a:solidFill>
                <a:latin typeface="Verdana" panose="020B0604030504040204" pitchFamily="34" charset="0"/>
              </a:rPr>
              <a:t>Dlib</a:t>
            </a: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200" dirty="0" err="1">
                <a:solidFill>
                  <a:srgbClr val="333333"/>
                </a:solidFill>
                <a:latin typeface="Verdana" panose="020B0604030504040204" pitchFamily="34" charset="0"/>
              </a:rPr>
              <a:t>Headdetection</a:t>
            </a: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(DH)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Adding Restrictions (AR)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Tracking Faces (TF)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31" name="Table 8">
            <a:extLst>
              <a:ext uri="{FF2B5EF4-FFF2-40B4-BE49-F238E27FC236}">
                <a16:creationId xmlns:a16="http://schemas.microsoft.com/office/drawing/2014/main" id="{39209D40-A90A-28AF-7EE5-2185F6AED7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055173"/>
              </p:ext>
            </p:extLst>
          </p:nvPr>
        </p:nvGraphicFramePr>
        <p:xfrm>
          <a:off x="580800" y="3517586"/>
          <a:ext cx="11306400" cy="26088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5747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406813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83854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DH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DH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DH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DH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nl-BE" sz="1800" dirty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nl-BE" sz="1800" dirty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nl-BE" sz="1800" dirty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nl-BE" sz="1800" dirty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AR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FM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FM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FM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TF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DH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nl-BE" sz="1800" dirty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AR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nl-BE" sz="1800" dirty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AR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nl-BE" sz="1800" dirty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AR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nl-BE" sz="1800" dirty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AR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32" name="Rectangle 8">
            <a:extLst>
              <a:ext uri="{FF2B5EF4-FFF2-40B4-BE49-F238E27FC236}">
                <a16:creationId xmlns:a16="http://schemas.microsoft.com/office/drawing/2014/main" id="{8532E473-3AD0-1ACA-DBD6-4C38F717F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3" name="Rectangle 7">
            <a:extLst>
              <a:ext uri="{FF2B5EF4-FFF2-40B4-BE49-F238E27FC236}">
                <a16:creationId xmlns:a16="http://schemas.microsoft.com/office/drawing/2014/main" id="{8C784DF3-91D0-06EA-41CD-A662AB28C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DAE5054B-71F1-C2E9-80C9-BD8557A87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5" name="Rectangle 20">
            <a:extLst>
              <a:ext uri="{FF2B5EF4-FFF2-40B4-BE49-F238E27FC236}">
                <a16:creationId xmlns:a16="http://schemas.microsoft.com/office/drawing/2014/main" id="{CA220699-8C1A-C150-E2CF-34C808F65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017296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36" name="Rectangle 7">
            <a:extLst>
              <a:ext uri="{FF2B5EF4-FFF2-40B4-BE49-F238E27FC236}">
                <a16:creationId xmlns:a16="http://schemas.microsoft.com/office/drawing/2014/main" id="{E522FAAD-4C4E-A54F-A8AD-49240F449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901580"/>
            <a:ext cx="4940880" cy="115212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27D7948D-3EDF-A9AD-5576-B7B4C9037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8" name="Rectangle 20">
            <a:extLst>
              <a:ext uri="{FF2B5EF4-FFF2-40B4-BE49-F238E27FC236}">
                <a16:creationId xmlns:a16="http://schemas.microsoft.com/office/drawing/2014/main" id="{2728EF24-94C7-6A18-7240-28E5437CB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2206380"/>
            <a:ext cx="4940880" cy="909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6" name="Rectangle 20">
            <a:extLst>
              <a:ext uri="{FF2B5EF4-FFF2-40B4-BE49-F238E27FC236}">
                <a16:creationId xmlns:a16="http://schemas.microsoft.com/office/drawing/2014/main" id="{36B2768F-C43F-065E-FE5D-C9B16EAEA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0800" y="1000518"/>
            <a:ext cx="494640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Brochure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Adding Restrictions</a:t>
            </a:r>
          </a:p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2" name="Rectangle 20">
            <a:extLst>
              <a:ext uri="{FF2B5EF4-FFF2-40B4-BE49-F238E27FC236}">
                <a16:creationId xmlns:a16="http://schemas.microsoft.com/office/drawing/2014/main" id="{92C87990-DCE2-9586-EF8E-6726A456D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2206380"/>
            <a:ext cx="4946400" cy="847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200" dirty="0" err="1">
                <a:solidFill>
                  <a:srgbClr val="333333"/>
                </a:solidFill>
                <a:latin typeface="Verdana" panose="020B0604030504040204" pitchFamily="34" charset="0"/>
              </a:rPr>
              <a:t>Facerecognition</a:t>
            </a: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+ Multiprocessing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200" dirty="0" err="1">
                <a:solidFill>
                  <a:srgbClr val="333333"/>
                </a:solidFill>
                <a:latin typeface="Verdana" panose="020B0604030504040204" pitchFamily="34" charset="0"/>
              </a:rPr>
              <a:t>Dlib</a:t>
            </a: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200" dirty="0" err="1">
                <a:solidFill>
                  <a:srgbClr val="333333"/>
                </a:solidFill>
                <a:latin typeface="Verdana" panose="020B0604030504040204" pitchFamily="34" charset="0"/>
              </a:rPr>
              <a:t>Headdetection</a:t>
            </a: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Tracking Faces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129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CD853F-4692-AC7B-5F97-834027F14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5B4ED2-1C71-3311-927C-3F71AEC3C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17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A3016EB-1567-9BF0-EE8F-607A6AFE6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Week 9</a:t>
            </a:r>
            <a:endParaRPr lang="en-BE" dirty="0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6E7BA07B-1A60-792E-FC2D-D70313C32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00" y="1348510"/>
            <a:ext cx="4940880" cy="1767742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688894B0-8274-FF8C-31DC-7FADDB447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00" y="1365141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8" name="Rectangle 20">
            <a:extLst>
              <a:ext uri="{FF2B5EF4-FFF2-40B4-BE49-F238E27FC236}">
                <a16:creationId xmlns:a16="http://schemas.microsoft.com/office/drawing/2014/main" id="{2C004F39-C318-8202-D70F-E7A2256F6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00" y="1669941"/>
            <a:ext cx="4940880" cy="149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Brochure (B)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200" dirty="0" err="1">
                <a:solidFill>
                  <a:srgbClr val="333333"/>
                </a:solidFill>
                <a:latin typeface="Verdana" panose="020B0604030504040204" pitchFamily="34" charset="0"/>
              </a:rPr>
              <a:t>Facerecognition</a:t>
            </a: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+ Multiprocessing (FM)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200" dirty="0" err="1">
                <a:solidFill>
                  <a:srgbClr val="333333"/>
                </a:solidFill>
                <a:latin typeface="Verdana" panose="020B0604030504040204" pitchFamily="34" charset="0"/>
              </a:rPr>
              <a:t>Dlib</a:t>
            </a: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200" dirty="0" err="1">
                <a:solidFill>
                  <a:srgbClr val="333333"/>
                </a:solidFill>
                <a:latin typeface="Verdana" panose="020B0604030504040204" pitchFamily="34" charset="0"/>
              </a:rPr>
              <a:t>Headdetection</a:t>
            </a: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(DH)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Adding Restrictions (AR)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Tracking Faces (TF)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Organizing display (OD)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200" dirty="0" err="1">
                <a:solidFill>
                  <a:srgbClr val="333333"/>
                </a:solidFill>
                <a:latin typeface="Verdana" panose="020B0604030504040204" pitchFamily="34" charset="0"/>
              </a:rPr>
              <a:t>Powerpoint</a:t>
            </a: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(PP)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F96A58F-3125-52E3-570E-19EDEF0E86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141262"/>
              </p:ext>
            </p:extLst>
          </p:nvPr>
        </p:nvGraphicFramePr>
        <p:xfrm>
          <a:off x="580800" y="3517586"/>
          <a:ext cx="11306400" cy="26088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5747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406813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83854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DH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DH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DH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DH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nl-BE" sz="1800" dirty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nl-BE" sz="1800" dirty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nl-BE" sz="1800" dirty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nl-BE" sz="1800" dirty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OD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FM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FM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FM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TF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PP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nl-BE" sz="1800" dirty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OD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nl-BE" sz="1800" dirty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OD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nl-BE" sz="1800" dirty="0" err="1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Verslag</a:t>
                      </a:r>
                      <a:endParaRPr lang="en-US" altLang="nl-BE" sz="1800" dirty="0">
                        <a:solidFill>
                          <a:srgbClr val="333333"/>
                        </a:solidFill>
                        <a:latin typeface="Verdana" panose="020B060403050404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nl-BE" sz="1800" dirty="0" err="1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Verslag</a:t>
                      </a:r>
                      <a:endParaRPr lang="en-US" altLang="nl-BE" sz="1800" dirty="0">
                        <a:solidFill>
                          <a:srgbClr val="333333"/>
                        </a:solidFill>
                        <a:latin typeface="Verdana" panose="020B060403050404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10" name="Rectangle 8">
            <a:extLst>
              <a:ext uri="{FF2B5EF4-FFF2-40B4-BE49-F238E27FC236}">
                <a16:creationId xmlns:a16="http://schemas.microsoft.com/office/drawing/2014/main" id="{1E15D5E2-F566-92F2-FA58-4E3627C12E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4C49554B-2833-9D8A-22BC-131952084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829DF3FB-77D0-F322-EFCA-0210FB23D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Rectangle 20">
            <a:extLst>
              <a:ext uri="{FF2B5EF4-FFF2-40B4-BE49-F238E27FC236}">
                <a16:creationId xmlns:a16="http://schemas.microsoft.com/office/drawing/2014/main" id="{54AEE442-8314-6071-A9DA-633FDB195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017296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2F53B2FB-FBD3-3A76-E3F3-06650F7D9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901580"/>
            <a:ext cx="4940880" cy="115212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92918837-F08D-7D58-B007-A50891FD9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6" name="Rectangle 20">
            <a:extLst>
              <a:ext uri="{FF2B5EF4-FFF2-40B4-BE49-F238E27FC236}">
                <a16:creationId xmlns:a16="http://schemas.microsoft.com/office/drawing/2014/main" id="{A1880DB7-4CF8-49ED-25FA-75AFEF454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2206380"/>
            <a:ext cx="4940880" cy="909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17" name="Rectangle 20">
            <a:extLst>
              <a:ext uri="{FF2B5EF4-FFF2-40B4-BE49-F238E27FC236}">
                <a16:creationId xmlns:a16="http://schemas.microsoft.com/office/drawing/2014/main" id="{4F604ADD-3AA1-CFE6-87E0-F57319BC2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0800" y="1000518"/>
            <a:ext cx="494640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Brochure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Adding Restrictions</a:t>
            </a:r>
          </a:p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18" name="Rectangle 20">
            <a:extLst>
              <a:ext uri="{FF2B5EF4-FFF2-40B4-BE49-F238E27FC236}">
                <a16:creationId xmlns:a16="http://schemas.microsoft.com/office/drawing/2014/main" id="{8581FD55-0099-D63C-D350-D8F197393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2206380"/>
            <a:ext cx="4946400" cy="847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200" dirty="0" err="1">
                <a:solidFill>
                  <a:srgbClr val="333333"/>
                </a:solidFill>
                <a:latin typeface="Verdana" panose="020B0604030504040204" pitchFamily="34" charset="0"/>
              </a:rPr>
              <a:t>Facerecognition</a:t>
            </a: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+ Multiprocessing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200" dirty="0" err="1">
                <a:solidFill>
                  <a:srgbClr val="333333"/>
                </a:solidFill>
                <a:latin typeface="Verdana" panose="020B0604030504040204" pitchFamily="34" charset="0"/>
              </a:rPr>
              <a:t>Dlib</a:t>
            </a: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200" dirty="0" err="1">
                <a:solidFill>
                  <a:srgbClr val="333333"/>
                </a:solidFill>
                <a:latin typeface="Verdana" panose="020B0604030504040204" pitchFamily="34" charset="0"/>
              </a:rPr>
              <a:t>Headdetection</a:t>
            </a: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Tracking Faces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513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42432" y="6210000"/>
            <a:ext cx="5284368" cy="648000"/>
          </a:xfrm>
        </p:spPr>
        <p:txBody>
          <a:bodyPr/>
          <a:lstStyle/>
          <a:p>
            <a:r>
              <a:rPr lang="nl-NL" dirty="0"/>
              <a:t>Faculteit ingenieurswetenschappen KU Leuven – </a:t>
            </a:r>
            <a:r>
              <a:rPr lang="nl-NL" dirty="0" err="1"/>
              <a:t>Probleemoplossen</a:t>
            </a:r>
            <a:r>
              <a:rPr lang="nl-NL" dirty="0"/>
              <a:t> en Ontwerpen, deel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Week 1 (03/10/2022)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76000" y="1901580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7600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576000" y="2206380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Introduction to the project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Brainstorming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Recognition 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934479"/>
              </p:ext>
            </p:extLst>
          </p:nvPr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0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Introduction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Installing</a:t>
                      </a:r>
                      <a:r>
                        <a:rPr lang="nl-BE" dirty="0"/>
                        <a:t> Programs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Introduction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Installing</a:t>
                      </a:r>
                      <a:r>
                        <a:rPr lang="nl-BE" dirty="0"/>
                        <a:t> Programs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Introduction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Installing</a:t>
                      </a:r>
                      <a:r>
                        <a:rPr lang="nl-BE" dirty="0"/>
                        <a:t> Programs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</a:t>
                      </a:r>
                      <a:r>
                        <a:rPr lang="nl-BE" dirty="0" err="1"/>
                        <a:t>photo</a:t>
                      </a:r>
                      <a:r>
                        <a:rPr lang="nl-B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Introduction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GitHub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</a:t>
                      </a:r>
                      <a:r>
                        <a:rPr lang="nl-BE" dirty="0" err="1"/>
                        <a:t>photo</a:t>
                      </a:r>
                      <a:r>
                        <a:rPr lang="nl-B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Introduction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Messenger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Introduction</a:t>
                      </a:r>
                      <a:endParaRPr lang="nl-B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Installing</a:t>
                      </a:r>
                      <a:r>
                        <a:rPr lang="nl-BE" dirty="0"/>
                        <a:t> Programs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</a:t>
                      </a:r>
                      <a:r>
                        <a:rPr lang="nl-BE" dirty="0" err="1"/>
                        <a:t>photo</a:t>
                      </a:r>
                      <a:r>
                        <a:rPr lang="nl-BE" dirty="0"/>
                        <a:t>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6946320" y="1000518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Detection (photo’s and live streamed)</a:t>
            </a:r>
          </a:p>
          <a:p>
            <a:pPr lvl="1"/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(= FD)</a:t>
            </a:r>
          </a:p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6946320" y="1901580"/>
            <a:ext cx="4940880" cy="1114938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6946320" y="2206380"/>
            <a:ext cx="4940880" cy="81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External Camera connection with Face Detection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Brainstorming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Lip movement detection =&gt; speech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Gestures</a:t>
            </a:r>
          </a:p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799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42432" y="6210000"/>
            <a:ext cx="5284368" cy="648000"/>
          </a:xfrm>
        </p:spPr>
        <p:txBody>
          <a:bodyPr/>
          <a:lstStyle/>
          <a:p>
            <a:r>
              <a:rPr lang="nl-NL" dirty="0"/>
              <a:t>Faculteit ingenieurswetenschappen KU Leuven – </a:t>
            </a:r>
            <a:r>
              <a:rPr lang="nl-NL" dirty="0" err="1"/>
              <a:t>Probleemoplossen</a:t>
            </a:r>
            <a:r>
              <a:rPr lang="nl-NL" dirty="0"/>
              <a:t> en Ontwerpen, deel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Week 1 (06/10/2022)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76000" y="1901580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7600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576000" y="2206380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Fixing environments on Python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Fixing the external camera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Working on speech detection based on lip movement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294192"/>
              </p:ext>
            </p:extLst>
          </p:nvPr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0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Fixing </a:t>
                      </a:r>
                      <a:r>
                        <a:rPr lang="nl-BE" dirty="0" err="1"/>
                        <a:t>ext</a:t>
                      </a:r>
                      <a:r>
                        <a:rPr lang="nl-BE" dirty="0"/>
                        <a:t>. 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Hand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Speech detection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Flow </a:t>
                      </a:r>
                      <a:r>
                        <a:rPr lang="nl-BE" dirty="0" err="1"/>
                        <a:t>chart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HD, 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HD, 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HD, MD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logbook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Coord</a:t>
                      </a:r>
                      <a:r>
                        <a:rPr lang="nl-BE" dirty="0"/>
                        <a:t>. </a:t>
                      </a:r>
                      <a:r>
                        <a:rPr lang="nl-BE" dirty="0" err="1"/>
                        <a:t>and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helping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Coord</a:t>
                      </a:r>
                      <a:r>
                        <a:rPr lang="nl-BE" dirty="0"/>
                        <a:t>. </a:t>
                      </a:r>
                      <a:r>
                        <a:rPr lang="nl-BE" dirty="0" err="1"/>
                        <a:t>and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helping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Coord</a:t>
                      </a:r>
                      <a:r>
                        <a:rPr lang="nl-BE" dirty="0"/>
                        <a:t>. </a:t>
                      </a:r>
                      <a:r>
                        <a:rPr lang="nl-BE" dirty="0" err="1"/>
                        <a:t>and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helping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Fixing git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Fixing </a:t>
                      </a:r>
                      <a:r>
                        <a:rPr lang="nl-BE" dirty="0" err="1"/>
                        <a:t>ext</a:t>
                      </a:r>
                      <a:r>
                        <a:rPr lang="nl-BE" dirty="0"/>
                        <a:t>. 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Hand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Hand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6946320" y="1000518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External Camera connection with Face Detection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Env on </a:t>
            </a:r>
            <a:r>
              <a:rPr lang="en-US" altLang="nl-BE" sz="1200" dirty="0" err="1">
                <a:solidFill>
                  <a:srgbClr val="333333"/>
                </a:solidFill>
                <a:latin typeface="Verdana" panose="020B0604030504040204" pitchFamily="34" charset="0"/>
              </a:rPr>
              <a:t>Pycharm</a:t>
            </a: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6946320" y="1901580"/>
            <a:ext cx="4940880" cy="1114938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6946320" y="2206380"/>
            <a:ext cx="4940880" cy="81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Better detection of body parts (incl. full head detection)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Lip/mouth movement detection (MD) =&gt; speech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Hand detection (HD) =&gt; gestures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Looking for possible hardware to use for the project</a:t>
            </a:r>
          </a:p>
        </p:txBody>
      </p:sp>
    </p:spTree>
    <p:extLst>
      <p:ext uri="{BB962C8B-B14F-4D97-AF65-F5344CB8AC3E}">
        <p14:creationId xmlns:p14="http://schemas.microsoft.com/office/powerpoint/2010/main" val="1963611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42432" y="6210000"/>
            <a:ext cx="5284368" cy="648000"/>
          </a:xfrm>
        </p:spPr>
        <p:txBody>
          <a:bodyPr/>
          <a:lstStyle/>
          <a:p>
            <a:r>
              <a:rPr lang="nl-NL" dirty="0"/>
              <a:t>Faculteit ingenieurswetenschappen KU Leuven – </a:t>
            </a:r>
            <a:r>
              <a:rPr lang="nl-NL" dirty="0" err="1"/>
              <a:t>Probleemoplossen</a:t>
            </a:r>
            <a:r>
              <a:rPr lang="nl-NL" dirty="0"/>
              <a:t> en Ontwerpen, deel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76000" y="219446"/>
            <a:ext cx="11041200" cy="1152000"/>
          </a:xfrm>
        </p:spPr>
        <p:txBody>
          <a:bodyPr/>
          <a:lstStyle/>
          <a:p>
            <a:r>
              <a:rPr lang="nl-BE" dirty="0"/>
              <a:t>Week 2 (10/10/2022)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74800" y="1216740"/>
            <a:ext cx="4940880" cy="1640960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76000" y="118492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573600" y="1340376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Hardware Meeting (HM)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Better Head Detection (BHD)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Recognition (FR)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Hand Gestures (HG)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Lip Detection (LP)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Git Explanation (GE)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Head Switcher (HS)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367333"/>
              </p:ext>
            </p:extLst>
          </p:nvPr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0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LP &amp; 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LP &amp; 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BHD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BHD &amp; 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BHD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BHD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FR &amp; 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GE &amp; 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Helping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Helping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LP &amp; HM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LP &amp; 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HG &amp; HM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Problems</a:t>
                      </a:r>
                      <a:r>
                        <a:rPr lang="nl-BE" dirty="0"/>
                        <a:t> pc &amp; HG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HG &amp; Notulist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946320" y="695718"/>
            <a:ext cx="4940880" cy="1283848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6940800" y="1000518"/>
            <a:ext cx="4940880" cy="979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BHD almost, only tuples and lists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FR realized that it is not the best option, slow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HG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GE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LP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6946320" y="2097848"/>
            <a:ext cx="4940880" cy="996656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6940800" y="209784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6946320" y="2206380"/>
            <a:ext cx="4940880" cy="822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HS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200" dirty="0" err="1">
                <a:solidFill>
                  <a:srgbClr val="333333"/>
                </a:solidFill>
                <a:latin typeface="Verdana" panose="020B0604030504040204" pitchFamily="34" charset="0"/>
              </a:rPr>
              <a:t>Mergen</a:t>
            </a: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Hardware Meeting</a:t>
            </a:r>
          </a:p>
        </p:txBody>
      </p:sp>
    </p:spTree>
    <p:extLst>
      <p:ext uri="{BB962C8B-B14F-4D97-AF65-F5344CB8AC3E}">
        <p14:creationId xmlns:p14="http://schemas.microsoft.com/office/powerpoint/2010/main" val="2020296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42432" y="6210000"/>
            <a:ext cx="5284368" cy="648000"/>
          </a:xfrm>
        </p:spPr>
        <p:txBody>
          <a:bodyPr/>
          <a:lstStyle/>
          <a:p>
            <a:r>
              <a:rPr lang="nl-NL" dirty="0"/>
              <a:t>Faculteit ingenieurswetenschappen KU Leuven – </a:t>
            </a:r>
            <a:r>
              <a:rPr lang="nl-NL" dirty="0" err="1"/>
              <a:t>Probleemoplossen</a:t>
            </a:r>
            <a:r>
              <a:rPr lang="nl-NL" dirty="0"/>
              <a:t> en Ontwerpen, deel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Week 2 (13/10/2022)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80800" y="1348510"/>
            <a:ext cx="4940880" cy="1767742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80800" y="1365141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576000" y="1669941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Issue: Face Detection (IFD)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Gestures (G)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Better Face Detection (BFD)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Report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Recognition (FR)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Head Switcher (HS)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Relative Lip Detection (RLD)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320563"/>
              </p:ext>
            </p:extLst>
          </p:nvPr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0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IFD &amp; RLD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BFD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BFD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BFD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BFD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IFD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Helping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Helping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Helping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Hardware Search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Hardware &amp; Log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6946320" y="1000518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RLD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 G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6946320" y="1901580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6946320" y="2206380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BFD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IFD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FR</a:t>
            </a:r>
          </a:p>
          <a:p>
            <a:pPr>
              <a:buFontTx/>
              <a:buChar char="•"/>
            </a:pPr>
            <a:r>
              <a:rPr lang="en-US" altLang="nl-BE" sz="1200">
                <a:solidFill>
                  <a:srgbClr val="333333"/>
                </a:solidFill>
                <a:latin typeface="Verdana" panose="020B0604030504040204" pitchFamily="34" charset="0"/>
              </a:rPr>
              <a:t>HS</a:t>
            </a: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747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42432" y="6210000"/>
            <a:ext cx="5284368" cy="648000"/>
          </a:xfrm>
        </p:spPr>
        <p:txBody>
          <a:bodyPr/>
          <a:lstStyle/>
          <a:p>
            <a:r>
              <a:rPr lang="nl-NL" dirty="0"/>
              <a:t>Faculteit ingenieurswetenschappen KU Leuven – </a:t>
            </a:r>
            <a:r>
              <a:rPr lang="nl-NL" dirty="0" err="1"/>
              <a:t>Probleemoplossen</a:t>
            </a:r>
            <a:r>
              <a:rPr lang="nl-NL" dirty="0"/>
              <a:t> en Ontwerpen, deel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76000" y="190258"/>
            <a:ext cx="11041200" cy="1152000"/>
          </a:xfrm>
        </p:spPr>
        <p:txBody>
          <a:bodyPr/>
          <a:lstStyle/>
          <a:p>
            <a:r>
              <a:rPr lang="nl-BE" dirty="0"/>
              <a:t>Week 3 (17/10/2022)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80800" y="1348510"/>
            <a:ext cx="4940880" cy="1767742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80800" y="1365141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576000" y="1669941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Issue: Face Detection (IFD)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Gestures (G)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Better Face Detection (BFD)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Report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Recognition (FR)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Head Switcher (HS)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Relative Lip Detection (RLD)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437928"/>
              </p:ext>
            </p:extLst>
          </p:nvPr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0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BFD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BFD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BFD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BFD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6946320" y="1000518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 BFD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6946320" y="1901580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6946320" y="2206380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Interim report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Storing faces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Combining code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010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42432" y="6210000"/>
            <a:ext cx="5284368" cy="648000"/>
          </a:xfrm>
        </p:spPr>
        <p:txBody>
          <a:bodyPr/>
          <a:lstStyle/>
          <a:p>
            <a:r>
              <a:rPr lang="nl-NL" dirty="0"/>
              <a:t>Faculteit ingenieurswetenschappen KU Leuven – </a:t>
            </a:r>
            <a:r>
              <a:rPr lang="nl-NL" dirty="0" err="1"/>
              <a:t>Probleemoplossen</a:t>
            </a:r>
            <a:r>
              <a:rPr lang="nl-NL" dirty="0"/>
              <a:t> en Ontwerpen, deel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76000" y="190258"/>
            <a:ext cx="11041200" cy="1152000"/>
          </a:xfrm>
        </p:spPr>
        <p:txBody>
          <a:bodyPr/>
          <a:lstStyle/>
          <a:p>
            <a:r>
              <a:rPr lang="nl-BE" dirty="0"/>
              <a:t>Week 3 (20/10/2022)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80800" y="1348510"/>
            <a:ext cx="4940880" cy="1767742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80800" y="1365141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576000" y="1669941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tracking (FT)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Report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860992"/>
              </p:ext>
            </p:extLst>
          </p:nvPr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0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FT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6946320" y="1000518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6946320" y="1901580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6946320" y="2206380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Interim report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Tracking</a:t>
            </a:r>
          </a:p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000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A4675E4-17D3-F776-F4A4-379D7D7DF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33BF3EA-AA33-261E-8D31-8101DCD6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8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AB90542-B085-F406-9290-107271633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72531"/>
            <a:ext cx="11041200" cy="1152000"/>
          </a:xfrm>
        </p:spPr>
        <p:txBody>
          <a:bodyPr/>
          <a:lstStyle/>
          <a:p>
            <a:r>
              <a:rPr lang="nl-BE" dirty="0"/>
              <a:t>Week 4 (24/10/2022)</a:t>
            </a:r>
          </a:p>
        </p:txBody>
      </p:sp>
      <p:sp>
        <p:nvSpPr>
          <p:cNvPr id="28" name="Rectangle 7">
            <a:extLst>
              <a:ext uri="{FF2B5EF4-FFF2-40B4-BE49-F238E27FC236}">
                <a16:creationId xmlns:a16="http://schemas.microsoft.com/office/drawing/2014/main" id="{1ED11395-C284-9D31-0A1F-8CE593280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00" y="1348510"/>
            <a:ext cx="4940880" cy="1767742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6FC4B744-16AC-500A-BBB9-19F5AFB1A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00" y="1365141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30" name="Rectangle 20">
            <a:extLst>
              <a:ext uri="{FF2B5EF4-FFF2-40B4-BE49-F238E27FC236}">
                <a16:creationId xmlns:a16="http://schemas.microsoft.com/office/drawing/2014/main" id="{F8F8537C-8B21-E85D-8ED6-BCD891428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00" y="1669941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Looking for hardware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Report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31" name="Table 8">
            <a:extLst>
              <a:ext uri="{FF2B5EF4-FFF2-40B4-BE49-F238E27FC236}">
                <a16:creationId xmlns:a16="http://schemas.microsoft.com/office/drawing/2014/main" id="{39209D40-A90A-28AF-7EE5-2185F6AED7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896010"/>
              </p:ext>
            </p:extLst>
          </p:nvPr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0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 + Hardware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 + Hardware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 oefenzitting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 oefenzitting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32" name="Rectangle 8">
            <a:extLst>
              <a:ext uri="{FF2B5EF4-FFF2-40B4-BE49-F238E27FC236}">
                <a16:creationId xmlns:a16="http://schemas.microsoft.com/office/drawing/2014/main" id="{8532E473-3AD0-1ACA-DBD6-4C38F717F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3" name="Rectangle 7">
            <a:extLst>
              <a:ext uri="{FF2B5EF4-FFF2-40B4-BE49-F238E27FC236}">
                <a16:creationId xmlns:a16="http://schemas.microsoft.com/office/drawing/2014/main" id="{8C784DF3-91D0-06EA-41CD-A662AB28C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DAE5054B-71F1-C2E9-80C9-BD8557A87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5" name="Rectangle 20">
            <a:extLst>
              <a:ext uri="{FF2B5EF4-FFF2-40B4-BE49-F238E27FC236}">
                <a16:creationId xmlns:a16="http://schemas.microsoft.com/office/drawing/2014/main" id="{CA220699-8C1A-C150-E2CF-34C808F65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000518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36" name="Rectangle 7">
            <a:extLst>
              <a:ext uri="{FF2B5EF4-FFF2-40B4-BE49-F238E27FC236}">
                <a16:creationId xmlns:a16="http://schemas.microsoft.com/office/drawing/2014/main" id="{E522FAAD-4C4E-A54F-A8AD-49240F449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901580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27D7948D-3EDF-A9AD-5576-B7B4C9037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8" name="Rectangle 20">
            <a:extLst>
              <a:ext uri="{FF2B5EF4-FFF2-40B4-BE49-F238E27FC236}">
                <a16:creationId xmlns:a16="http://schemas.microsoft.com/office/drawing/2014/main" id="{2728EF24-94C7-6A18-7240-28E5437CB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2206380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Interim report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21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A4675E4-17D3-F776-F4A4-379D7D7DF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33BF3EA-AA33-261E-8D31-8101DCD6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9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AB90542-B085-F406-9290-107271633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34978"/>
            <a:ext cx="11041200" cy="1152000"/>
          </a:xfrm>
        </p:spPr>
        <p:txBody>
          <a:bodyPr/>
          <a:lstStyle/>
          <a:p>
            <a:r>
              <a:rPr lang="nl-BE" dirty="0"/>
              <a:t>Week 4 (27/10/2022)</a:t>
            </a:r>
          </a:p>
        </p:txBody>
      </p:sp>
      <p:sp>
        <p:nvSpPr>
          <p:cNvPr id="28" name="Rectangle 7">
            <a:extLst>
              <a:ext uri="{FF2B5EF4-FFF2-40B4-BE49-F238E27FC236}">
                <a16:creationId xmlns:a16="http://schemas.microsoft.com/office/drawing/2014/main" id="{1ED11395-C284-9D31-0A1F-8CE593280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00" y="1348510"/>
            <a:ext cx="4940880" cy="1767742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6FC4B744-16AC-500A-BBB9-19F5AFB1A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00" y="1365141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30" name="Rectangle 20">
            <a:extLst>
              <a:ext uri="{FF2B5EF4-FFF2-40B4-BE49-F238E27FC236}">
                <a16:creationId xmlns:a16="http://schemas.microsoft.com/office/drawing/2014/main" id="{F8F8537C-8B21-E85D-8ED6-BCD891428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00" y="1669941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Looking for hardware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Report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31" name="Table 8">
            <a:extLst>
              <a:ext uri="{FF2B5EF4-FFF2-40B4-BE49-F238E27FC236}">
                <a16:creationId xmlns:a16="http://schemas.microsoft.com/office/drawing/2014/main" id="{39209D40-A90A-28AF-7EE5-2185F6AED7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788488"/>
              </p:ext>
            </p:extLst>
          </p:nvPr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0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32" name="Rectangle 8">
            <a:extLst>
              <a:ext uri="{FF2B5EF4-FFF2-40B4-BE49-F238E27FC236}">
                <a16:creationId xmlns:a16="http://schemas.microsoft.com/office/drawing/2014/main" id="{8532E473-3AD0-1ACA-DBD6-4C38F717F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3" name="Rectangle 7">
            <a:extLst>
              <a:ext uri="{FF2B5EF4-FFF2-40B4-BE49-F238E27FC236}">
                <a16:creationId xmlns:a16="http://schemas.microsoft.com/office/drawing/2014/main" id="{8C784DF3-91D0-06EA-41CD-A662AB28C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DAE5054B-71F1-C2E9-80C9-BD8557A87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5" name="Rectangle 20">
            <a:extLst>
              <a:ext uri="{FF2B5EF4-FFF2-40B4-BE49-F238E27FC236}">
                <a16:creationId xmlns:a16="http://schemas.microsoft.com/office/drawing/2014/main" id="{CA220699-8C1A-C150-E2CF-34C808F65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017296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36" name="Rectangle 7">
            <a:extLst>
              <a:ext uri="{FF2B5EF4-FFF2-40B4-BE49-F238E27FC236}">
                <a16:creationId xmlns:a16="http://schemas.microsoft.com/office/drawing/2014/main" id="{E522FAAD-4C4E-A54F-A8AD-49240F449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901580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27D7948D-3EDF-A9AD-5576-B7B4C9037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8" name="Rectangle 20">
            <a:extLst>
              <a:ext uri="{FF2B5EF4-FFF2-40B4-BE49-F238E27FC236}">
                <a16:creationId xmlns:a16="http://schemas.microsoft.com/office/drawing/2014/main" id="{2728EF24-94C7-6A18-7240-28E5437CB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2206380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6" name="Rectangle 20">
            <a:extLst>
              <a:ext uri="{FF2B5EF4-FFF2-40B4-BE49-F238E27FC236}">
                <a16:creationId xmlns:a16="http://schemas.microsoft.com/office/drawing/2014/main" id="{36B2768F-C43F-065E-FE5D-C9B16EAEA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0800" y="1000518"/>
            <a:ext cx="494640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Interim report</a:t>
            </a:r>
          </a:p>
        </p:txBody>
      </p:sp>
    </p:spTree>
    <p:extLst>
      <p:ext uri="{BB962C8B-B14F-4D97-AF65-F5344CB8AC3E}">
        <p14:creationId xmlns:p14="http://schemas.microsoft.com/office/powerpoint/2010/main" val="936079113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1924</Words>
  <Application>Microsoft Office PowerPoint</Application>
  <PresentationFormat>Widescreen</PresentationFormat>
  <Paragraphs>816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Verdana</vt:lpstr>
      <vt:lpstr>KU Leuven</vt:lpstr>
      <vt:lpstr>KU Leuven Sedes</vt:lpstr>
      <vt:lpstr>Logboek P&amp;O3</vt:lpstr>
      <vt:lpstr>Week 1 (03/10/2022)</vt:lpstr>
      <vt:lpstr>Week 1 (06/10/2022)</vt:lpstr>
      <vt:lpstr>Week 2 (10/10/2022)</vt:lpstr>
      <vt:lpstr>Week 2 (13/10/2022)</vt:lpstr>
      <vt:lpstr>Week 3 (17/10/2022)</vt:lpstr>
      <vt:lpstr>Week 3 (20/10/2022)</vt:lpstr>
      <vt:lpstr>Week 4 (24/10/2022)</vt:lpstr>
      <vt:lpstr>Week 4 (27/10/2022)</vt:lpstr>
      <vt:lpstr>Week 6 (7/11/2022)</vt:lpstr>
      <vt:lpstr>Week 6 (10/11/2022)</vt:lpstr>
      <vt:lpstr>Week 7 (14/11/2022)</vt:lpstr>
      <vt:lpstr>Week 7 (17/11/2022)</vt:lpstr>
      <vt:lpstr>Week 8 (21/11/2022)</vt:lpstr>
      <vt:lpstr>Week 8 (24/11/2022)</vt:lpstr>
      <vt:lpstr>Week 9 (28/11/2022)</vt:lpstr>
      <vt:lpstr>Week 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2022-12-05T17:04:21Z</dcterms:modified>
</cp:coreProperties>
</file>