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  <p:sldMasterId id="2147483694" r:id="rId2"/>
  </p:sldMasterIdLst>
  <p:notesMasterIdLst>
    <p:notesMasterId r:id="rId8"/>
  </p:notesMasterIdLst>
  <p:handoutMasterIdLst>
    <p:handoutMasterId r:id="rId9"/>
  </p:handoutMasterIdLst>
  <p:sldIdLst>
    <p:sldId id="261" r:id="rId3"/>
    <p:sldId id="262" r:id="rId4"/>
    <p:sldId id="263" r:id="rId5"/>
    <p:sldId id="264" r:id="rId6"/>
    <p:sldId id="265" r:id="rId7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4D5D"/>
    <a:srgbClr val="DCE7F0"/>
    <a:srgbClr val="1D8DB0"/>
    <a:srgbClr val="005E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16" autoAdjust="0"/>
    <p:restoredTop sz="94652"/>
  </p:normalViewPr>
  <p:slideViewPr>
    <p:cSldViewPr snapToGrid="0" snapToObjects="1">
      <p:cViewPr>
        <p:scale>
          <a:sx n="100" d="100"/>
          <a:sy n="100" d="100"/>
        </p:scale>
        <p:origin x="-612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58" d="100"/>
          <a:sy n="158" d="100"/>
        </p:scale>
        <p:origin x="4240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91CCF-F6FD-734B-854A-5BC033593B1E}" type="datetimeFigureOut">
              <a:rPr lang="nl-NL" smtClean="0"/>
              <a:t>13-10-2022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2A6D4-CD3D-5148-8B70-A84796F2013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89163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66214-DB21-4647-B5DA-0D17CA592867}" type="datetimeFigureOut">
              <a:rPr lang="nl-NL" smtClean="0"/>
              <a:t>13-10-2022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4E32A-327F-AF4B-8E1F-209FBF93D26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4046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10" name="Rechthoek 9"/>
          <p:cNvSpPr/>
          <p:nvPr userDrawn="1"/>
        </p:nvSpPr>
        <p:spPr>
          <a:xfrm>
            <a:off x="0" y="648000"/>
            <a:ext cx="12193200" cy="621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8" name="Rechthoek 7"/>
          <p:cNvSpPr/>
          <p:nvPr userDrawn="1"/>
        </p:nvSpPr>
        <p:spPr>
          <a:xfrm>
            <a:off x="0" y="647998"/>
            <a:ext cx="12193200" cy="4456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2018135" cy="720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75999" y="1080000"/>
            <a:ext cx="6096524" cy="4024798"/>
          </a:xfrm>
        </p:spPr>
        <p:txBody>
          <a:bodyPr anchor="ctr" anchorCtr="0">
            <a:normAutofit/>
          </a:bodyPr>
          <a:lstStyle>
            <a:lvl1pPr algn="l">
              <a:defRPr sz="4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575999" y="5392801"/>
            <a:ext cx="6096524" cy="730188"/>
          </a:xfrm>
        </p:spPr>
        <p:txBody>
          <a:bodyPr lIns="0" tIns="0" rIns="0" bIns="0"/>
          <a:lstStyle>
            <a:lvl1pPr marL="0" indent="0" algn="l">
              <a:buNone/>
              <a:defRPr sz="24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nl-NL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7248525" y="1654175"/>
            <a:ext cx="4368673" cy="446881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286177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26">
          <p15:clr>
            <a:srgbClr val="FBAE40"/>
          </p15:clr>
        </p15:guide>
        <p15:guide id="2" pos="4203">
          <p15:clr>
            <a:srgbClr val="FBAE40"/>
          </p15:clr>
        </p15:guide>
        <p15:guide id="3" orient="horz" pos="3974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8" name="Rechthoek 7"/>
          <p:cNvSpPr/>
          <p:nvPr/>
        </p:nvSpPr>
        <p:spPr>
          <a:xfrm>
            <a:off x="0" y="647998"/>
            <a:ext cx="12193200" cy="6210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2018135" cy="720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1350253"/>
            <a:ext cx="4648209" cy="5507747"/>
          </a:xfrm>
          <a:prstGeom prst="rect">
            <a:avLst/>
          </a:prstGeom>
        </p:spPr>
      </p:pic>
      <p:sp>
        <p:nvSpPr>
          <p:cNvPr id="12" name="Ondertitel 2"/>
          <p:cNvSpPr>
            <a:spLocks noGrp="1"/>
          </p:cNvSpPr>
          <p:nvPr>
            <p:ph type="subTitle" idx="1"/>
          </p:nvPr>
        </p:nvSpPr>
        <p:spPr>
          <a:xfrm>
            <a:off x="576003" y="4359604"/>
            <a:ext cx="8333999" cy="1655999"/>
          </a:xfrm>
        </p:spPr>
        <p:txBody>
          <a:bodyPr lIns="0" tIns="0" rIns="0" bIns="0"/>
          <a:lstStyle>
            <a:lvl1pPr marL="0" indent="0" algn="l">
              <a:buNone/>
              <a:defRPr sz="2400" baseline="0">
                <a:solidFill>
                  <a:schemeClr val="bg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nl-N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76000" y="1800000"/>
            <a:ext cx="8334000" cy="2386800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3320380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0"/>
            <a:ext cx="12193200" cy="6207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B04F5-1DDB-433A-9F56-F69ABF3D82C1}" type="datetime1">
              <a:rPr lang="nl-BE" smtClean="0"/>
              <a:t>13/10/2022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Faculty, department, unit ...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‹#›</a:t>
            </a:fld>
            <a:endParaRPr lang="nl-NL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675126"/>
            <a:ext cx="4648209" cy="5507747"/>
          </a:xfrm>
          <a:prstGeom prst="rect">
            <a:avLst/>
          </a:prstGeom>
        </p:spPr>
      </p:pic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576003" y="1800000"/>
            <a:ext cx="8333999" cy="2386800"/>
          </a:xfrm>
        </p:spPr>
        <p:txBody>
          <a:bodyPr anchor="b">
            <a:normAutofit/>
          </a:bodyPr>
          <a:lstStyle>
            <a:lvl1pPr>
              <a:defRPr sz="4000" baseline="0">
                <a:solidFill>
                  <a:srgbClr val="1D8DB0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10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3" y="4359600"/>
            <a:ext cx="8333999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rgbClr val="005E77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33227703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EA0AE-89F5-40F4-A8AC-2CFB7172A437}" type="datetime1">
              <a:rPr lang="nl-BE" smtClean="0"/>
              <a:t>13/10/2022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Faculty, department, unit ...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‹#›</a:t>
            </a:fld>
            <a:endParaRPr lang="nl-NL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675126"/>
            <a:ext cx="4648209" cy="5507747"/>
          </a:xfrm>
          <a:prstGeom prst="rect">
            <a:avLst/>
          </a:prstGeom>
        </p:spPr>
      </p:pic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576003" y="1800000"/>
            <a:ext cx="8333999" cy="23868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9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3" y="4359600"/>
            <a:ext cx="8333999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rgbClr val="2F4D5D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3270691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891C0-052E-4374-9F7B-8DF3098847EC}" type="datetime1">
              <a:rPr lang="nl-BE" smtClean="0"/>
              <a:t>13/10/2022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Faculty, department, unit ...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02180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0"/>
            <a:ext cx="12193200" cy="6207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5999" y="1800000"/>
            <a:ext cx="6096524" cy="2386800"/>
          </a:xfrm>
        </p:spPr>
        <p:txBody>
          <a:bodyPr anchor="b"/>
          <a:lstStyle>
            <a:lvl1pPr>
              <a:defRPr sz="40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5999" y="4359600"/>
            <a:ext cx="6096264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B7CBA-08E0-4FB9-BBC7-B0F9EE30FC23}" type="datetime1">
              <a:rPr lang="nl-BE" smtClean="0"/>
              <a:t>13/10/2022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Faculty, department, unit ...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7248525" y="584201"/>
            <a:ext cx="4368673" cy="2376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7248262" y="3248513"/>
            <a:ext cx="4368673" cy="2376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21485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543">
          <p15:clr>
            <a:srgbClr val="FBAE40"/>
          </p15:clr>
        </p15:guide>
        <p15:guide id="2" pos="4203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5999" y="1800000"/>
            <a:ext cx="6096264" cy="23868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5999" y="4359600"/>
            <a:ext cx="6096264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41F9E-F395-4802-BA0E-A579FF58717F}" type="datetime1">
              <a:rPr lang="nl-BE" smtClean="0"/>
              <a:t>13/10/2022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Faculty, department, unit ...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7248525" y="584201"/>
            <a:ext cx="4368673" cy="5040312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543" userDrawn="1">
          <p15:clr>
            <a:srgbClr val="FBAE40"/>
          </p15:clr>
        </p15:guide>
        <p15:guide id="2" pos="4203" userDrawn="1">
          <p15:clr>
            <a:srgbClr val="FBAE40"/>
          </p15:clr>
        </p15:guide>
        <p15:guide id="3" orient="horz" pos="36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B9AD4-BDDB-4121-9EEE-D890BB11E687}" type="datetime1">
              <a:rPr lang="nl-BE" smtClean="0"/>
              <a:t>13/10/2022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Faculty, department, unit ...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9" name="Tijdelijke aanduiding voor tekst 2"/>
          <p:cNvSpPr>
            <a:spLocks noGrp="1"/>
          </p:cNvSpPr>
          <p:nvPr>
            <p:ph idx="1"/>
          </p:nvPr>
        </p:nvSpPr>
        <p:spPr>
          <a:xfrm>
            <a:off x="576000" y="1656000"/>
            <a:ext cx="54000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/>
          </p:nvPr>
        </p:nvSpPr>
        <p:spPr>
          <a:xfrm>
            <a:off x="6217200" y="1656000"/>
            <a:ext cx="5400000" cy="4464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59589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5421575" cy="54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576000" y="2276271"/>
            <a:ext cx="5421575" cy="383765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56000"/>
            <a:ext cx="5445000" cy="54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276271"/>
            <a:ext cx="5445000" cy="383765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808CC-4EBF-4C64-BA9E-B07B99C9DB99}" type="datetime1">
              <a:rPr lang="nl-BE" smtClean="0"/>
              <a:t>13/10/2022</a:t>
            </a:fld>
            <a:endParaRPr lang="nl-NL" dirty="0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Faculty, department, unit ...</a:t>
            </a:r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84001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09C90-ED50-42CD-B56C-68BF842A2B6A}" type="datetime1">
              <a:rPr lang="nl-BE" smtClean="0"/>
              <a:t>13/10/2022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Faculty, department, unit ...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46631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E82AE-B9EE-446E-B46E-329ABC891749}" type="datetime1">
              <a:rPr lang="nl-BE" smtClean="0"/>
              <a:t>13/10/2022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Faculty, department, unit ...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7772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_Finis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/>
          <p:cNvSpPr/>
          <p:nvPr userDrawn="1"/>
        </p:nvSpPr>
        <p:spPr>
          <a:xfrm>
            <a:off x="0" y="0"/>
            <a:ext cx="12193200" cy="62099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9120" y="510988"/>
            <a:ext cx="11039793" cy="5184424"/>
          </a:xfrm>
        </p:spPr>
        <p:txBody>
          <a:bodyPr anchor="ctr" anchorCtr="0">
            <a:noAutofit/>
          </a:bodyPr>
          <a:lstStyle>
            <a:lvl1pPr algn="ctr">
              <a:defRPr sz="6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FDF18-BDCB-4338-9FA2-782F60A2E51C}" type="datetime1">
              <a:rPr lang="nl-BE" smtClean="0"/>
              <a:t>13/10/2022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Faculty, department, unit ...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6210000"/>
            <a:ext cx="12192000" cy="6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200" y="6353999"/>
            <a:ext cx="1008305" cy="360000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207036"/>
            <a:ext cx="11041200" cy="1152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110412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E389F4DD-E9F0-454C-8CE7-299000EBA983}" type="datetime1">
              <a:rPr lang="nl-BE" smtClean="0"/>
              <a:t>13/10/2022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6033600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nl-NL"/>
              <a:t>Faculty, department, unit ...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63755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2" r:id="rId5"/>
    <p:sldLayoutId id="2147483653" r:id="rId6"/>
    <p:sldLayoutId id="2147483654" r:id="rId7"/>
    <p:sldLayoutId id="2147483655" r:id="rId8"/>
    <p:sldLayoutId id="2147483661" r:id="rId9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baseline="0">
          <a:solidFill>
            <a:schemeClr val="tx2"/>
          </a:solidFill>
          <a:latin typeface="Arial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000" kern="1200" baseline="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042" userDrawn="1">
          <p15:clr>
            <a:srgbClr val="F26B43"/>
          </p15:clr>
        </p15:guide>
        <p15:guide id="2" pos="7319" userDrawn="1">
          <p15:clr>
            <a:srgbClr val="F26B43"/>
          </p15:clr>
        </p15:guide>
        <p15:guide id="3" orient="horz" pos="3857" userDrawn="1">
          <p15:clr>
            <a:srgbClr val="F26B43"/>
          </p15:clr>
        </p15:guide>
        <p15:guide id="4" pos="362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6210000"/>
            <a:ext cx="12192000" cy="6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200" y="6353999"/>
            <a:ext cx="1008305" cy="360000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216000"/>
            <a:ext cx="11041200" cy="1152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110412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7F18BCE0-9917-41C7-AA76-58ADB721FDEC}" type="datetime1">
              <a:rPr lang="nl-BE" smtClean="0"/>
              <a:t>13/10/2022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6033600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nl-NL"/>
              <a:t>Faculty, department, unit ...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32523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baseline="0">
          <a:solidFill>
            <a:schemeClr val="tx2"/>
          </a:solidFill>
          <a:latin typeface="Arial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000" kern="1200" baseline="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Logboek P&amp;O3</a:t>
            </a:r>
          </a:p>
        </p:txBody>
      </p:sp>
      <p:sp>
        <p:nvSpPr>
          <p:cNvPr id="9" name="Ondertitel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/>
              <a:t>Team &lt;ESAT9A1&gt;</a:t>
            </a:r>
          </a:p>
        </p:txBody>
      </p:sp>
      <p:sp>
        <p:nvSpPr>
          <p:cNvPr id="10" name="Tijdelijke aanduiding voor afbeelding 9"/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362829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742432" y="6210000"/>
            <a:ext cx="5284368" cy="648000"/>
          </a:xfrm>
        </p:spPr>
        <p:txBody>
          <a:bodyPr/>
          <a:lstStyle/>
          <a:p>
            <a:r>
              <a:rPr lang="nl-NL" dirty="0"/>
              <a:t>Faculteit ingenieurswetenschappen KU Leuven – </a:t>
            </a:r>
            <a:r>
              <a:rPr lang="nl-NL" dirty="0" err="1"/>
              <a:t>Probleemoplossen</a:t>
            </a:r>
            <a:r>
              <a:rPr lang="nl-NL" dirty="0"/>
              <a:t> en Ontwerpen, deel 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2</a:t>
            </a:fld>
            <a:endParaRPr lang="nl-NL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Week 1 (03/10/2022)</a:t>
            </a: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576000" y="1901580"/>
            <a:ext cx="4940880" cy="1018404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576000" y="1901580"/>
            <a:ext cx="494088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>
                <a:solidFill>
                  <a:schemeClr val="bg1"/>
                </a:solidFill>
                <a:latin typeface="Verdana" panose="020B0604030504040204" pitchFamily="34" charset="0"/>
              </a:rPr>
              <a:t>Planning</a:t>
            </a:r>
          </a:p>
        </p:txBody>
      </p:sp>
      <p:sp>
        <p:nvSpPr>
          <p:cNvPr id="8" name="Rectangle 20"/>
          <p:cNvSpPr>
            <a:spLocks noChangeArrowheads="1"/>
          </p:cNvSpPr>
          <p:nvPr/>
        </p:nvSpPr>
        <p:spPr bwMode="auto">
          <a:xfrm>
            <a:off x="576000" y="2206380"/>
            <a:ext cx="4940880" cy="71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Introduction to the project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Brainstorming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Face Recognition 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7934479"/>
              </p:ext>
            </p:extLst>
          </p:nvPr>
        </p:nvGraphicFramePr>
        <p:xfrm>
          <a:off x="580800" y="3517586"/>
          <a:ext cx="113064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1280">
                  <a:extLst>
                    <a:ext uri="{9D8B030D-6E8A-4147-A177-3AD203B41FA5}">
                      <a16:colId xmlns:a16="http://schemas.microsoft.com/office/drawing/2014/main" val="3222044758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23332546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62682046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1440099295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27990771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Naam student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14u00-15u00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15u00-16u00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16u00-17u00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17u00-18u00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545514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Arne </a:t>
                      </a:r>
                      <a:r>
                        <a:rPr lang="nl-BE" dirty="0" err="1"/>
                        <a:t>Lemahieu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 err="1"/>
                        <a:t>Introduction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err="1"/>
                        <a:t>Installing</a:t>
                      </a:r>
                      <a:r>
                        <a:rPr lang="nl-BE" dirty="0"/>
                        <a:t> Programs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FD (live)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FD (live)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72612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Kasper </a:t>
                      </a:r>
                      <a:r>
                        <a:rPr lang="nl-BE" dirty="0" err="1"/>
                        <a:t>Dumoulin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 err="1"/>
                        <a:t>Introduction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err="1"/>
                        <a:t>Installing</a:t>
                      </a:r>
                      <a:r>
                        <a:rPr lang="nl-BE" dirty="0"/>
                        <a:t> Programs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FD (live)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FD (live)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35650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Mauro Janssens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 err="1"/>
                        <a:t>Introduction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err="1"/>
                        <a:t>Installing</a:t>
                      </a:r>
                      <a:r>
                        <a:rPr lang="nl-BE" dirty="0"/>
                        <a:t> Programs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FD (</a:t>
                      </a:r>
                      <a:r>
                        <a:rPr lang="nl-BE" dirty="0" err="1"/>
                        <a:t>photo</a:t>
                      </a:r>
                      <a:r>
                        <a:rPr lang="nl-BE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FD (live)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56747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Pepijn Haenen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 err="1"/>
                        <a:t>Introduction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GitHub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FD (</a:t>
                      </a:r>
                      <a:r>
                        <a:rPr lang="nl-BE" dirty="0" err="1"/>
                        <a:t>photo</a:t>
                      </a:r>
                      <a:r>
                        <a:rPr lang="nl-BE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FD (live)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81416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Philippe </a:t>
                      </a:r>
                      <a:r>
                        <a:rPr lang="nl-BE" dirty="0" err="1"/>
                        <a:t>Laffineur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 err="1"/>
                        <a:t>Introduction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Messenger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FD (live)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FD (live)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26429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 err="1"/>
                        <a:t>Tjorben</a:t>
                      </a:r>
                      <a:r>
                        <a:rPr lang="nl-BE" dirty="0"/>
                        <a:t> </a:t>
                      </a:r>
                      <a:r>
                        <a:rPr lang="nl-BE" dirty="0" err="1"/>
                        <a:t>Godeau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dirty="0" err="1"/>
                        <a:t>Introduction</a:t>
                      </a:r>
                      <a:endParaRPr lang="nl-BE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dirty="0" err="1"/>
                        <a:t>Installing</a:t>
                      </a:r>
                      <a:r>
                        <a:rPr lang="nl-BE" dirty="0"/>
                        <a:t> Programs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FD (</a:t>
                      </a:r>
                      <a:r>
                        <a:rPr lang="nl-BE" dirty="0" err="1"/>
                        <a:t>photo</a:t>
                      </a:r>
                      <a:r>
                        <a:rPr lang="nl-BE" dirty="0"/>
                        <a:t>)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FD (live)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6394708"/>
                  </a:ext>
                </a:extLst>
              </a:tr>
            </a:tbl>
          </a:graphicData>
        </a:graphic>
      </p:graphicFrame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576000" y="3212786"/>
            <a:ext cx="1131120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Uitgevoerde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taken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tijdens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teamzitting</a:t>
            </a:r>
            <a:endParaRPr lang="en-US" altLang="nl-BE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6946320" y="695718"/>
            <a:ext cx="4940880" cy="1018404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6946320" y="695718"/>
            <a:ext cx="494088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Voltooide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acties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–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mijlpalen</a:t>
            </a:r>
            <a:endParaRPr lang="en-US" altLang="nl-BE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13" name="Rectangle 20"/>
          <p:cNvSpPr>
            <a:spLocks noChangeArrowheads="1"/>
          </p:cNvSpPr>
          <p:nvPr/>
        </p:nvSpPr>
        <p:spPr bwMode="auto">
          <a:xfrm>
            <a:off x="6946320" y="1000518"/>
            <a:ext cx="4940880" cy="71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Face Detection (photo’s and live streamed)</a:t>
            </a:r>
          </a:p>
          <a:p>
            <a:pPr lvl="1"/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(= FD)</a:t>
            </a:r>
          </a:p>
          <a:p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6946320" y="1901580"/>
            <a:ext cx="4940880" cy="1114938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15" name="Rectangle 8"/>
          <p:cNvSpPr>
            <a:spLocks noChangeArrowheads="1"/>
          </p:cNvSpPr>
          <p:nvPr/>
        </p:nvSpPr>
        <p:spPr bwMode="auto">
          <a:xfrm>
            <a:off x="6946320" y="1901580"/>
            <a:ext cx="494088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Lopende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acties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–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volgende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stappen</a:t>
            </a:r>
            <a:endParaRPr lang="en-US" altLang="nl-BE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16" name="Rectangle 20"/>
          <p:cNvSpPr>
            <a:spLocks noChangeArrowheads="1"/>
          </p:cNvSpPr>
          <p:nvPr/>
        </p:nvSpPr>
        <p:spPr bwMode="auto">
          <a:xfrm>
            <a:off x="6946320" y="2206380"/>
            <a:ext cx="4940880" cy="810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External Camera connection with Face Detection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Brainstorming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Lip movement detection =&gt; speech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Gestures</a:t>
            </a:r>
          </a:p>
          <a:p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2799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742432" y="6210000"/>
            <a:ext cx="5284368" cy="648000"/>
          </a:xfrm>
        </p:spPr>
        <p:txBody>
          <a:bodyPr/>
          <a:lstStyle/>
          <a:p>
            <a:r>
              <a:rPr lang="nl-NL" dirty="0"/>
              <a:t>Faculteit ingenieurswetenschappen KU Leuven – </a:t>
            </a:r>
            <a:r>
              <a:rPr lang="nl-NL" dirty="0" err="1"/>
              <a:t>Probleemoplossen</a:t>
            </a:r>
            <a:r>
              <a:rPr lang="nl-NL" dirty="0"/>
              <a:t> en Ontwerpen, deel 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3</a:t>
            </a:fld>
            <a:endParaRPr lang="nl-NL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Week 1 (06/10/2022)</a:t>
            </a: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576000" y="1901580"/>
            <a:ext cx="4940880" cy="1018404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576000" y="1901580"/>
            <a:ext cx="494088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>
                <a:solidFill>
                  <a:schemeClr val="bg1"/>
                </a:solidFill>
                <a:latin typeface="Verdana" panose="020B0604030504040204" pitchFamily="34" charset="0"/>
              </a:rPr>
              <a:t>Planning</a:t>
            </a:r>
          </a:p>
        </p:txBody>
      </p:sp>
      <p:sp>
        <p:nvSpPr>
          <p:cNvPr id="8" name="Rectangle 20"/>
          <p:cNvSpPr>
            <a:spLocks noChangeArrowheads="1"/>
          </p:cNvSpPr>
          <p:nvPr/>
        </p:nvSpPr>
        <p:spPr bwMode="auto">
          <a:xfrm>
            <a:off x="576000" y="2206380"/>
            <a:ext cx="4940880" cy="71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Fixing environments on Python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Fixing the external camera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Working on speech detection based on lip movement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08525"/>
              </p:ext>
            </p:extLst>
          </p:nvPr>
        </p:nvGraphicFramePr>
        <p:xfrm>
          <a:off x="580800" y="3517586"/>
          <a:ext cx="113064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1280">
                  <a:extLst>
                    <a:ext uri="{9D8B030D-6E8A-4147-A177-3AD203B41FA5}">
                      <a16:colId xmlns:a16="http://schemas.microsoft.com/office/drawing/2014/main" val="3222044758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23332546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62682046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1440099295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27990771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Naam student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14u00-15u00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15u00-16u00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16u00-17u00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17u00-18u00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545514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Arne </a:t>
                      </a:r>
                      <a:r>
                        <a:rPr lang="nl-BE" dirty="0" err="1"/>
                        <a:t>Lemahieu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Speech </a:t>
                      </a:r>
                      <a:r>
                        <a:rPr lang="nl-BE" dirty="0" err="1"/>
                        <a:t>detection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Speech </a:t>
                      </a:r>
                      <a:r>
                        <a:rPr lang="nl-BE" dirty="0" err="1"/>
                        <a:t>detection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Speech </a:t>
                      </a:r>
                      <a:r>
                        <a:rPr lang="nl-BE" dirty="0" err="1"/>
                        <a:t>detection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Flow </a:t>
                      </a:r>
                      <a:r>
                        <a:rPr lang="nl-BE" dirty="0" err="1"/>
                        <a:t>chart</a:t>
                      </a:r>
                      <a:endParaRPr lang="nl-B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72612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Kasper </a:t>
                      </a:r>
                      <a:r>
                        <a:rPr lang="nl-BE" dirty="0" err="1"/>
                        <a:t>Dumoulin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Fixing </a:t>
                      </a:r>
                      <a:r>
                        <a:rPr lang="nl-BE" dirty="0" err="1"/>
                        <a:t>ext</a:t>
                      </a:r>
                      <a:r>
                        <a:rPr lang="nl-BE" dirty="0"/>
                        <a:t>. camera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Speech </a:t>
                      </a:r>
                      <a:r>
                        <a:rPr lang="nl-BE" dirty="0" err="1"/>
                        <a:t>detection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Speech </a:t>
                      </a:r>
                      <a:r>
                        <a:rPr lang="nl-BE" dirty="0" err="1"/>
                        <a:t>detection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Hand </a:t>
                      </a:r>
                      <a:r>
                        <a:rPr lang="nl-BE" dirty="0" err="1"/>
                        <a:t>detection</a:t>
                      </a:r>
                      <a:endParaRPr lang="nl-B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35650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Mauro Janssens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HD, MD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HD, MD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/>
                        <a:t>HD, MD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/>
                        <a:t>logbook</a:t>
                      </a:r>
                      <a:endParaRPr lang="nl-B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56747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Pepijn Haenen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 err="1"/>
                        <a:t>Coord</a:t>
                      </a:r>
                      <a:r>
                        <a:rPr lang="nl-BE" dirty="0"/>
                        <a:t>. </a:t>
                      </a:r>
                      <a:r>
                        <a:rPr lang="nl-BE" dirty="0" err="1"/>
                        <a:t>and</a:t>
                      </a:r>
                      <a:r>
                        <a:rPr lang="nl-BE" dirty="0"/>
                        <a:t> </a:t>
                      </a:r>
                      <a:r>
                        <a:rPr lang="nl-BE" dirty="0" err="1"/>
                        <a:t>helping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err="1"/>
                        <a:t>Coord</a:t>
                      </a:r>
                      <a:r>
                        <a:rPr lang="nl-BE" dirty="0"/>
                        <a:t>. </a:t>
                      </a:r>
                      <a:r>
                        <a:rPr lang="nl-BE" dirty="0" err="1"/>
                        <a:t>and</a:t>
                      </a:r>
                      <a:r>
                        <a:rPr lang="nl-BE" dirty="0"/>
                        <a:t> </a:t>
                      </a:r>
                      <a:r>
                        <a:rPr lang="nl-BE" dirty="0" err="1"/>
                        <a:t>helping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err="1"/>
                        <a:t>Coord</a:t>
                      </a:r>
                      <a:r>
                        <a:rPr lang="nl-BE" dirty="0"/>
                        <a:t>. </a:t>
                      </a:r>
                      <a:r>
                        <a:rPr lang="nl-BE" dirty="0" err="1"/>
                        <a:t>and</a:t>
                      </a:r>
                      <a:r>
                        <a:rPr lang="nl-BE" dirty="0"/>
                        <a:t> </a:t>
                      </a:r>
                      <a:r>
                        <a:rPr lang="nl-BE" dirty="0" err="1"/>
                        <a:t>helping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Fixing git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81416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Philippe </a:t>
                      </a:r>
                      <a:r>
                        <a:rPr lang="nl-BE" dirty="0" err="1"/>
                        <a:t>Laffineur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Fixing </a:t>
                      </a:r>
                      <a:r>
                        <a:rPr lang="nl-BE" dirty="0" err="1"/>
                        <a:t>ext</a:t>
                      </a:r>
                      <a:r>
                        <a:rPr lang="nl-BE" dirty="0"/>
                        <a:t>. camera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Speech </a:t>
                      </a:r>
                      <a:r>
                        <a:rPr lang="nl-BE" dirty="0" err="1"/>
                        <a:t>detection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Speech </a:t>
                      </a:r>
                      <a:r>
                        <a:rPr lang="nl-BE" dirty="0" err="1"/>
                        <a:t>detection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Hand </a:t>
                      </a:r>
                      <a:r>
                        <a:rPr lang="nl-BE" dirty="0" err="1"/>
                        <a:t>detection</a:t>
                      </a:r>
                      <a:endParaRPr lang="nl-B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26429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 err="1"/>
                        <a:t>Tjorben</a:t>
                      </a:r>
                      <a:r>
                        <a:rPr lang="nl-BE" dirty="0"/>
                        <a:t> </a:t>
                      </a:r>
                      <a:r>
                        <a:rPr lang="nl-BE" dirty="0" err="1"/>
                        <a:t>Godeau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Speech </a:t>
                      </a:r>
                      <a:r>
                        <a:rPr lang="nl-BE" dirty="0" err="1"/>
                        <a:t>detection</a:t>
                      </a:r>
                      <a:endParaRPr lang="nl-BE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Speech </a:t>
                      </a:r>
                      <a:r>
                        <a:rPr lang="nl-BE" dirty="0" err="1"/>
                        <a:t>detection</a:t>
                      </a:r>
                      <a:endParaRPr lang="nl-BE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Speech </a:t>
                      </a:r>
                      <a:r>
                        <a:rPr lang="nl-BE" dirty="0" err="1"/>
                        <a:t>detection</a:t>
                      </a:r>
                      <a:endParaRPr lang="nl-BE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Hand </a:t>
                      </a:r>
                      <a:r>
                        <a:rPr lang="nl-BE" dirty="0" err="1"/>
                        <a:t>detection</a:t>
                      </a:r>
                      <a:endParaRPr lang="nl-B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6394708"/>
                  </a:ext>
                </a:extLst>
              </a:tr>
            </a:tbl>
          </a:graphicData>
        </a:graphic>
      </p:graphicFrame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576000" y="3212786"/>
            <a:ext cx="1131120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Uitgevoerde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taken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tijdens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teamzitting</a:t>
            </a:r>
            <a:endParaRPr lang="en-US" altLang="nl-BE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6946320" y="695718"/>
            <a:ext cx="4940880" cy="1018404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6946320" y="695718"/>
            <a:ext cx="494088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Voltooide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acties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–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mijlpalen</a:t>
            </a:r>
            <a:endParaRPr lang="en-US" altLang="nl-BE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13" name="Rectangle 20"/>
          <p:cNvSpPr>
            <a:spLocks noChangeArrowheads="1"/>
          </p:cNvSpPr>
          <p:nvPr/>
        </p:nvSpPr>
        <p:spPr bwMode="auto">
          <a:xfrm>
            <a:off x="6946320" y="1000518"/>
            <a:ext cx="4940880" cy="71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External Camera connection with Face Detection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Env on </a:t>
            </a:r>
            <a:r>
              <a:rPr lang="en-US" altLang="nl-BE" sz="1200" dirty="0" err="1">
                <a:solidFill>
                  <a:srgbClr val="333333"/>
                </a:solidFill>
                <a:latin typeface="Verdana" panose="020B0604030504040204" pitchFamily="34" charset="0"/>
              </a:rPr>
              <a:t>Pycharm</a:t>
            </a:r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6946320" y="1901580"/>
            <a:ext cx="4940880" cy="1114938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15" name="Rectangle 8"/>
          <p:cNvSpPr>
            <a:spLocks noChangeArrowheads="1"/>
          </p:cNvSpPr>
          <p:nvPr/>
        </p:nvSpPr>
        <p:spPr bwMode="auto">
          <a:xfrm>
            <a:off x="6946320" y="1901580"/>
            <a:ext cx="494088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Lopende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acties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–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volgende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stappen</a:t>
            </a:r>
            <a:endParaRPr lang="en-US" altLang="nl-BE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16" name="Rectangle 20"/>
          <p:cNvSpPr>
            <a:spLocks noChangeArrowheads="1"/>
          </p:cNvSpPr>
          <p:nvPr/>
        </p:nvSpPr>
        <p:spPr bwMode="auto">
          <a:xfrm>
            <a:off x="6946320" y="2206380"/>
            <a:ext cx="4940880" cy="810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Better detection of body parts (incl. full head detection)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Lip/mouth movement detection (MD) =&gt; speech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Hand detection (HD) =&gt; gestures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Looking for possible hardware to use for the project</a:t>
            </a:r>
          </a:p>
        </p:txBody>
      </p:sp>
    </p:spTree>
    <p:extLst>
      <p:ext uri="{BB962C8B-B14F-4D97-AF65-F5344CB8AC3E}">
        <p14:creationId xmlns:p14="http://schemas.microsoft.com/office/powerpoint/2010/main" val="1963611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742432" y="6210000"/>
            <a:ext cx="5284368" cy="648000"/>
          </a:xfrm>
        </p:spPr>
        <p:txBody>
          <a:bodyPr/>
          <a:lstStyle/>
          <a:p>
            <a:r>
              <a:rPr lang="nl-NL" dirty="0"/>
              <a:t>Faculteit ingenieurswetenschappen KU Leuven – </a:t>
            </a:r>
            <a:r>
              <a:rPr lang="nl-NL" dirty="0" err="1"/>
              <a:t>Probleemoplossen</a:t>
            </a:r>
            <a:r>
              <a:rPr lang="nl-NL" dirty="0"/>
              <a:t> en Ontwerpen, deel 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4</a:t>
            </a:fld>
            <a:endParaRPr lang="nl-NL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76000" y="219446"/>
            <a:ext cx="11041200" cy="1152000"/>
          </a:xfrm>
        </p:spPr>
        <p:txBody>
          <a:bodyPr/>
          <a:lstStyle/>
          <a:p>
            <a:r>
              <a:rPr lang="nl-BE" dirty="0"/>
              <a:t>Week 2 (10/10/2022)</a:t>
            </a: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574800" y="1216740"/>
            <a:ext cx="4940880" cy="1640960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576000" y="1184928"/>
            <a:ext cx="494088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>
                <a:solidFill>
                  <a:schemeClr val="bg1"/>
                </a:solidFill>
                <a:latin typeface="Verdana" panose="020B0604030504040204" pitchFamily="34" charset="0"/>
              </a:rPr>
              <a:t>Planning</a:t>
            </a:r>
          </a:p>
        </p:txBody>
      </p:sp>
      <p:sp>
        <p:nvSpPr>
          <p:cNvPr id="8" name="Rectangle 20"/>
          <p:cNvSpPr>
            <a:spLocks noChangeArrowheads="1"/>
          </p:cNvSpPr>
          <p:nvPr/>
        </p:nvSpPr>
        <p:spPr bwMode="auto">
          <a:xfrm>
            <a:off x="573600" y="1340376"/>
            <a:ext cx="4940880" cy="71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Hardware Meeting (HM)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Better Head Detection (BHD)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Face Recognition (FR)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Hand Gestures (HG)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Lip Detection (LP)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Git Explanation (GE)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Head Switcher (HS)</a:t>
            </a:r>
          </a:p>
          <a:p>
            <a:pPr>
              <a:buFontTx/>
              <a:buChar char="•"/>
            </a:pPr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1603161"/>
              </p:ext>
            </p:extLst>
          </p:nvPr>
        </p:nvGraphicFramePr>
        <p:xfrm>
          <a:off x="580800" y="3517586"/>
          <a:ext cx="113064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1280">
                  <a:extLst>
                    <a:ext uri="{9D8B030D-6E8A-4147-A177-3AD203B41FA5}">
                      <a16:colId xmlns:a16="http://schemas.microsoft.com/office/drawing/2014/main" val="3222044758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23332546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62682046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1440099295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27990771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Naam student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14u00-15u00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15u00-16u00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16u00-17u00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17u00-18u00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545514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Arne </a:t>
                      </a:r>
                      <a:r>
                        <a:rPr lang="nl-BE" dirty="0" err="1"/>
                        <a:t>Lemahieu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BHD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BHD &amp; 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BHD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BHD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72612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Kasper </a:t>
                      </a:r>
                      <a:r>
                        <a:rPr lang="nl-BE" dirty="0" err="1"/>
                        <a:t>Dumoulin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LP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LP &amp; 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LP &amp; 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HS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35650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Mauro Janssens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FR &amp; 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FR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56747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Pepijn Haenen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GE &amp; 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err="1"/>
                        <a:t>Helping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err="1"/>
                        <a:t>Helping</a:t>
                      </a:r>
                      <a:endParaRPr lang="nl-B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81416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Philippe </a:t>
                      </a:r>
                      <a:r>
                        <a:rPr lang="nl-BE" dirty="0" err="1"/>
                        <a:t>Laffineur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LP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LP &amp; HM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LP &amp; 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HS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26429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 err="1"/>
                        <a:t>Tjorben</a:t>
                      </a:r>
                      <a:r>
                        <a:rPr lang="nl-BE" dirty="0"/>
                        <a:t> </a:t>
                      </a:r>
                      <a:r>
                        <a:rPr lang="nl-BE" dirty="0" err="1"/>
                        <a:t>Godeau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HG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HG &amp; HM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dirty="0" err="1"/>
                        <a:t>Problems</a:t>
                      </a:r>
                      <a:r>
                        <a:rPr lang="nl-BE" dirty="0"/>
                        <a:t> pc &amp; HG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HG &amp; Notulist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6394708"/>
                  </a:ext>
                </a:extLst>
              </a:tr>
            </a:tbl>
          </a:graphicData>
        </a:graphic>
      </p:graphicFrame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576000" y="3212786"/>
            <a:ext cx="1131120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Uitgevoerde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taken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tijdens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teamzitting</a:t>
            </a:r>
            <a:endParaRPr lang="en-US" altLang="nl-BE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6946320" y="695718"/>
            <a:ext cx="4940880" cy="1283848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6946320" y="695718"/>
            <a:ext cx="494088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Voltooide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acties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–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mijlpalen</a:t>
            </a:r>
            <a:endParaRPr lang="en-US" altLang="nl-BE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13" name="Rectangle 20"/>
          <p:cNvSpPr>
            <a:spLocks noChangeArrowheads="1"/>
          </p:cNvSpPr>
          <p:nvPr/>
        </p:nvSpPr>
        <p:spPr bwMode="auto">
          <a:xfrm>
            <a:off x="6940800" y="1000518"/>
            <a:ext cx="4940880" cy="979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BHD almost, only tuples and lists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FR realized that it is not the best option, slow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HG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GE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LP</a:t>
            </a:r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6946320" y="2097848"/>
            <a:ext cx="4940880" cy="996656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15" name="Rectangle 8"/>
          <p:cNvSpPr>
            <a:spLocks noChangeArrowheads="1"/>
          </p:cNvSpPr>
          <p:nvPr/>
        </p:nvSpPr>
        <p:spPr bwMode="auto">
          <a:xfrm>
            <a:off x="6940800" y="2097848"/>
            <a:ext cx="494088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Lopende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acties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–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volgende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stappen</a:t>
            </a:r>
            <a:endParaRPr lang="en-US" altLang="nl-BE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16" name="Rectangle 20"/>
          <p:cNvSpPr>
            <a:spLocks noChangeArrowheads="1"/>
          </p:cNvSpPr>
          <p:nvPr/>
        </p:nvSpPr>
        <p:spPr bwMode="auto">
          <a:xfrm>
            <a:off x="6946320" y="2206380"/>
            <a:ext cx="4940880" cy="822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HS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200" dirty="0" err="1">
                <a:solidFill>
                  <a:srgbClr val="333333"/>
                </a:solidFill>
                <a:latin typeface="Verdana" panose="020B0604030504040204" pitchFamily="34" charset="0"/>
              </a:rPr>
              <a:t>Mergen</a:t>
            </a:r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Hardware Meeting</a:t>
            </a:r>
          </a:p>
        </p:txBody>
      </p:sp>
    </p:spTree>
    <p:extLst>
      <p:ext uri="{BB962C8B-B14F-4D97-AF65-F5344CB8AC3E}">
        <p14:creationId xmlns:p14="http://schemas.microsoft.com/office/powerpoint/2010/main" val="2020296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742432" y="6210000"/>
            <a:ext cx="5284368" cy="648000"/>
          </a:xfrm>
        </p:spPr>
        <p:txBody>
          <a:bodyPr/>
          <a:lstStyle/>
          <a:p>
            <a:r>
              <a:rPr lang="nl-NL" dirty="0"/>
              <a:t>Faculteit ingenieurswetenschappen KU Leuven – </a:t>
            </a:r>
            <a:r>
              <a:rPr lang="nl-NL" dirty="0" err="1"/>
              <a:t>Probleemoplossen</a:t>
            </a:r>
            <a:r>
              <a:rPr lang="nl-NL" dirty="0"/>
              <a:t> en Ontwerpen, deel 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5</a:t>
            </a:fld>
            <a:endParaRPr lang="nl-NL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Week 2 (13/10/2022)</a:t>
            </a: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580800" y="1348510"/>
            <a:ext cx="4940880" cy="1767742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580800" y="1365141"/>
            <a:ext cx="494088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>
                <a:solidFill>
                  <a:schemeClr val="bg1"/>
                </a:solidFill>
                <a:latin typeface="Verdana" panose="020B0604030504040204" pitchFamily="34" charset="0"/>
              </a:rPr>
              <a:t>Planning</a:t>
            </a:r>
          </a:p>
        </p:txBody>
      </p:sp>
      <p:sp>
        <p:nvSpPr>
          <p:cNvPr id="8" name="Rectangle 20"/>
          <p:cNvSpPr>
            <a:spLocks noChangeArrowheads="1"/>
          </p:cNvSpPr>
          <p:nvPr/>
        </p:nvSpPr>
        <p:spPr bwMode="auto">
          <a:xfrm>
            <a:off x="576000" y="1669941"/>
            <a:ext cx="4940880" cy="71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Issue: Face Detection (IFD)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Gestures (G)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Better Face Detection (BFD)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Report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Face Recognition (FR)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Head Switcher (HS)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Relative Lip Detection (RLD)</a:t>
            </a:r>
          </a:p>
          <a:p>
            <a:pPr>
              <a:buFontTx/>
              <a:buChar char="•"/>
            </a:pPr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4275679"/>
              </p:ext>
            </p:extLst>
          </p:nvPr>
        </p:nvGraphicFramePr>
        <p:xfrm>
          <a:off x="580800" y="3517586"/>
          <a:ext cx="113064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1280">
                  <a:extLst>
                    <a:ext uri="{9D8B030D-6E8A-4147-A177-3AD203B41FA5}">
                      <a16:colId xmlns:a16="http://schemas.microsoft.com/office/drawing/2014/main" val="3222044758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23332546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62682046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1440099295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27990771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Naam student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14u00-15u00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15u00-16u00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16u00-17u00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17u00-18u00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545514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Arne </a:t>
                      </a:r>
                      <a:r>
                        <a:rPr lang="nl-BE" dirty="0" err="1"/>
                        <a:t>Lemahieu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BFD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BFD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BFD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BFD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72612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Kasper </a:t>
                      </a:r>
                      <a:r>
                        <a:rPr lang="nl-BE" dirty="0" err="1"/>
                        <a:t>Dumoulin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IFD &amp; RLD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HS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35650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Mauro Janssens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FR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56747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Pepijn Haenen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IFD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err="1"/>
                        <a:t>Helping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err="1"/>
                        <a:t>Helping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err="1"/>
                        <a:t>Helping</a:t>
                      </a:r>
                      <a:endParaRPr lang="nl-B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81416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Philippe </a:t>
                      </a:r>
                      <a:r>
                        <a:rPr lang="nl-BE" dirty="0" err="1"/>
                        <a:t>Laffineur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HS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26429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 err="1"/>
                        <a:t>Tjorben</a:t>
                      </a:r>
                      <a:r>
                        <a:rPr lang="nl-BE" dirty="0"/>
                        <a:t> </a:t>
                      </a:r>
                      <a:r>
                        <a:rPr lang="nl-BE" dirty="0" err="1"/>
                        <a:t>Godeau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G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G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Hardware Search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Hardware &amp; Log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6394708"/>
                  </a:ext>
                </a:extLst>
              </a:tr>
            </a:tbl>
          </a:graphicData>
        </a:graphic>
      </p:graphicFrame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576000" y="3212786"/>
            <a:ext cx="1131120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Uitgevoerde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taken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tijdens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teamzitting</a:t>
            </a:r>
            <a:endParaRPr lang="en-US" altLang="nl-BE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6946320" y="695718"/>
            <a:ext cx="4940880" cy="1018404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6946320" y="695718"/>
            <a:ext cx="494088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Voltooide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acties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–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mijlpalen</a:t>
            </a:r>
            <a:endParaRPr lang="en-US" altLang="nl-BE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13" name="Rectangle 20"/>
          <p:cNvSpPr>
            <a:spLocks noChangeArrowheads="1"/>
          </p:cNvSpPr>
          <p:nvPr/>
        </p:nvSpPr>
        <p:spPr bwMode="auto">
          <a:xfrm>
            <a:off x="6946320" y="1000518"/>
            <a:ext cx="4940880" cy="71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RLD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 G</a:t>
            </a:r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6946320" y="1901580"/>
            <a:ext cx="4940880" cy="1018404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15" name="Rectangle 8"/>
          <p:cNvSpPr>
            <a:spLocks noChangeArrowheads="1"/>
          </p:cNvSpPr>
          <p:nvPr/>
        </p:nvSpPr>
        <p:spPr bwMode="auto">
          <a:xfrm>
            <a:off x="6946320" y="1901580"/>
            <a:ext cx="494088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Lopende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acties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–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volgende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stappen</a:t>
            </a:r>
            <a:endParaRPr lang="en-US" altLang="nl-BE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16" name="Rectangle 20"/>
          <p:cNvSpPr>
            <a:spLocks noChangeArrowheads="1"/>
          </p:cNvSpPr>
          <p:nvPr/>
        </p:nvSpPr>
        <p:spPr bwMode="auto">
          <a:xfrm>
            <a:off x="6946320" y="2206380"/>
            <a:ext cx="4940880" cy="71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BFD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IFD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FR</a:t>
            </a:r>
          </a:p>
          <a:p>
            <a:pPr>
              <a:buFontTx/>
              <a:buChar char="•"/>
            </a:pPr>
            <a:r>
              <a:rPr lang="en-US" altLang="nl-BE" sz="1200">
                <a:solidFill>
                  <a:srgbClr val="333333"/>
                </a:solidFill>
                <a:latin typeface="Verdana" panose="020B0604030504040204" pitchFamily="34" charset="0"/>
              </a:rPr>
              <a:t>HS</a:t>
            </a:r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pPr>
              <a:buFontTx/>
              <a:buChar char="•"/>
            </a:pPr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7747142"/>
      </p:ext>
    </p:extLst>
  </p:cSld>
  <p:clrMapOvr>
    <a:masterClrMapping/>
  </p:clrMapOvr>
</p:sld>
</file>

<file path=ppt/theme/theme1.xml><?xml version="1.0" encoding="utf-8"?>
<a:theme xmlns:a="http://schemas.openxmlformats.org/drawingml/2006/main" name="KU Leuven">
  <a:themeElements>
    <a:clrScheme name="Custom 14">
      <a:dk1>
        <a:srgbClr val="2F4D5D"/>
      </a:dk1>
      <a:lt1>
        <a:srgbClr val="FFFFFF"/>
      </a:lt1>
      <a:dk2>
        <a:srgbClr val="1D8DB0"/>
      </a:dk2>
      <a:lt2>
        <a:srgbClr val="DCE7F0"/>
      </a:lt2>
      <a:accent1>
        <a:srgbClr val="1D8DB0"/>
      </a:accent1>
      <a:accent2>
        <a:srgbClr val="2F4D5D"/>
      </a:accent2>
      <a:accent3>
        <a:srgbClr val="52BDEC"/>
      </a:accent3>
      <a:accent4>
        <a:srgbClr val="466E87"/>
      </a:accent4>
      <a:accent5>
        <a:srgbClr val="E7B037"/>
      </a:accent5>
      <a:accent6>
        <a:srgbClr val="D4D842"/>
      </a:accent6>
      <a:hlink>
        <a:srgbClr val="466E87"/>
      </a:hlink>
      <a:folHlink>
        <a:srgbClr val="1D8DB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U Leuven Sedes">
  <a:themeElements>
    <a:clrScheme name="Custom 14">
      <a:dk1>
        <a:srgbClr val="2F4D5D"/>
      </a:dk1>
      <a:lt1>
        <a:srgbClr val="FFFFFF"/>
      </a:lt1>
      <a:dk2>
        <a:srgbClr val="1D8DB0"/>
      </a:dk2>
      <a:lt2>
        <a:srgbClr val="DCE7F0"/>
      </a:lt2>
      <a:accent1>
        <a:srgbClr val="1D8DB0"/>
      </a:accent1>
      <a:accent2>
        <a:srgbClr val="2F4D5D"/>
      </a:accent2>
      <a:accent3>
        <a:srgbClr val="52BDEC"/>
      </a:accent3>
      <a:accent4>
        <a:srgbClr val="466E87"/>
      </a:accent4>
      <a:accent5>
        <a:srgbClr val="E7B037"/>
      </a:accent5>
      <a:accent6>
        <a:srgbClr val="D4D842"/>
      </a:accent6>
      <a:hlink>
        <a:srgbClr val="466E87"/>
      </a:hlink>
      <a:folHlink>
        <a:srgbClr val="1D8DB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U Leuven" id="{BC384CAF-57B4-4083-BC3D-22218BF4A46A}" vid="{75672E21-F18C-4958-94B8-19E54344552B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KU Leuven</Template>
  <TotalTime>0</TotalTime>
  <Words>640</Words>
  <Application>Microsoft Office PowerPoint</Application>
  <PresentationFormat>Widescreen</PresentationFormat>
  <Paragraphs>218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Verdana</vt:lpstr>
      <vt:lpstr>KU Leuven</vt:lpstr>
      <vt:lpstr>KU Leuven Sedes</vt:lpstr>
      <vt:lpstr>Logboek P&amp;O3</vt:lpstr>
      <vt:lpstr>Week 1 (03/10/2022)</vt:lpstr>
      <vt:lpstr>Week 1 (06/10/2022)</vt:lpstr>
      <vt:lpstr>Week 2 (10/10/2022)</vt:lpstr>
      <vt:lpstr>Week 2 (13/10/2022)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2017-09-13T11:47:32Z</dcterms:created>
  <dcterms:modified xsi:type="dcterms:W3CDTF">2022-10-13T16:00:15Z</dcterms:modified>
</cp:coreProperties>
</file>