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91D2-26D8-4C63-965F-3C7AF4C2131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44E5A-ADC4-4420-A1E3-AF09607D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44E5A-ADC4-4420-A1E3-AF09607DD3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8EB-766E-BD9F-A0CF-830083C12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45428"/>
            <a:ext cx="9144000" cy="1007395"/>
          </a:xfrm>
        </p:spPr>
        <p:txBody>
          <a:bodyPr/>
          <a:lstStyle/>
          <a:p>
            <a:pPr algn="ctr"/>
            <a:r>
              <a:rPr lang="en-US" sz="4400" dirty="0"/>
              <a:t>Predicting Chess Game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BAEFE-D3FF-ABB9-B675-87EC6156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06633"/>
            <a:ext cx="9144000" cy="64103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Deep learning study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58695E-AFEC-954A-4C82-F9376F879156}"/>
              </a:ext>
            </a:extLst>
          </p:cNvPr>
          <p:cNvSpPr txBox="1">
            <a:spLocks/>
          </p:cNvSpPr>
          <p:nvPr/>
        </p:nvSpPr>
        <p:spPr bwMode="gray">
          <a:xfrm>
            <a:off x="1524000" y="5810564"/>
            <a:ext cx="9144000" cy="641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Mohammed Al-Khudhair</a:t>
            </a:r>
          </a:p>
        </p:txBody>
      </p:sp>
      <p:pic>
        <p:nvPicPr>
          <p:cNvPr id="12" name="Picture 11" descr="A chess board with chess pieces&#10;&#10;AI-generated content may be incorrect.">
            <a:extLst>
              <a:ext uri="{FF2B5EF4-FFF2-40B4-BE49-F238E27FC236}">
                <a16:creationId xmlns:a16="http://schemas.microsoft.com/office/drawing/2014/main" id="{3130D519-7C65-7CF5-2D5C-D1A007556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55" y="2733369"/>
            <a:ext cx="2747488" cy="28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2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6622-0F41-2D20-B16F-4B30C36E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13EA-C4FA-A3CB-2E65-B3BE20AA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76" y="2537773"/>
            <a:ext cx="11238573" cy="4028127"/>
          </a:xfrm>
        </p:spPr>
        <p:txBody>
          <a:bodyPr>
            <a:normAutofit/>
          </a:bodyPr>
          <a:lstStyle/>
          <a:p>
            <a:r>
              <a:rPr lang="en-US" sz="1600" b="1" dirty="0"/>
              <a:t>Goal: </a:t>
            </a:r>
            <a:r>
              <a:rPr lang="en-US" sz="1600" dirty="0"/>
              <a:t>Predict White vs Black outcome from first 30 moves (60 plies).</a:t>
            </a:r>
          </a:p>
          <a:p>
            <a:r>
              <a:rPr lang="en-US" sz="1600" b="1" dirty="0"/>
              <a:t>Input:</a:t>
            </a:r>
          </a:p>
          <a:p>
            <a:pPr lvl="1"/>
            <a:r>
              <a:rPr lang="en-US" sz="1400" dirty="0"/>
              <a:t>Move Sequence (SAN tokens)</a:t>
            </a:r>
          </a:p>
          <a:p>
            <a:pPr lvl="1"/>
            <a:r>
              <a:rPr lang="en-US" sz="1400" dirty="0"/>
              <a:t>Board snapshots (at plies 20, 40, 60)</a:t>
            </a:r>
          </a:p>
          <a:p>
            <a:pPr lvl="1"/>
            <a:r>
              <a:rPr lang="en-US" sz="1400" dirty="0"/>
              <a:t>Light numeric stats (Elo, checks, captures, mobility)</a:t>
            </a:r>
          </a:p>
          <a:p>
            <a:r>
              <a:rPr lang="en-US" sz="1600" b="1" dirty="0"/>
              <a:t>Output:</a:t>
            </a:r>
          </a:p>
          <a:p>
            <a:pPr lvl="1"/>
            <a:r>
              <a:rPr lang="en-US" sz="1400" dirty="0"/>
              <a:t>1 = White win, 0 = Black win</a:t>
            </a:r>
          </a:p>
          <a:p>
            <a:r>
              <a:rPr lang="en-US" sz="1600" b="1" dirty="0"/>
              <a:t>Why?</a:t>
            </a:r>
          </a:p>
          <a:p>
            <a:pPr lvl="1"/>
            <a:r>
              <a:rPr lang="en-US" sz="1400" dirty="0"/>
              <a:t>If early &amp; middle plays already signal outcomes, we can analyse openings, study plans, and build tools that rank games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493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0BB-6AA5-4659-FDB0-F1E2470A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AB0A05-5B17-E20E-74C5-B9C4D2ABBF4B}"/>
              </a:ext>
            </a:extLst>
          </p:cNvPr>
          <p:cNvSpPr txBox="1">
            <a:spLocks/>
          </p:cNvSpPr>
          <p:nvPr/>
        </p:nvSpPr>
        <p:spPr>
          <a:xfrm>
            <a:off x="366887" y="2484521"/>
            <a:ext cx="11399663" cy="432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1" dirty="0"/>
              <a:t>Notebook 1 – Down-sampling</a:t>
            </a:r>
            <a:endParaRPr lang="en-AU" sz="1600" dirty="0"/>
          </a:p>
          <a:p>
            <a:pPr lvl="1"/>
            <a:r>
              <a:rPr lang="en-AU" sz="1400" dirty="0"/>
              <a:t>Reduce raw games (≈4 GB) to a balanced, decisive-only subset.</a:t>
            </a:r>
          </a:p>
          <a:p>
            <a:pPr lvl="1"/>
            <a:r>
              <a:rPr lang="en-AU" sz="1400" dirty="0"/>
              <a:t>Fix seeds/IDs for reproducible loading across notebooks.</a:t>
            </a:r>
          </a:p>
          <a:p>
            <a:r>
              <a:rPr lang="en-AU" sz="1600" b="1" dirty="0"/>
              <a:t>Notebook 2 – Pre-processing</a:t>
            </a:r>
            <a:endParaRPr lang="en-AU" sz="1600" dirty="0"/>
          </a:p>
          <a:p>
            <a:pPr lvl="1"/>
            <a:r>
              <a:rPr lang="en-AU" sz="1400" b="1" dirty="0"/>
              <a:t>Leak-safe</a:t>
            </a:r>
            <a:r>
              <a:rPr lang="en-AU" sz="1400" dirty="0"/>
              <a:t>: drop result/termination/etc., </a:t>
            </a:r>
            <a:r>
              <a:rPr lang="en-AU" sz="1400" b="1" dirty="0"/>
              <a:t>truncate to 60 plies</a:t>
            </a:r>
            <a:r>
              <a:rPr lang="en-AU" sz="1400" dirty="0"/>
              <a:t>, stratified </a:t>
            </a:r>
            <a:r>
              <a:rPr lang="en-AU" sz="1400" b="1" dirty="0"/>
              <a:t>70/15/15</a:t>
            </a:r>
            <a:r>
              <a:rPr lang="en-AU" sz="1400" dirty="0"/>
              <a:t> split.</a:t>
            </a:r>
          </a:p>
          <a:p>
            <a:pPr lvl="1"/>
            <a:r>
              <a:rPr lang="en-AU" sz="1400" dirty="0"/>
              <a:t>Build &amp; persist inputs: </a:t>
            </a:r>
            <a:r>
              <a:rPr lang="en-AU" sz="1400" b="1" dirty="0"/>
              <a:t>60 move tokens</a:t>
            </a:r>
            <a:r>
              <a:rPr lang="en-AU" sz="1400" dirty="0"/>
              <a:t>, </a:t>
            </a:r>
            <a:r>
              <a:rPr lang="en-AU" sz="1400" b="1" dirty="0"/>
              <a:t>8×8×36 boards @ 20/40/60</a:t>
            </a:r>
            <a:r>
              <a:rPr lang="en-AU" sz="1400" dirty="0"/>
              <a:t>, </a:t>
            </a:r>
            <a:r>
              <a:rPr lang="en-AU" sz="1400" b="1" dirty="0"/>
              <a:t>numeric stats</a:t>
            </a:r>
            <a:r>
              <a:rPr lang="en-AU" sz="1400" dirty="0"/>
              <a:t>.</a:t>
            </a:r>
          </a:p>
          <a:p>
            <a:r>
              <a:rPr lang="en-AU" sz="1600" b="1" dirty="0"/>
              <a:t>Notebook 3 – Training</a:t>
            </a:r>
            <a:endParaRPr lang="en-AU" sz="1600" dirty="0"/>
          </a:p>
          <a:p>
            <a:pPr lvl="1"/>
            <a:r>
              <a:rPr lang="en-AU" sz="1400" dirty="0"/>
              <a:t>Train </a:t>
            </a:r>
            <a:r>
              <a:rPr lang="en-AU" sz="1400" b="1" dirty="0"/>
              <a:t>hybrid</a:t>
            </a:r>
            <a:r>
              <a:rPr lang="en-AU" sz="1400" dirty="0"/>
              <a:t> model (GRU + small CNN + MLP, fused) with </a:t>
            </a:r>
            <a:r>
              <a:rPr lang="en-AU" sz="1400" b="1" dirty="0"/>
              <a:t>AdamW</a:t>
            </a:r>
            <a:r>
              <a:rPr lang="en-AU" sz="1400" dirty="0"/>
              <a:t> and early-stopping.</a:t>
            </a:r>
          </a:p>
          <a:p>
            <a:pPr lvl="1"/>
            <a:r>
              <a:rPr lang="en-AU" sz="1400" dirty="0"/>
              <a:t>Save </a:t>
            </a:r>
            <a:r>
              <a:rPr lang="en-AU" sz="1400" b="1" dirty="0"/>
              <a:t>best checkpoint</a:t>
            </a:r>
            <a:r>
              <a:rPr lang="en-AU" sz="1400" dirty="0"/>
              <a:t>, run </a:t>
            </a:r>
            <a:r>
              <a:rPr lang="en-AU" sz="1400" b="1" dirty="0"/>
              <a:t>threshold sweep</a:t>
            </a:r>
            <a:r>
              <a:rPr lang="en-AU" sz="1400" dirty="0"/>
              <a:t> (~0.445), and export metrics/plots to results/.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3A83-E6D2-0952-86E3-02ABDC3F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2EA269-5486-B2FA-2A84-3FE55C1E2A63}"/>
              </a:ext>
            </a:extLst>
          </p:cNvPr>
          <p:cNvSpPr txBox="1">
            <a:spLocks/>
          </p:cNvSpPr>
          <p:nvPr/>
        </p:nvSpPr>
        <p:spPr>
          <a:xfrm>
            <a:off x="407528" y="2484521"/>
            <a:ext cx="10431922" cy="432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/>
              <a:t>Why this model?</a:t>
            </a:r>
            <a:r>
              <a:rPr lang="en-AU" sz="1400" dirty="0"/>
              <a:t> We need </a:t>
            </a:r>
            <a:r>
              <a:rPr lang="en-AU" sz="1400" b="1" dirty="0"/>
              <a:t>temporal + spatial</a:t>
            </a:r>
            <a:r>
              <a:rPr lang="en-AU" sz="1400" dirty="0"/>
              <a:t> reasoning and a light context signal.</a:t>
            </a:r>
          </a:p>
          <a:p>
            <a:r>
              <a:rPr lang="en-AU" sz="1400" b="1" dirty="0"/>
              <a:t>Architecture:</a:t>
            </a:r>
            <a:r>
              <a:rPr lang="en-AU" sz="1400" dirty="0"/>
              <a:t> Three branches → fuse → dense + sigmoid</a:t>
            </a:r>
          </a:p>
          <a:p>
            <a:r>
              <a:rPr lang="en-AU" sz="1400" b="1" dirty="0"/>
              <a:t>GRU(128)</a:t>
            </a:r>
            <a:r>
              <a:rPr lang="en-AU" sz="1400" dirty="0"/>
              <a:t> on move tokens (captures sequence patterns efficiently)</a:t>
            </a:r>
          </a:p>
          <a:p>
            <a:r>
              <a:rPr lang="en-AU" sz="1400" b="1" dirty="0"/>
              <a:t>Light CNN</a:t>
            </a:r>
            <a:r>
              <a:rPr lang="en-AU" sz="1400" dirty="0"/>
              <a:t> on board tensors (local spatial structure)</a:t>
            </a:r>
          </a:p>
          <a:p>
            <a:r>
              <a:rPr lang="en-AU" sz="1400" b="1" dirty="0"/>
              <a:t>Small MLP</a:t>
            </a:r>
            <a:r>
              <a:rPr lang="en-AU" sz="1400" dirty="0"/>
              <a:t> on numeric stats (strength/context)</a:t>
            </a:r>
          </a:p>
          <a:p>
            <a:r>
              <a:rPr lang="en-AU" sz="1400" b="1" dirty="0"/>
              <a:t>Fuse + Dense (128) + Dropout(0.1) + Sigmoid</a:t>
            </a:r>
            <a:endParaRPr lang="en-AU" sz="1400" dirty="0"/>
          </a:p>
          <a:p>
            <a:r>
              <a:rPr lang="en-AU" sz="1400" b="1" dirty="0"/>
              <a:t>Training:</a:t>
            </a:r>
            <a:r>
              <a:rPr lang="en-AU" sz="1400" dirty="0"/>
              <a:t> AdamW, BCE loss, batch 512, </a:t>
            </a:r>
            <a:r>
              <a:rPr lang="en-AU" sz="1400" b="1" dirty="0"/>
              <a:t>EarlyStopping + ReduceLROnPlateau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5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F410-A3F6-DF62-CE02-0BFF26A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92A0-F4F8-EA28-CFCF-A2E403F5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66" y="2573421"/>
            <a:ext cx="9972584" cy="3416300"/>
          </a:xfrm>
        </p:spPr>
        <p:txBody>
          <a:bodyPr>
            <a:normAutofit/>
          </a:bodyPr>
          <a:lstStyle/>
          <a:p>
            <a:r>
              <a:rPr lang="en-AU" sz="1400" b="1" dirty="0"/>
              <a:t>Validation:</a:t>
            </a:r>
            <a:r>
              <a:rPr lang="en-AU" sz="1400" dirty="0"/>
              <a:t> Acc </a:t>
            </a:r>
            <a:r>
              <a:rPr lang="en-AU" sz="1400" b="1" dirty="0"/>
              <a:t>0.655</a:t>
            </a:r>
            <a:r>
              <a:rPr lang="en-AU" sz="1400" dirty="0"/>
              <a:t>, F1-macro </a:t>
            </a:r>
            <a:r>
              <a:rPr lang="en-AU" sz="1400" b="1" dirty="0"/>
              <a:t>0.655</a:t>
            </a:r>
            <a:r>
              <a:rPr lang="en-AU" sz="1400" dirty="0"/>
              <a:t>, </a:t>
            </a:r>
            <a:r>
              <a:rPr lang="en-AU" sz="1400" b="1" dirty="0"/>
              <a:t>AUC 0.714</a:t>
            </a:r>
          </a:p>
          <a:p>
            <a:r>
              <a:rPr lang="en-US" sz="1400" b="1" dirty="0"/>
              <a:t>Test:</a:t>
            </a:r>
            <a:r>
              <a:rPr lang="en-US" sz="1400" dirty="0"/>
              <a:t> Acc </a:t>
            </a:r>
            <a:r>
              <a:rPr lang="en-US" sz="1400" b="1" dirty="0"/>
              <a:t>0.642</a:t>
            </a:r>
            <a:r>
              <a:rPr lang="en-US" sz="1400" dirty="0"/>
              <a:t>, F1-macro </a:t>
            </a:r>
            <a:r>
              <a:rPr lang="en-US" sz="1400" b="1" dirty="0"/>
              <a:t>0.641</a:t>
            </a:r>
            <a:r>
              <a:rPr lang="en-US" sz="1400" dirty="0"/>
              <a:t>, </a:t>
            </a:r>
            <a:r>
              <a:rPr lang="en-US" sz="1400" b="1" dirty="0"/>
              <a:t>AUC 0.705</a:t>
            </a:r>
          </a:p>
          <a:p>
            <a:r>
              <a:rPr lang="en-US" sz="1400" dirty="0"/>
              <a:t>Threshold from sweep: </a:t>
            </a:r>
            <a:r>
              <a:rPr lang="en-US" sz="1400" b="1" dirty="0"/>
              <a:t>0.445</a:t>
            </a:r>
            <a:r>
              <a:rPr lang="en-US" sz="1400" dirty="0"/>
              <a:t> (balanced precision/recall)</a:t>
            </a:r>
          </a:p>
          <a:p>
            <a:r>
              <a:rPr lang="en-US" sz="1400" dirty="0"/>
              <a:t>Confusion matrices near-symmetric → balanced errors</a:t>
            </a:r>
          </a:p>
          <a:p>
            <a:r>
              <a:rPr lang="en-US" sz="1400" dirty="0"/>
              <a:t>Re-runs vary </a:t>
            </a:r>
            <a:r>
              <a:rPr lang="en-US" sz="1400" b="1" dirty="0"/>
              <a:t>±0.5–1.0%</a:t>
            </a:r>
            <a:r>
              <a:rPr lang="en-US" sz="1400" dirty="0"/>
              <a:t>; stable around </a:t>
            </a:r>
            <a:r>
              <a:rPr lang="en-US" sz="1400" b="1" dirty="0"/>
              <a:t>65%</a:t>
            </a:r>
          </a:p>
          <a:p>
            <a:r>
              <a:rPr lang="en-AU" sz="1400" dirty="0"/>
              <a:t>Mild overfitting after ~epoch 7; best </a:t>
            </a:r>
            <a:r>
              <a:rPr lang="en-AU" sz="1400" b="1" dirty="0"/>
              <a:t>val AUC</a:t>
            </a:r>
            <a:r>
              <a:rPr lang="en-AU" sz="1400" dirty="0"/>
              <a:t> checkpoint saved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31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AD4C-BB5F-1913-A975-75BB9C77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CDCF-B6CA-C530-480E-7B2DE49F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view the demo and evaluate the results!</a:t>
            </a:r>
          </a:p>
        </p:txBody>
      </p:sp>
    </p:spTree>
    <p:extLst>
      <p:ext uri="{BB962C8B-B14F-4D97-AF65-F5344CB8AC3E}">
        <p14:creationId xmlns:p14="http://schemas.microsoft.com/office/powerpoint/2010/main" val="339947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F410-A3F6-DF62-CE02-0BFF26A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92A0-F4F8-EA28-CFCF-A2E403F5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66" y="2573421"/>
            <a:ext cx="11013984" cy="3416300"/>
          </a:xfrm>
        </p:spPr>
        <p:txBody>
          <a:bodyPr>
            <a:normAutofit/>
          </a:bodyPr>
          <a:lstStyle/>
          <a:p>
            <a:r>
              <a:rPr lang="en-US" sz="1600" b="1" dirty="0"/>
              <a:t>You might ask me about…</a:t>
            </a:r>
            <a:endParaRPr lang="en-US" sz="1600" dirty="0"/>
          </a:p>
          <a:p>
            <a:r>
              <a:rPr lang="en-US" sz="1600" b="1" dirty="0"/>
              <a:t>Why 30 moves?</a:t>
            </a:r>
            <a:r>
              <a:rPr lang="en-US" sz="1600" dirty="0"/>
              <a:t> </a:t>
            </a:r>
          </a:p>
          <a:p>
            <a:r>
              <a:rPr lang="en-US" sz="1600" b="1" dirty="0"/>
              <a:t>Why GRU not LSTM/Transformer?</a:t>
            </a:r>
            <a:r>
              <a:rPr lang="en-US" sz="1600" dirty="0"/>
              <a:t> </a:t>
            </a:r>
          </a:p>
          <a:p>
            <a:r>
              <a:rPr lang="en-US" sz="1600" b="1" dirty="0"/>
              <a:t>Why AUC?</a:t>
            </a:r>
            <a:r>
              <a:rPr lang="en-US" sz="1600" dirty="0"/>
              <a:t> </a:t>
            </a:r>
          </a:p>
          <a:p>
            <a:r>
              <a:rPr lang="en-US" sz="1600" b="1" dirty="0"/>
              <a:t>Leakage prevention?</a:t>
            </a:r>
            <a:endParaRPr lang="en-US" sz="1600" dirty="0"/>
          </a:p>
          <a:p>
            <a:r>
              <a:rPr lang="en-US" sz="1600" b="1" dirty="0"/>
              <a:t>Reproducibility?</a:t>
            </a:r>
          </a:p>
          <a:p>
            <a:endParaRPr lang="en-US" sz="1600" b="1" dirty="0"/>
          </a:p>
          <a:p>
            <a:r>
              <a:rPr lang="en-US" sz="1600" b="1" dirty="0"/>
              <a:t>Feel free to ask anything!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15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604</TotalTime>
  <Words>401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 Boardroom</vt:lpstr>
      <vt:lpstr>Predicting Chess Game Outcomes</vt:lpstr>
      <vt:lpstr>Problem &amp; I/O</vt:lpstr>
      <vt:lpstr>Data Pipeline</vt:lpstr>
      <vt:lpstr>Model</vt:lpstr>
      <vt:lpstr>Results</vt:lpstr>
      <vt:lpstr>Demo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Al-Khudhair</dc:creator>
  <cp:lastModifiedBy>Mohammed Al-Khudhair</cp:lastModifiedBy>
  <cp:revision>18</cp:revision>
  <dcterms:created xsi:type="dcterms:W3CDTF">2024-09-04T23:26:14Z</dcterms:created>
  <dcterms:modified xsi:type="dcterms:W3CDTF">2025-10-08T08:31:55Z</dcterms:modified>
</cp:coreProperties>
</file>