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7" r:id="rId2"/>
    <p:sldId id="281" r:id="rId3"/>
    <p:sldId id="282" r:id="rId4"/>
    <p:sldId id="264" r:id="rId5"/>
    <p:sldId id="274" r:id="rId6"/>
    <p:sldId id="275" r:id="rId7"/>
    <p:sldId id="266" r:id="rId8"/>
    <p:sldId id="276" r:id="rId9"/>
    <p:sldId id="278" r:id="rId10"/>
    <p:sldId id="269" r:id="rId11"/>
    <p:sldId id="284" r:id="rId12"/>
    <p:sldId id="28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300"/>
    <a:srgbClr val="F7730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709" autoAdjust="0"/>
  </p:normalViewPr>
  <p:slideViewPr>
    <p:cSldViewPr>
      <p:cViewPr varScale="1">
        <p:scale>
          <a:sx n="70" d="100"/>
          <a:sy n="70" d="100"/>
        </p:scale>
        <p:origin x="-13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C4925-9B4A-4401-8FFF-3CF074C850CD}" type="datetimeFigureOut">
              <a:rPr lang="ru-RU" smtClean="0"/>
              <a:pPr/>
              <a:t>20.06.2016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E375B-31E3-41CD-AB3F-18479AAAD6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36D40-089B-4966-B0E0-C50B337C509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375B-31E3-41CD-AB3F-18479AAAD62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375B-31E3-41CD-AB3F-18479AAAD621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AEA6-ACA0-43E8-8299-07B2A61FBBE8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3024-B6BD-49EA-BF01-98779C417F9A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9CBB-AFA8-4568-AD5D-760BF72121D1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8A7-90EC-4F70-8E30-F08DEAB6EE35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1FA8-0321-4A3B-B421-E18CA344319E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11EB-55ED-422B-82BF-DBBC4018D9F9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1F03-D7BB-4497-B9CB-0889423DDC97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C9E5-AD75-4D37-A032-92804153FE93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4B91-0516-4E63-B8DE-78956FED7E2F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9A05-01E6-4B4B-B0EF-081E08784493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308B-90C1-47B8-A7C8-D3AE5DFE2EA8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3EC237D-629F-43A9-8DC8-BE0DBFB3E21D}" type="datetime1">
              <a:rPr lang="ru-RU" smtClean="0"/>
              <a:pPr/>
              <a:t>20.06.2016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:\tranz4.png"/>
          <p:cNvPicPr>
            <a:picLocks noChangeAspect="1" noChangeArrowheads="1"/>
          </p:cNvPicPr>
          <p:nvPr/>
        </p:nvPicPr>
        <p:blipFill>
          <a:blip r:embed="rId3" cstate="print">
            <a:lum bright="15000"/>
          </a:blip>
          <a:srcRect/>
          <a:stretch>
            <a:fillRect/>
          </a:stretch>
        </p:blipFill>
        <p:spPr bwMode="auto">
          <a:xfrm>
            <a:off x="7236296" y="2276872"/>
            <a:ext cx="1516829" cy="1656184"/>
          </a:xfrm>
          <a:prstGeom prst="rect">
            <a:avLst/>
          </a:prstGeom>
          <a:noFill/>
        </p:spPr>
      </p:pic>
      <p:pic>
        <p:nvPicPr>
          <p:cNvPr id="1026" name="Picture 2" descr="D:\ForLoad\Win7Load\prot\to-92.gif"/>
          <p:cNvPicPr>
            <a:picLocks noChangeAspect="1" noChangeArrowheads="1"/>
          </p:cNvPicPr>
          <p:nvPr/>
        </p:nvPicPr>
        <p:blipFill>
          <a:blip r:embed="rId4" cstate="print">
            <a:lum bright="24000"/>
          </a:blip>
          <a:srcRect/>
          <a:stretch>
            <a:fillRect/>
          </a:stretch>
        </p:blipFill>
        <p:spPr bwMode="auto">
          <a:xfrm>
            <a:off x="179512" y="908720"/>
            <a:ext cx="1944216" cy="133426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124744"/>
            <a:ext cx="8229600" cy="1828800"/>
          </a:xfrm>
        </p:spPr>
        <p:txBody>
          <a:bodyPr anchor="ctr">
            <a:noAutofit/>
          </a:bodyPr>
          <a:lstStyle/>
          <a:p>
            <a:r>
              <a:rPr lang="uk-UA" sz="4200" b="1" cap="all" dirty="0"/>
              <a:t>Вимірювання та відображення характеристик напівпровідникових Транзисторів </a:t>
            </a:r>
            <a:r>
              <a:rPr lang="ru-RU" sz="4200" dirty="0"/>
              <a:t/>
            </a:r>
            <a:br>
              <a:rPr lang="ru-RU" sz="4200" dirty="0"/>
            </a:br>
            <a:endParaRPr lang="ru-RU" sz="42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1</a:t>
            </a:fld>
            <a:endParaRPr lang="ru-RU" dirty="0"/>
          </a:p>
        </p:txBody>
      </p:sp>
      <p:pic>
        <p:nvPicPr>
          <p:cNvPr id="7" name="Picture 2" descr="\\Pn\сhange\516.gif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763688" y="3411052"/>
            <a:ext cx="5760640" cy="31692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5496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Алгоритм побудови поверхні</a:t>
            </a:r>
            <a:endParaRPr lang="ru-RU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11" name="Рисунок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32656"/>
            <a:ext cx="5837216" cy="6192688"/>
          </a:xfrm>
          <a:prstGeom prst="rect">
            <a:avLst/>
          </a:prstGeom>
          <a:noFill/>
        </p:spPr>
      </p:pic>
      <p:pic>
        <p:nvPicPr>
          <p:cNvPr id="21513" name="Picture 9" descr="D:\Diplom\temp\report\mas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140968"/>
            <a:ext cx="4000501" cy="3517900"/>
          </a:xfrm>
          <a:prstGeom prst="rect">
            <a:avLst/>
          </a:prstGeom>
          <a:noFill/>
        </p:spPr>
      </p:pic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4" y="6309320"/>
            <a:ext cx="762000" cy="365125"/>
          </a:xfrm>
        </p:spPr>
        <p:txBody>
          <a:bodyPr/>
          <a:lstStyle/>
          <a:p>
            <a:fld id="{679C4B18-9BFA-4BD6-A2FF-5FD9619786E0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26768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Алгоритм побудови сітки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5085184"/>
            <a:ext cx="5544616" cy="1080120"/>
          </a:xfrm>
        </p:spPr>
        <p:txBody>
          <a:bodyPr/>
          <a:lstStyle/>
          <a:p>
            <a:pPr algn="just">
              <a:buNone/>
            </a:pPr>
            <a:r>
              <a:rPr lang="en-US" sz="2000" dirty="0" smtClean="0"/>
              <a:t>v1, v2 –</a:t>
            </a:r>
            <a:r>
              <a:rPr lang="uk-UA" sz="2000" dirty="0" smtClean="0"/>
              <a:t>початкова та кінцева точки;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Object – </a:t>
            </a:r>
            <a:r>
              <a:rPr lang="uk-UA" sz="2000" dirty="0" smtClean="0"/>
              <a:t>клас об'єкта в тривимірному просторі;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2656"/>
            <a:ext cx="4200525" cy="6057900"/>
          </a:xfrm>
          <a:prstGeom prst="rect">
            <a:avLst/>
          </a:prstGeom>
          <a:noFill/>
        </p:spPr>
      </p:pic>
      <p:pic>
        <p:nvPicPr>
          <p:cNvPr id="4" name="Picture 2" descr="D:\Diplom\TempDocs\Report\gridEle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88840"/>
            <a:ext cx="2114550" cy="2171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331640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 (x1, y1, z1)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627784" y="16288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 (x2, y2, z2)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268760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	</a:t>
            </a:r>
            <a:r>
              <a:rPr lang="uk-UA" dirty="0" smtClean="0"/>
              <a:t>1. За результатами аналітичного огляду встановлено, що в даний час немає жодного комерційного зразка характерографа, який використовує тривимірну графіку для відображення результатів.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2. Розроблена система дозволяє проводити вимірювання вольт-амперних характеристик біполярних транзисторів. Вона включає апаратну частину, що проводить власне вимірювання та програмну, що відображає результати на екрані персонального комп’ютера. Особливістю даного рішення є використання тривимірної графіки.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3. Як показав аналіз можливих рішень, найбільш простий і дешевий спосіб організації передачі даних за допомогою шини USB — використання мікроконтролера PIC18F4550, з вбудованим USB модулем.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4. Розроблена система має такі основні параметри: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Керована напруга від 0 до 50 В з кроком 0,05 В;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Керований струм бази від 0 до 10 мА з кроком 40 мкА;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Похибка вимірювання струму колектора не перевищує 250 мкА;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Максимальна роздільна здатність — 262144 точок.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5. Наведені параметри було підтверджено в результаті тестування на моделях транзисторів з відомими характеристиками. Час вимірювання характеристики розміром 12х12 точок складає приблизно 20 секунд.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3898776" cy="864096"/>
          </a:xfrm>
        </p:spPr>
        <p:txBody>
          <a:bodyPr/>
          <a:lstStyle/>
          <a:p>
            <a:r>
              <a:rPr lang="uk-UA" dirty="0" smtClean="0"/>
              <a:t>Л2-100 ТЕКО</a:t>
            </a:r>
            <a:endParaRPr lang="ru-RU" dirty="0"/>
          </a:p>
        </p:txBody>
      </p:sp>
      <p:pic>
        <p:nvPicPr>
          <p:cNvPr id="4" name="Picture 3" descr="D:\Diplom\temp\L2_10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99992" y="1124744"/>
            <a:ext cx="4392488" cy="3012937"/>
          </a:xfrm>
          <a:prstGeom prst="rect">
            <a:avLst/>
          </a:prstGeom>
          <a:noFill/>
        </p:spPr>
      </p:pic>
      <p:pic>
        <p:nvPicPr>
          <p:cNvPr id="5" name="Содержимое 3" descr="http://www.kipia.info/upload/NOVOSTI_Kartinki/ANONSI_M/AN1014/Chrt_6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7544" y="2852936"/>
            <a:ext cx="4052650" cy="362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5076056" y="4293096"/>
            <a:ext cx="3528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Параметри приладу:</a:t>
            </a:r>
            <a:endParaRPr lang="en-US" dirty="0" smtClean="0"/>
          </a:p>
          <a:p>
            <a:r>
              <a:rPr lang="uk-UA" dirty="0" smtClean="0"/>
              <a:t> – Максимальний струм: 50A;</a:t>
            </a:r>
          </a:p>
          <a:p>
            <a:r>
              <a:rPr lang="uk-UA" dirty="0" smtClean="0"/>
              <a:t> – Максимальна напруга: 5000В;</a:t>
            </a:r>
          </a:p>
          <a:p>
            <a:r>
              <a:rPr lang="uk-UA" dirty="0" smtClean="0"/>
              <a:t> – Вбудований кольоровий TFT РК дисплей (640 × 480 точок);</a:t>
            </a:r>
          </a:p>
          <a:p>
            <a:r>
              <a:rPr lang="uk-UA" dirty="0" smtClean="0"/>
              <a:t> – Підключення до ПК через високошвидкісний USB-порт;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3960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Функції програмного забезпечення:	</a:t>
            </a:r>
            <a:endParaRPr lang="en-US" dirty="0" smtClean="0"/>
          </a:p>
          <a:p>
            <a:r>
              <a:rPr lang="uk-UA" dirty="0" smtClean="0"/>
              <a:t> – Збереження та завантаження (CSV, XLS, зображення);</a:t>
            </a:r>
          </a:p>
          <a:p>
            <a:r>
              <a:rPr lang="uk-UA" dirty="0" smtClean="0"/>
              <a:t> – Друк результатів;</a:t>
            </a:r>
          </a:p>
          <a:p>
            <a:r>
              <a:rPr lang="uk-UA" dirty="0" smtClean="0"/>
              <a:t> – Налаштування приладу.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0112" y="274638"/>
            <a:ext cx="3106688" cy="1498178"/>
          </a:xfrm>
        </p:spPr>
        <p:txBody>
          <a:bodyPr/>
          <a:lstStyle/>
          <a:p>
            <a:r>
              <a:rPr lang="ru-RU" dirty="0" smtClean="0"/>
              <a:t>ЭРБИЙ-7107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0" y="3861048"/>
            <a:ext cx="4283143" cy="272166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332656"/>
            <a:ext cx="4824537" cy="3599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364088" y="1988840"/>
            <a:ext cx="3528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Під час вимірювання можна задати наступні параметри: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Напруга;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Температура;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Освітленість.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4149080"/>
            <a:ext cx="4392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Основні параметри приладу:</a:t>
            </a:r>
            <a:endParaRPr lang="ru-RU" dirty="0" smtClean="0"/>
          </a:p>
          <a:p>
            <a:r>
              <a:rPr lang="uk-UA" dirty="0" smtClean="0"/>
              <a:t> – Струм: від 10 </a:t>
            </a:r>
            <a:r>
              <a:rPr lang="uk-UA" dirty="0" err="1" smtClean="0"/>
              <a:t>нА</a:t>
            </a:r>
            <a:r>
              <a:rPr lang="uk-UA" dirty="0" smtClean="0"/>
              <a:t> до 200 мА;</a:t>
            </a:r>
            <a:endParaRPr lang="ru-RU" dirty="0" smtClean="0"/>
          </a:p>
          <a:p>
            <a:r>
              <a:rPr lang="uk-UA" dirty="0" smtClean="0"/>
              <a:t> – Напруга на виводах: від 100 мкВ до 5 В;</a:t>
            </a:r>
            <a:endParaRPr lang="ru-RU" dirty="0" smtClean="0"/>
          </a:p>
          <a:p>
            <a:r>
              <a:rPr lang="uk-UA" dirty="0" smtClean="0"/>
              <a:t> – Температура тримача: від 0 до +90°С точність температури: 0,1°С;</a:t>
            </a:r>
            <a:endParaRPr lang="ru-RU" dirty="0" smtClean="0"/>
          </a:p>
          <a:p>
            <a:r>
              <a:rPr lang="uk-UA" dirty="0" smtClean="0"/>
              <a:t> – Перестрочування освітленості: 1:10000;</a:t>
            </a:r>
            <a:endParaRPr lang="ru-RU" dirty="0" smtClean="0"/>
          </a:p>
          <a:p>
            <a:r>
              <a:rPr lang="uk-UA" dirty="0" smtClean="0"/>
              <a:t> – Точність вимірювання напруги: до 1,3%;</a:t>
            </a:r>
            <a:endParaRPr lang="ru-RU" dirty="0" smtClean="0"/>
          </a:p>
          <a:p>
            <a:r>
              <a:rPr lang="uk-UA" dirty="0" smtClean="0"/>
              <a:t> – Точність вимірювання струму: до 3%.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Структурна схема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74846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251520" y="1628800"/>
            <a:ext cx="518457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79512" y="5805264"/>
            <a:ext cx="525658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3419872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724128" y="1628800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-1836712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707904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6876256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796136" y="5805264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3923928" y="4797152"/>
            <a:ext cx="1296144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Прилад</a:t>
            </a:r>
            <a:endParaRPr lang="ru-RU" sz="24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028384" y="4797152"/>
            <a:ext cx="720080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ПК</a:t>
            </a:r>
            <a:endParaRPr lang="ru-RU" sz="2400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 bright="-22000" contrast="-5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керування напругою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2050" name="Picture 2" descr="D:\Diplom\TempDocs\Report\t\kd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340768"/>
            <a:ext cx="8064896" cy="5260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 bright="-22000" contrast="-5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керування струмом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1026" name="Picture 2" descr="D:\Diplom\TempDocs\Report\t\DA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72816"/>
            <a:ext cx="9144000" cy="45053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83568" y="184482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Вихід ЦАП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494116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Мікроконтролер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Функції бібліотеки драйвера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628800"/>
          <a:ext cx="8136904" cy="4876224"/>
        </p:xfrm>
        <a:graphic>
          <a:graphicData uri="http://schemas.openxmlformats.org/drawingml/2006/table">
            <a:tbl>
              <a:tblPr/>
              <a:tblGrid>
                <a:gridCol w="4032448"/>
                <a:gridCol w="4104456"/>
              </a:tblGrid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Функція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Опис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GetMajorVersion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Отримати старшу частину версії.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GetMinorVersion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Отримати молодшу частину версії.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9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IsVersionConfirmed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Чи співпадає версія драйвера з версією прошивки приладу (0 — ні).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GetLastDeviceError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Отримати код останньої помилки.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GetPersentComplete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Прогрес вимірювання в </a:t>
                      </a:r>
                      <a:r>
                        <a:rPr lang="uk-UA" sz="2000" dirty="0" smtClean="0">
                          <a:latin typeface="Times New Roman"/>
                          <a:ea typeface="Times New Roman"/>
                        </a:rPr>
                        <a:t>відсотках.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8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SetBuffer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uk-UA" sz="2000" dirty="0" err="1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SurfaceBuffer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*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Передача вказівника на буфер, який потрібно заповнити даними. Виклик цієї функції розпочинає процес вимірювань.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uk-UA" dirty="0" smtClean="0"/>
              <a:t>Алгоритм роботи драйвера</a:t>
            </a:r>
            <a:endParaRPr lang="ru-RU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23125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Скругленный прямоугольник 12"/>
          <p:cNvSpPr/>
          <p:nvPr/>
        </p:nvSpPr>
        <p:spPr>
          <a:xfrm>
            <a:off x="6588224" y="1412776"/>
            <a:ext cx="129614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1</a:t>
            </a:r>
            <a:endParaRPr lang="ru-RU" sz="24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851920" y="1412776"/>
            <a:ext cx="129614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2</a:t>
            </a:r>
            <a:endParaRPr lang="ru-RU" sz="24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Робота з тривимірною графікою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860032" y="1340768"/>
            <a:ext cx="4038600" cy="240486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uk-UA" dirty="0" smtClean="0"/>
              <a:t>Структура вершини:</a:t>
            </a:r>
          </a:p>
          <a:p>
            <a:r>
              <a:rPr lang="uk-UA" dirty="0" smtClean="0"/>
              <a:t>Координати (</a:t>
            </a:r>
            <a:r>
              <a:rPr lang="en-US" dirty="0" smtClean="0"/>
              <a:t>x, y, z)</a:t>
            </a:r>
            <a:endParaRPr lang="uk-UA" dirty="0" smtClean="0"/>
          </a:p>
          <a:p>
            <a:r>
              <a:rPr lang="uk-UA" dirty="0" smtClean="0"/>
              <a:t>Нормаль (</a:t>
            </a:r>
            <a:r>
              <a:rPr lang="en-US" dirty="0" smtClean="0"/>
              <a:t>x, y, z)</a:t>
            </a:r>
            <a:endParaRPr lang="uk-UA" dirty="0" smtClean="0"/>
          </a:p>
          <a:p>
            <a:r>
              <a:rPr lang="uk-UA" dirty="0" smtClean="0"/>
              <a:t>Текстура (</a:t>
            </a:r>
            <a:r>
              <a:rPr lang="en-US" dirty="0" smtClean="0"/>
              <a:t>x, y)</a:t>
            </a:r>
            <a:endParaRPr lang="uk-UA" dirty="0" smtClean="0"/>
          </a:p>
          <a:p>
            <a:r>
              <a:rPr lang="uk-UA" dirty="0" smtClean="0"/>
              <a:t>Колір </a:t>
            </a:r>
            <a:r>
              <a:rPr lang="en-US" dirty="0" smtClean="0"/>
              <a:t> (RGBA, 32 </a:t>
            </a:r>
            <a:r>
              <a:rPr lang="uk-UA" dirty="0" smtClean="0"/>
              <a:t>біти)</a:t>
            </a:r>
          </a:p>
          <a:p>
            <a:pPr>
              <a:buNone/>
            </a:pPr>
            <a:r>
              <a:rPr lang="uk-UA" dirty="0" smtClean="0"/>
              <a:t>Індекси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7" name="Рисунок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4499526" cy="244827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 rot="-2700000">
            <a:off x="1438563" y="2188812"/>
            <a:ext cx="136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Полігон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 rot="-2700000">
            <a:off x="2014627" y="2620859"/>
            <a:ext cx="136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Полігон</a:t>
            </a:r>
            <a:endParaRPr lang="ru-RU" sz="2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1026" name="Picture 2" descr="D:\Diplom\TempDocs\Report\t\3d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005064"/>
            <a:ext cx="7920880" cy="22531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855</TotalTime>
  <Words>263</Words>
  <Application>Microsoft Office PowerPoint</Application>
  <PresentationFormat>Экран (4:3)</PresentationFormat>
  <Paragraphs>88</Paragraphs>
  <Slides>12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Апекс</vt:lpstr>
      <vt:lpstr>Вимірювання та відображення характеристик напівпровідникових Транзисторів  </vt:lpstr>
      <vt:lpstr>Л2-100 ТЕКО</vt:lpstr>
      <vt:lpstr>ЭРБИЙ-7107</vt:lpstr>
      <vt:lpstr>Структурна схема</vt:lpstr>
      <vt:lpstr>Схема керування напругою</vt:lpstr>
      <vt:lpstr>Схема керування струмом</vt:lpstr>
      <vt:lpstr>Функції бібліотеки драйвера</vt:lpstr>
      <vt:lpstr>Алгоритм роботи драйвера</vt:lpstr>
      <vt:lpstr>Робота з тривимірною графікою</vt:lpstr>
      <vt:lpstr>Алгоритм побудови поверхні</vt:lpstr>
      <vt:lpstr>Алгоритм побудови сітки</vt:lpstr>
      <vt:lpstr>Висновки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Вимірювання та відображення характеристик напівпровідникових Транзисторів засобами тривимірної графіки </dc:title>
  <dc:creator>Serg</dc:creator>
  <cp:lastModifiedBy>Serg</cp:lastModifiedBy>
  <cp:revision>97</cp:revision>
  <dcterms:created xsi:type="dcterms:W3CDTF">2016-06-14T18:25:03Z</dcterms:created>
  <dcterms:modified xsi:type="dcterms:W3CDTF">2016-06-20T19:31:53Z</dcterms:modified>
</cp:coreProperties>
</file>