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3"/>
  </p:notesMasterIdLst>
  <p:sldIdLst>
    <p:sldId id="257" r:id="rId2"/>
    <p:sldId id="259" r:id="rId3"/>
    <p:sldId id="281" r:id="rId4"/>
    <p:sldId id="282" r:id="rId5"/>
    <p:sldId id="264" r:id="rId6"/>
    <p:sldId id="274" r:id="rId7"/>
    <p:sldId id="275" r:id="rId8"/>
    <p:sldId id="266" r:id="rId9"/>
    <p:sldId id="276" r:id="rId10"/>
    <p:sldId id="278" r:id="rId11"/>
    <p:sldId id="269" r:id="rId12"/>
    <p:sldId id="284" r:id="rId13"/>
    <p:sldId id="280" r:id="rId14"/>
    <p:sldId id="283" r:id="rId15"/>
    <p:sldId id="270" r:id="rId16"/>
    <p:sldId id="260" r:id="rId17"/>
    <p:sldId id="261" r:id="rId18"/>
    <p:sldId id="262" r:id="rId19"/>
    <p:sldId id="263" r:id="rId20"/>
    <p:sldId id="279" r:id="rId21"/>
    <p:sldId id="271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730F"/>
    <a:srgbClr val="F77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C4925-9B4A-4401-8FFF-3CF074C850CD}" type="datetimeFigureOut">
              <a:rPr lang="ru-RU" smtClean="0"/>
              <a:pPr/>
              <a:t>19.06.2016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E375B-31E3-41CD-AB3F-18479AAAD62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36D40-089B-4966-B0E0-C50B337C509C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E375B-31E3-41CD-AB3F-18479AAAD621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CB2B-5BDB-4402-B3D5-B09CE766299D}" type="datetimeFigureOut">
              <a:rPr lang="ru-RU" smtClean="0"/>
              <a:pPr/>
              <a:t>19.06.2016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CB2B-5BDB-4402-B3D5-B09CE766299D}" type="datetimeFigureOut">
              <a:rPr lang="ru-RU" smtClean="0"/>
              <a:pPr/>
              <a:t>19.06.2016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CB2B-5BDB-4402-B3D5-B09CE766299D}" type="datetimeFigureOut">
              <a:rPr lang="ru-RU" smtClean="0"/>
              <a:pPr/>
              <a:t>19.06.2016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CB2B-5BDB-4402-B3D5-B09CE766299D}" type="datetimeFigureOut">
              <a:rPr lang="ru-RU" smtClean="0"/>
              <a:pPr/>
              <a:t>19.06.2016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CB2B-5BDB-4402-B3D5-B09CE766299D}" type="datetimeFigureOut">
              <a:rPr lang="ru-RU" smtClean="0"/>
              <a:pPr/>
              <a:t>19.06.2016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CB2B-5BDB-4402-B3D5-B09CE766299D}" type="datetimeFigureOut">
              <a:rPr lang="ru-RU" smtClean="0"/>
              <a:pPr/>
              <a:t>19.06.2016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CB2B-5BDB-4402-B3D5-B09CE766299D}" type="datetimeFigureOut">
              <a:rPr lang="ru-RU" smtClean="0"/>
              <a:pPr/>
              <a:t>19.06.2016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CB2B-5BDB-4402-B3D5-B09CE766299D}" type="datetimeFigureOut">
              <a:rPr lang="ru-RU" smtClean="0"/>
              <a:pPr/>
              <a:t>19.06.2016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CB2B-5BDB-4402-B3D5-B09CE766299D}" type="datetimeFigureOut">
              <a:rPr lang="ru-RU" smtClean="0"/>
              <a:pPr/>
              <a:t>19.06.2016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CB2B-5BDB-4402-B3D5-B09CE766299D}" type="datetimeFigureOut">
              <a:rPr lang="ru-RU" smtClean="0"/>
              <a:pPr/>
              <a:t>19.06.2016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CB2B-5BDB-4402-B3D5-B09CE766299D}" type="datetimeFigureOut">
              <a:rPr lang="ru-RU" smtClean="0"/>
              <a:pPr/>
              <a:t>19.06.2016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A12CB2B-5BDB-4402-B3D5-B09CE766299D}" type="datetimeFigureOut">
              <a:rPr lang="ru-RU" smtClean="0"/>
              <a:pPr/>
              <a:t>19.06.2016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79C4B18-9BFA-4BD6-A2FF-5FD9619786E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:\tranz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060848"/>
            <a:ext cx="3153438" cy="3443153"/>
          </a:xfrm>
          <a:prstGeom prst="rect">
            <a:avLst/>
          </a:prstGeom>
          <a:noFill/>
        </p:spPr>
      </p:pic>
      <p:pic>
        <p:nvPicPr>
          <p:cNvPr id="1026" name="Picture 2" descr="D:\ForLoad\Win7Load\prot\to-9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908720"/>
            <a:ext cx="1944216" cy="1334266"/>
          </a:xfrm>
          <a:prstGeom prst="rect">
            <a:avLst/>
          </a:prstGeom>
          <a:noFill/>
        </p:spPr>
      </p:pic>
      <p:pic>
        <p:nvPicPr>
          <p:cNvPr id="1027" name="Picture 3" descr="D:\ForLoad\Win7Load\prot\250px-Структура_NPN_транзистора_и_его_токи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4653136"/>
            <a:ext cx="2736304" cy="1751234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844824"/>
            <a:ext cx="8229600" cy="1828800"/>
          </a:xfrm>
        </p:spPr>
        <p:txBody>
          <a:bodyPr anchor="ctr">
            <a:normAutofit fontScale="90000"/>
          </a:bodyPr>
          <a:lstStyle/>
          <a:p>
            <a:r>
              <a:rPr lang="uk-UA" b="1" cap="all" dirty="0"/>
              <a:t>Вимірювання та відображення характеристик напівпровідникових Транзисторів </a:t>
            </a:r>
            <a:r>
              <a:rPr lang="uk-UA" b="1" cap="all" dirty="0" smtClean="0"/>
              <a:t>засобами </a:t>
            </a:r>
            <a:r>
              <a:rPr lang="uk-UA" b="1" cap="all" dirty="0"/>
              <a:t>тривимірної графіки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Робота </a:t>
            </a:r>
            <a:r>
              <a:rPr lang="uk-UA" dirty="0" smtClean="0"/>
              <a:t>з </a:t>
            </a:r>
            <a:r>
              <a:rPr lang="uk-UA" dirty="0" smtClean="0"/>
              <a:t>тривимірною графікою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>
          <a:xfrm>
            <a:off x="4860032" y="1340768"/>
            <a:ext cx="4038600" cy="240486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uk-UA" dirty="0" smtClean="0"/>
              <a:t>Структура вершини:</a:t>
            </a:r>
          </a:p>
          <a:p>
            <a:r>
              <a:rPr lang="uk-UA" dirty="0" smtClean="0"/>
              <a:t>Координати (</a:t>
            </a:r>
            <a:r>
              <a:rPr lang="en-US" dirty="0" smtClean="0"/>
              <a:t>x, y, z)</a:t>
            </a:r>
            <a:endParaRPr lang="uk-UA" dirty="0" smtClean="0"/>
          </a:p>
          <a:p>
            <a:r>
              <a:rPr lang="uk-UA" dirty="0" smtClean="0"/>
              <a:t>Нормаль (</a:t>
            </a:r>
            <a:r>
              <a:rPr lang="en-US" dirty="0" smtClean="0"/>
              <a:t>x, y, z)</a:t>
            </a:r>
            <a:endParaRPr lang="uk-UA" dirty="0" smtClean="0"/>
          </a:p>
          <a:p>
            <a:r>
              <a:rPr lang="uk-UA" dirty="0" smtClean="0"/>
              <a:t>Текстура (</a:t>
            </a:r>
            <a:r>
              <a:rPr lang="en-US" dirty="0" smtClean="0"/>
              <a:t>x, y)</a:t>
            </a:r>
            <a:endParaRPr lang="uk-UA" dirty="0" smtClean="0"/>
          </a:p>
          <a:p>
            <a:r>
              <a:rPr lang="uk-UA" dirty="0" smtClean="0"/>
              <a:t>Колір </a:t>
            </a:r>
            <a:r>
              <a:rPr lang="en-US" dirty="0" smtClean="0"/>
              <a:t> (RGBA, 32 </a:t>
            </a:r>
            <a:r>
              <a:rPr lang="uk-UA" dirty="0" smtClean="0"/>
              <a:t>біти)</a:t>
            </a:r>
          </a:p>
          <a:p>
            <a:pPr>
              <a:buNone/>
            </a:pPr>
            <a:r>
              <a:rPr lang="uk-UA" dirty="0" smtClean="0"/>
              <a:t>Індекси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34820" name="Picture 4" descr="D:\Diplom\temp\report\3d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872776"/>
            <a:ext cx="7931224" cy="2985224"/>
          </a:xfrm>
          <a:prstGeom prst="rect">
            <a:avLst/>
          </a:prstGeom>
          <a:noFill/>
        </p:spPr>
      </p:pic>
      <p:pic>
        <p:nvPicPr>
          <p:cNvPr id="7" name="Рисунок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412776"/>
            <a:ext cx="4499526" cy="244827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 rot="-2700000">
            <a:off x="1438563" y="2188812"/>
            <a:ext cx="1367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/>
              <a:t>Полігон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 rot="-2700000">
            <a:off x="2014627" y="2620859"/>
            <a:ext cx="1367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/>
              <a:t>Полігон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54960" cy="11430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Алгоритм побудови поверхні</a:t>
            </a:r>
            <a:endParaRPr lang="ru-RU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1511" name="Рисунок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332656"/>
            <a:ext cx="5943600" cy="6305550"/>
          </a:xfrm>
          <a:prstGeom prst="rect">
            <a:avLst/>
          </a:prstGeom>
          <a:noFill/>
        </p:spPr>
      </p:pic>
      <p:pic>
        <p:nvPicPr>
          <p:cNvPr id="21513" name="Picture 9" descr="D:\Diplom\temp\report\ma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140968"/>
            <a:ext cx="4000501" cy="3517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26768" cy="11430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Алгоритм побудови сітки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5085184"/>
            <a:ext cx="5544616" cy="1080120"/>
          </a:xfrm>
        </p:spPr>
        <p:txBody>
          <a:bodyPr/>
          <a:lstStyle/>
          <a:p>
            <a:pPr algn="just">
              <a:buNone/>
            </a:pPr>
            <a:r>
              <a:rPr lang="en-US" sz="2000" dirty="0" smtClean="0"/>
              <a:t>v1, v2 –</a:t>
            </a:r>
            <a:r>
              <a:rPr lang="uk-UA" sz="2000" dirty="0" smtClean="0"/>
              <a:t>початкова та кінцева точки;</a:t>
            </a: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Object – </a:t>
            </a:r>
            <a:r>
              <a:rPr lang="uk-UA" sz="2000" dirty="0" smtClean="0"/>
              <a:t>клас об'єкта в тривимірному просторі;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Рисунок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32656"/>
            <a:ext cx="4200525" cy="6057900"/>
          </a:xfrm>
          <a:prstGeom prst="rect">
            <a:avLst/>
          </a:prstGeom>
          <a:noFill/>
        </p:spPr>
      </p:pic>
      <p:pic>
        <p:nvPicPr>
          <p:cNvPr id="4" name="Picture 2" descr="D:\Diplom\TempDocs\Report\gridElem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988840"/>
            <a:ext cx="2114550" cy="21717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331640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v1 (x1, y1, z1)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627784" y="162880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v2 (x2, y2, z2)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uk-UA" dirty="0" smtClean="0"/>
              <a:t>Висновки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268760"/>
            <a:ext cx="86409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	</a:t>
            </a:r>
            <a:r>
              <a:rPr lang="uk-UA" dirty="0" smtClean="0"/>
              <a:t>1. За результатами аналітичного огляду встановлено, що в даний час немає жодного комерційного зразка характерографа, який використовує тривимірну графіку для відображення результатів.</a:t>
            </a:r>
            <a:endParaRPr lang="ru-RU" dirty="0" smtClean="0"/>
          </a:p>
          <a:p>
            <a:pPr algn="just"/>
            <a:r>
              <a:rPr lang="en-US" dirty="0" smtClean="0"/>
              <a:t>	</a:t>
            </a:r>
            <a:r>
              <a:rPr lang="uk-UA" dirty="0" smtClean="0"/>
              <a:t>2. Розроблена система дозволяє проводити вимірювання вольт-амперних характеристик біполярних транзисторів. Вона включає апаратну частину, що проводить власне вимірювання та програмну, що відображає результати на екрані персонального комп’ютера. Особливістю даного рішення є використання тривимірної графіки.</a:t>
            </a:r>
            <a:endParaRPr lang="ru-RU" dirty="0" smtClean="0"/>
          </a:p>
          <a:p>
            <a:pPr algn="just"/>
            <a:r>
              <a:rPr lang="en-US" dirty="0" smtClean="0"/>
              <a:t>	</a:t>
            </a:r>
            <a:r>
              <a:rPr lang="uk-UA" dirty="0" smtClean="0"/>
              <a:t>3. Як показав аналіз можливих рішень, найбільш простий і дешевий спосіб організації передачі даних за допомогою шини USB — використання мікроконтролера PIC18F4550, з вбудованим USB модулем.</a:t>
            </a:r>
            <a:endParaRPr lang="ru-RU" dirty="0" smtClean="0"/>
          </a:p>
          <a:p>
            <a:pPr algn="just"/>
            <a:r>
              <a:rPr lang="en-US" dirty="0" smtClean="0"/>
              <a:t>	</a:t>
            </a:r>
            <a:r>
              <a:rPr lang="uk-UA" dirty="0" smtClean="0"/>
              <a:t>4. Розроблена система має такі основні параметри:</a:t>
            </a:r>
            <a:endParaRPr lang="ru-RU" dirty="0" smtClean="0"/>
          </a:p>
          <a:p>
            <a:pPr algn="just">
              <a:buFont typeface="Wingdings" pitchFamily="2" charset="2"/>
              <a:buChar char="Ø"/>
            </a:pPr>
            <a:r>
              <a:rPr lang="uk-UA" dirty="0" smtClean="0"/>
              <a:t>Керована напруга від 0 до 50 В з кроком 0,05 В;</a:t>
            </a:r>
            <a:endParaRPr lang="ru-RU" dirty="0" smtClean="0"/>
          </a:p>
          <a:p>
            <a:pPr algn="just">
              <a:buFont typeface="Wingdings" pitchFamily="2" charset="2"/>
              <a:buChar char="Ø"/>
            </a:pPr>
            <a:r>
              <a:rPr lang="uk-UA" dirty="0" smtClean="0"/>
              <a:t>Керований струм бази від 0 до 10 мА з кроком 40 мкА;</a:t>
            </a:r>
            <a:endParaRPr lang="ru-RU" dirty="0" smtClean="0"/>
          </a:p>
          <a:p>
            <a:pPr algn="just">
              <a:buFont typeface="Wingdings" pitchFamily="2" charset="2"/>
              <a:buChar char="Ø"/>
            </a:pPr>
            <a:r>
              <a:rPr lang="uk-UA" dirty="0" smtClean="0"/>
              <a:t>Похибка вимірювання струму колектора не перевищує 250 мкА;</a:t>
            </a:r>
            <a:endParaRPr lang="ru-RU" dirty="0" smtClean="0"/>
          </a:p>
          <a:p>
            <a:pPr algn="just">
              <a:buFont typeface="Wingdings" pitchFamily="2" charset="2"/>
              <a:buChar char="Ø"/>
            </a:pPr>
            <a:r>
              <a:rPr lang="uk-UA" dirty="0" smtClean="0"/>
              <a:t>Максимальна роздільна здатність — 262144 точок.</a:t>
            </a:r>
            <a:endParaRPr lang="ru-RU" dirty="0" smtClean="0"/>
          </a:p>
          <a:p>
            <a:pPr algn="just"/>
            <a:r>
              <a:rPr lang="en-US" dirty="0" smtClean="0"/>
              <a:t>	</a:t>
            </a:r>
            <a:r>
              <a:rPr lang="uk-UA" dirty="0" smtClean="0"/>
              <a:t>5. Наведені параметри було підтверджено в результаті тестування на моделях транзисторів з відомими характеристиками. Час вимірювання характеристики розміром 12х12 точок складає приблизно 20 секунд.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Загальний вигляд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 bwMode="auto">
          <a:xfrm>
            <a:off x="1403648" y="1412776"/>
            <a:ext cx="6208724" cy="4925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Л2-100 ТЕКО</a:t>
            </a:r>
            <a:endParaRPr lang="ru-RU" dirty="0"/>
          </a:p>
        </p:txBody>
      </p:sp>
      <p:pic>
        <p:nvPicPr>
          <p:cNvPr id="1027" name="Picture 3" descr="D:\Diplom\temp\L2_100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619672" y="1628800"/>
            <a:ext cx="6048672" cy="4148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Програмне забезпечення Л2-100</a:t>
            </a:r>
            <a:endParaRPr lang="ru-RU" dirty="0"/>
          </a:p>
        </p:txBody>
      </p:sp>
      <p:pic>
        <p:nvPicPr>
          <p:cNvPr id="4" name="Содержимое 3" descr="http://www.kipia.info/upload/NOVOSTI_Kartinki/ANONSI_M/AN1014/Chrt_6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321539" y="1600200"/>
            <a:ext cx="6500922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ЭРБИЙ-7107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844824"/>
            <a:ext cx="7344816" cy="4419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Програмне забезпечення </a:t>
            </a:r>
            <a:r>
              <a:rPr lang="ru-RU" dirty="0" smtClean="0"/>
              <a:t>ЭРБИЙ-7107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628800"/>
            <a:ext cx="6696744" cy="5013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Класична форма подання характеристик</a:t>
            </a:r>
            <a:endParaRPr lang="ru-RU" dirty="0"/>
          </a:p>
        </p:txBody>
      </p:sp>
      <p:pic>
        <p:nvPicPr>
          <p:cNvPr id="2050" name="Picture 2" descr="\\Pn\сhange\516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259632" y="2060848"/>
            <a:ext cx="6575708" cy="36176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Використання сітки</a:t>
            </a:r>
            <a:endParaRPr lang="ru-RU" dirty="0"/>
          </a:p>
        </p:txBody>
      </p:sp>
      <p:pic>
        <p:nvPicPr>
          <p:cNvPr id="35843" name="Picture 3" descr="D:\Diplom\TempDocs\Report\gi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132856"/>
            <a:ext cx="8291513" cy="3390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Режим вибору точки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1351005" y="1412776"/>
            <a:ext cx="6245331" cy="492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3898776" cy="864096"/>
          </a:xfrm>
        </p:spPr>
        <p:txBody>
          <a:bodyPr/>
          <a:lstStyle/>
          <a:p>
            <a:r>
              <a:rPr lang="uk-UA" dirty="0" smtClean="0"/>
              <a:t>Л2-100 ТЕКО</a:t>
            </a:r>
            <a:endParaRPr lang="ru-RU" dirty="0"/>
          </a:p>
        </p:txBody>
      </p:sp>
      <p:pic>
        <p:nvPicPr>
          <p:cNvPr id="4" name="Picture 3" descr="D:\Diplom\temp\L2_100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499992" y="1124744"/>
            <a:ext cx="4392488" cy="3012937"/>
          </a:xfrm>
          <a:prstGeom prst="rect">
            <a:avLst/>
          </a:prstGeom>
          <a:noFill/>
        </p:spPr>
      </p:pic>
      <p:pic>
        <p:nvPicPr>
          <p:cNvPr id="5" name="Содержимое 3" descr="http://www.kipia.info/upload/NOVOSTI_Kartinki/ANONSI_M/AN1014/Chrt_6.jp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67544" y="2852936"/>
            <a:ext cx="4052650" cy="3628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5076056" y="4293096"/>
            <a:ext cx="35283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Параметри приладу:</a:t>
            </a:r>
            <a:endParaRPr lang="en-US" dirty="0" smtClean="0"/>
          </a:p>
          <a:p>
            <a:r>
              <a:rPr lang="uk-UA" dirty="0" smtClean="0"/>
              <a:t> – Максимальний струм: 50A;</a:t>
            </a:r>
          </a:p>
          <a:p>
            <a:r>
              <a:rPr lang="uk-UA" dirty="0" smtClean="0"/>
              <a:t> – Максимальна напруга: 5000В;</a:t>
            </a:r>
          </a:p>
          <a:p>
            <a:r>
              <a:rPr lang="uk-UA" dirty="0" smtClean="0"/>
              <a:t> – Вбудований кольоровий TFT РК дисплей (640 × 480 точок);</a:t>
            </a:r>
          </a:p>
          <a:p>
            <a:r>
              <a:rPr lang="uk-UA" dirty="0" smtClean="0"/>
              <a:t> – Підключення до ПК через високошвидкісний USB-порт;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1340768"/>
            <a:ext cx="39604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Функції програмного забезпечення:	</a:t>
            </a:r>
            <a:endParaRPr lang="en-US" dirty="0" smtClean="0"/>
          </a:p>
          <a:p>
            <a:r>
              <a:rPr lang="uk-UA" dirty="0" smtClean="0"/>
              <a:t> – Збереження та завантаження (CSV, XLS, </a:t>
            </a:r>
            <a:r>
              <a:rPr lang="uk-UA" dirty="0" smtClean="0"/>
              <a:t>зображення</a:t>
            </a:r>
            <a:r>
              <a:rPr lang="uk-UA" dirty="0" smtClean="0"/>
              <a:t>);</a:t>
            </a:r>
            <a:endParaRPr lang="uk-UA" dirty="0" smtClean="0"/>
          </a:p>
          <a:p>
            <a:r>
              <a:rPr lang="uk-UA" dirty="0" smtClean="0"/>
              <a:t> – Друк результатів;</a:t>
            </a:r>
          </a:p>
          <a:p>
            <a:r>
              <a:rPr lang="uk-UA" dirty="0" smtClean="0"/>
              <a:t> – Налаштування приладу.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80112" y="274638"/>
            <a:ext cx="3106688" cy="1498178"/>
          </a:xfrm>
        </p:spPr>
        <p:txBody>
          <a:bodyPr/>
          <a:lstStyle/>
          <a:p>
            <a:r>
              <a:rPr lang="ru-RU" dirty="0" smtClean="0"/>
              <a:t>ЭРБИЙ-7107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0" y="3861048"/>
            <a:ext cx="4283143" cy="272166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7" y="332656"/>
            <a:ext cx="4824537" cy="3599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5364088" y="1988840"/>
            <a:ext cx="35283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Під час вимірювання можна задати наступні параметри:</a:t>
            </a:r>
            <a:endParaRPr lang="ru-RU" dirty="0" smtClean="0"/>
          </a:p>
          <a:p>
            <a:pPr lvl="1">
              <a:buFont typeface="Wingdings" pitchFamily="2" charset="2"/>
              <a:buChar char="v"/>
            </a:pPr>
            <a:r>
              <a:rPr lang="uk-UA" dirty="0" smtClean="0"/>
              <a:t>Напруга;</a:t>
            </a:r>
            <a:endParaRPr lang="ru-RU" dirty="0" smtClean="0"/>
          </a:p>
          <a:p>
            <a:pPr lvl="1">
              <a:buFont typeface="Wingdings" pitchFamily="2" charset="2"/>
              <a:buChar char="v"/>
            </a:pPr>
            <a:r>
              <a:rPr lang="uk-UA" dirty="0" smtClean="0"/>
              <a:t>Температура;</a:t>
            </a:r>
            <a:endParaRPr lang="ru-RU" dirty="0" smtClean="0"/>
          </a:p>
          <a:p>
            <a:pPr lvl="1">
              <a:buFont typeface="Wingdings" pitchFamily="2" charset="2"/>
              <a:buChar char="v"/>
            </a:pPr>
            <a:r>
              <a:rPr lang="uk-UA" dirty="0" smtClean="0"/>
              <a:t>Освітленість.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4149080"/>
            <a:ext cx="43924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Основні </a:t>
            </a:r>
            <a:r>
              <a:rPr lang="uk-UA" dirty="0" smtClean="0"/>
              <a:t>параметри приладу</a:t>
            </a:r>
            <a:r>
              <a:rPr lang="uk-UA" dirty="0" smtClean="0"/>
              <a:t>:</a:t>
            </a:r>
            <a:endParaRPr lang="ru-RU" dirty="0" smtClean="0"/>
          </a:p>
          <a:p>
            <a:r>
              <a:rPr lang="uk-UA" dirty="0" smtClean="0"/>
              <a:t> – Струм: від 10 </a:t>
            </a:r>
            <a:r>
              <a:rPr lang="uk-UA" dirty="0" err="1" smtClean="0"/>
              <a:t>нА</a:t>
            </a:r>
            <a:r>
              <a:rPr lang="uk-UA" dirty="0" smtClean="0"/>
              <a:t> до 200 мА;</a:t>
            </a:r>
            <a:endParaRPr lang="ru-RU" dirty="0" smtClean="0"/>
          </a:p>
          <a:p>
            <a:r>
              <a:rPr lang="uk-UA" dirty="0" smtClean="0"/>
              <a:t> – Напруга на виводах: від 100 мкВ до 5 В;</a:t>
            </a:r>
            <a:endParaRPr lang="ru-RU" dirty="0" smtClean="0"/>
          </a:p>
          <a:p>
            <a:r>
              <a:rPr lang="uk-UA" dirty="0" smtClean="0"/>
              <a:t> – Температура тримача: від 0 до +90°С точність температури: 0,1°С;</a:t>
            </a:r>
            <a:endParaRPr lang="ru-RU" dirty="0" smtClean="0"/>
          </a:p>
          <a:p>
            <a:r>
              <a:rPr lang="uk-UA" dirty="0" smtClean="0"/>
              <a:t> – Перестрочування освітленості: 1:10000;</a:t>
            </a:r>
            <a:endParaRPr lang="ru-RU" dirty="0" smtClean="0"/>
          </a:p>
          <a:p>
            <a:r>
              <a:rPr lang="uk-UA" dirty="0" smtClean="0"/>
              <a:t> – Точність вимірювання напруги: до 1,3%;</a:t>
            </a:r>
            <a:endParaRPr lang="ru-RU" dirty="0" smtClean="0"/>
          </a:p>
          <a:p>
            <a:r>
              <a:rPr lang="uk-UA" dirty="0" smtClean="0"/>
              <a:t> – Точність вимірювання струму: до 3%.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Структурна схема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72816"/>
            <a:ext cx="8748464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251520" y="1628800"/>
            <a:ext cx="5184576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179512" y="5805264"/>
            <a:ext cx="5256584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5400000">
            <a:off x="3419872" y="3717032"/>
            <a:ext cx="403244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724128" y="1628800"/>
            <a:ext cx="316835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5400000">
            <a:off x="-1836712" y="3789040"/>
            <a:ext cx="403244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5400000">
            <a:off x="3707904" y="3789040"/>
            <a:ext cx="403244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>
            <a:off x="6876256" y="3717032"/>
            <a:ext cx="403244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5796136" y="5805264"/>
            <a:ext cx="316835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Скругленный прямоугольник 12"/>
          <p:cNvSpPr/>
          <p:nvPr/>
        </p:nvSpPr>
        <p:spPr>
          <a:xfrm>
            <a:off x="3923928" y="4797152"/>
            <a:ext cx="1296144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Прилад</a:t>
            </a:r>
            <a:endParaRPr lang="ru-RU" sz="24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8028384" y="4797152"/>
            <a:ext cx="720080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ПК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Схема керування напругою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3" name="Picture 5" descr="D:\Diplom\temp\report\kd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0768"/>
            <a:ext cx="8064896" cy="52604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Схема керування струмом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D:\Diplom\temp\report\DA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72816"/>
            <a:ext cx="9144000" cy="4505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Функції бібліотеки драйвера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39552" y="1628800"/>
          <a:ext cx="8136904" cy="4876224"/>
        </p:xfrm>
        <a:graphic>
          <a:graphicData uri="http://schemas.openxmlformats.org/drawingml/2006/table">
            <a:tbl>
              <a:tblPr/>
              <a:tblGrid>
                <a:gridCol w="4032448"/>
                <a:gridCol w="4104456"/>
              </a:tblGrid>
              <a:tr h="4189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Функція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Times New Roman"/>
                          <a:ea typeface="Times New Roman"/>
                        </a:rPr>
                        <a:t>Опис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GetMajorVersion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Times New Roman"/>
                          <a:ea typeface="Times New Roman"/>
                        </a:rPr>
                        <a:t>Отримати старшу частину версії.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GetMinorVersion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latin typeface="Times New Roman"/>
                          <a:ea typeface="Times New Roman"/>
                        </a:rPr>
                        <a:t>Отримати молодшу частину версії.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79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IsVersionConfirmed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Чи співпадає версія драйвера з версією прошивки приладу (0 — ні).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GetLastDeviceError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Отримати код останньої помилки.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9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GetPersentComplete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Прогрес вимірювання в </a:t>
                      </a:r>
                      <a:r>
                        <a:rPr lang="uk-UA" sz="2000" dirty="0" smtClean="0">
                          <a:latin typeface="Times New Roman"/>
                          <a:ea typeface="Times New Roman"/>
                        </a:rPr>
                        <a:t>відсотках.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58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SetBuffer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uk-UA" sz="2000" dirty="0" err="1">
                          <a:solidFill>
                            <a:srgbClr val="FFC000"/>
                          </a:solidFill>
                          <a:latin typeface="Times New Roman"/>
                          <a:ea typeface="Times New Roman"/>
                        </a:rPr>
                        <a:t>SurfaceBuffer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* 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buffer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)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Передача вказівника на буфер, який потрібно заповнити даними. Виклик цієї функції розпочинає процес вимірювань.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uk-UA" dirty="0" smtClean="0"/>
              <a:t>Алгоритм роботи драйвера</a:t>
            </a:r>
            <a:endParaRPr lang="ru-RU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Рисунок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16832"/>
            <a:ext cx="8231255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Скругленный прямоугольник 12"/>
          <p:cNvSpPr/>
          <p:nvPr/>
        </p:nvSpPr>
        <p:spPr>
          <a:xfrm>
            <a:off x="6588224" y="1412776"/>
            <a:ext cx="129614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1</a:t>
            </a:r>
            <a:endParaRPr lang="ru-RU" sz="24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851920" y="1412776"/>
            <a:ext cx="129614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2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821</TotalTime>
  <Words>270</Words>
  <Application>Microsoft Office PowerPoint</Application>
  <PresentationFormat>Экран (4:3)</PresentationFormat>
  <Paragraphs>81</Paragraphs>
  <Slides>21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Апекс</vt:lpstr>
      <vt:lpstr>Вимірювання та відображення характеристик напівпровідникових Транзисторів засобами тривимірної графіки </vt:lpstr>
      <vt:lpstr>Класична форма подання характеристик</vt:lpstr>
      <vt:lpstr>Л2-100 ТЕКО</vt:lpstr>
      <vt:lpstr>ЭРБИЙ-7107</vt:lpstr>
      <vt:lpstr>Структурна схема</vt:lpstr>
      <vt:lpstr>Схема керування напругою</vt:lpstr>
      <vt:lpstr>Схема керування струмом</vt:lpstr>
      <vt:lpstr>Функції бібліотеки драйвера</vt:lpstr>
      <vt:lpstr>Алгоритм роботи драйвера</vt:lpstr>
      <vt:lpstr>Робота з тривимірною графікою</vt:lpstr>
      <vt:lpstr>Алгоритм побудови поверхні</vt:lpstr>
      <vt:lpstr>Алгоритм побудови сітки</vt:lpstr>
      <vt:lpstr>Висновки</vt:lpstr>
      <vt:lpstr>Слайд 14</vt:lpstr>
      <vt:lpstr>Загальний вигляд</vt:lpstr>
      <vt:lpstr>Л2-100 ТЕКО</vt:lpstr>
      <vt:lpstr>Програмне забезпечення Л2-100</vt:lpstr>
      <vt:lpstr>ЭРБИЙ-7107</vt:lpstr>
      <vt:lpstr>Програмне забезпечення ЭРБИЙ-7107</vt:lpstr>
      <vt:lpstr>Використання сітки</vt:lpstr>
      <vt:lpstr>Режим вибору точки</vt:lpstr>
    </vt:vector>
  </TitlesOfParts>
  <Company>DG Win&amp;Soft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Вимірювання та відображення характеристик напівпровідникових Транзисторів засобами тривимірної графіки </dc:title>
  <dc:creator>Serg</dc:creator>
  <cp:lastModifiedBy>Serg</cp:lastModifiedBy>
  <cp:revision>91</cp:revision>
  <dcterms:created xsi:type="dcterms:W3CDTF">2016-06-14T18:25:03Z</dcterms:created>
  <dcterms:modified xsi:type="dcterms:W3CDTF">2016-06-19T13:45:32Z</dcterms:modified>
</cp:coreProperties>
</file>