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86" r:id="rId3"/>
    <p:sldId id="257" r:id="rId4"/>
    <p:sldId id="263" r:id="rId5"/>
    <p:sldId id="285" r:id="rId6"/>
    <p:sldId id="265" r:id="rId7"/>
    <p:sldId id="258" r:id="rId8"/>
    <p:sldId id="294" r:id="rId9"/>
    <p:sldId id="288" r:id="rId10"/>
    <p:sldId id="275" r:id="rId11"/>
    <p:sldId id="290" r:id="rId12"/>
    <p:sldId id="291" r:id="rId13"/>
    <p:sldId id="276" r:id="rId14"/>
    <p:sldId id="292" r:id="rId15"/>
    <p:sldId id="261" r:id="rId16"/>
    <p:sldId id="293" r:id="rId17"/>
    <p:sldId id="260" r:id="rId18"/>
    <p:sldId id="267" r:id="rId19"/>
    <p:sldId id="279" r:id="rId20"/>
    <p:sldId id="289" r:id="rId21"/>
    <p:sldId id="296" r:id="rId22"/>
    <p:sldId id="268" r:id="rId23"/>
    <p:sldId id="297" r:id="rId24"/>
    <p:sldId id="277" r:id="rId25"/>
    <p:sldId id="298" r:id="rId26"/>
    <p:sldId id="269" r:id="rId27"/>
    <p:sldId id="282" r:id="rId28"/>
    <p:sldId id="280" r:id="rId29"/>
    <p:sldId id="281" r:id="rId30"/>
    <p:sldId id="283" r:id="rId31"/>
    <p:sldId id="295" r:id="rId32"/>
    <p:sldId id="299" r:id="rId33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A266117-88BA-B64D-8B41-E83075625364}">
          <p14:sldIdLst>
            <p14:sldId id="256"/>
            <p14:sldId id="286"/>
            <p14:sldId id="257"/>
            <p14:sldId id="263"/>
            <p14:sldId id="285"/>
            <p14:sldId id="265"/>
            <p14:sldId id="258"/>
            <p14:sldId id="294"/>
            <p14:sldId id="288"/>
            <p14:sldId id="275"/>
            <p14:sldId id="290"/>
            <p14:sldId id="291"/>
            <p14:sldId id="276"/>
            <p14:sldId id="292"/>
            <p14:sldId id="261"/>
            <p14:sldId id="293"/>
            <p14:sldId id="260"/>
            <p14:sldId id="267"/>
            <p14:sldId id="279"/>
            <p14:sldId id="289"/>
            <p14:sldId id="296"/>
            <p14:sldId id="268"/>
            <p14:sldId id="297"/>
            <p14:sldId id="277"/>
            <p14:sldId id="298"/>
            <p14:sldId id="269"/>
            <p14:sldId id="282"/>
            <p14:sldId id="280"/>
            <p14:sldId id="281"/>
            <p14:sldId id="283"/>
            <p14:sldId id="295"/>
            <p14:sldId id="299"/>
          </p14:sldIdLst>
        </p14:section>
        <p14:section name="Setting up" id="{78B2FFC8-D510-5442-85C8-D2235C9C005D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A7FF"/>
    <a:srgbClr val="073E87"/>
    <a:srgbClr val="6DA4FA"/>
    <a:srgbClr val="6CA4FA"/>
    <a:srgbClr val="001F2C"/>
    <a:srgbClr val="000000"/>
    <a:srgbClr val="249100"/>
    <a:srgbClr val="E6526F"/>
    <a:srgbClr val="FF6142"/>
    <a:srgbClr val="31B6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57" autoAdjust="0"/>
    <p:restoredTop sz="91445" autoAdjust="0"/>
  </p:normalViewPr>
  <p:slideViewPr>
    <p:cSldViewPr>
      <p:cViewPr>
        <p:scale>
          <a:sx n="70" d="100"/>
          <a:sy n="70" d="100"/>
        </p:scale>
        <p:origin x="-1720" y="-3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C90AD-C160-41AC-8A6B-137DAC16CFC1}" type="datetimeFigureOut">
              <a:rPr lang="en-GB" smtClean="0"/>
              <a:t>27/6/16</a:t>
            </a:fld>
            <a:endParaRPr lang="en-GB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8187A7-A581-448F-9745-6F14B8EDB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38105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18698E-1315-49FF-A0A5-400C6FE9F6DC}" type="datetimeFigureOut">
              <a:rPr lang="en-US" smtClean="0"/>
              <a:t>27/6/16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8C8316-5820-4600-9052-DE218C9F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125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C8316-5820-4600-9052-DE218C9F89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601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C8316-5820-4600-9052-DE218C9F892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75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C8316-5820-4600-9052-DE218C9F892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10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</a:t>
            </a:r>
          </a:p>
          <a:p>
            <a:r>
              <a:rPr lang="en-US" dirty="0" smtClean="0"/>
              <a:t>  $ java -version : note that there is only one dash</a:t>
            </a:r>
            <a:r>
              <a:rPr lang="en-US" baseline="0" dirty="0" smtClean="0"/>
              <a:t> ‘-’.</a:t>
            </a:r>
          </a:p>
          <a:p>
            <a:r>
              <a:rPr lang="en-US" dirty="0" smtClean="0"/>
              <a:t>  Explain that for making the toolbox work, we need Java8</a:t>
            </a:r>
            <a:r>
              <a:rPr lang="en-US" baseline="0" dirty="0" smtClean="0"/>
              <a:t>. But the </a:t>
            </a:r>
            <a:r>
              <a:rPr lang="en-US" baseline="0" dirty="0" err="1" smtClean="0"/>
              <a:t>IntelliJ</a:t>
            </a:r>
            <a:r>
              <a:rPr lang="en-US" baseline="0" dirty="0" smtClean="0"/>
              <a:t> IDEA is only needed for following this tutorial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C8316-5820-4600-9052-DE218C9F892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9277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C8316-5820-4600-9052-DE218C9F892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38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</a:t>
            </a:r>
          </a:p>
          <a:p>
            <a:r>
              <a:rPr lang="en-US" dirty="0" smtClean="0"/>
              <a:t>  $ java -version : note that there is only one dash</a:t>
            </a:r>
            <a:r>
              <a:rPr lang="en-US" baseline="0" dirty="0" smtClean="0"/>
              <a:t> ‘-’.</a:t>
            </a:r>
          </a:p>
          <a:p>
            <a:r>
              <a:rPr lang="en-US" dirty="0" smtClean="0"/>
              <a:t>  Explain that for making the toolbox work, we need Java8</a:t>
            </a:r>
            <a:r>
              <a:rPr lang="en-US" baseline="0" dirty="0" smtClean="0"/>
              <a:t>. But the </a:t>
            </a:r>
            <a:r>
              <a:rPr lang="en-US" baseline="0" dirty="0" err="1" smtClean="0"/>
              <a:t>IntelliJ</a:t>
            </a:r>
            <a:r>
              <a:rPr lang="en-US" baseline="0" dirty="0" smtClean="0"/>
              <a:t> IDEA is only needed for following this tutorial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C8316-5820-4600-9052-DE218C9F89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48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C8316-5820-4600-9052-DE218C9F89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81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Dibujo</a:t>
            </a:r>
            <a:r>
              <a:rPr lang="en-US" dirty="0" smtClean="0"/>
              <a:t> inference?</a:t>
            </a:r>
          </a:p>
          <a:p>
            <a:r>
              <a:rPr lang="en-US" dirty="0" smtClean="0"/>
              <a:t>Inference with </a:t>
            </a:r>
            <a:r>
              <a:rPr lang="en-US" dirty="0" err="1" smtClean="0"/>
              <a:t>flink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C8316-5820-4600-9052-DE218C9F892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97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Djava.library.path</a:t>
            </a:r>
            <a:r>
              <a:rPr lang="en-US" dirty="0" smtClean="0"/>
              <a:t>="</a:t>
            </a:r>
            <a:r>
              <a:rPr lang="en-US" dirty="0" err="1" smtClean="0"/>
              <a:t>huginlink</a:t>
            </a:r>
            <a:r>
              <a:rPr lang="en-US" dirty="0" smtClean="0"/>
              <a:t>/</a:t>
            </a:r>
            <a:r>
              <a:rPr lang="en-US" dirty="0" err="1" smtClean="0"/>
              <a:t>huginlib</a:t>
            </a:r>
            <a:r>
              <a:rPr lang="en-US" dirty="0" smtClean="0"/>
              <a:t>/"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C8316-5820-4600-9052-DE218C9F892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862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Dibujo</a:t>
            </a:r>
            <a:r>
              <a:rPr lang="en-US" dirty="0" smtClean="0"/>
              <a:t> inference?</a:t>
            </a:r>
          </a:p>
          <a:p>
            <a:r>
              <a:rPr lang="en-US" dirty="0" smtClean="0"/>
              <a:t>Inference with </a:t>
            </a:r>
            <a:r>
              <a:rPr lang="en-US" dirty="0" err="1" smtClean="0"/>
              <a:t>flink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C8316-5820-4600-9052-DE218C9F892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6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C8316-5820-4600-9052-DE218C9F892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224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Dibujo</a:t>
            </a:r>
            <a:r>
              <a:rPr lang="en-US" dirty="0" smtClean="0"/>
              <a:t> inference?</a:t>
            </a:r>
          </a:p>
          <a:p>
            <a:r>
              <a:rPr lang="en-US" dirty="0" smtClean="0"/>
              <a:t>Inference with </a:t>
            </a:r>
            <a:r>
              <a:rPr lang="en-US" dirty="0" err="1" smtClean="0"/>
              <a:t>flink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C8316-5820-4600-9052-DE218C9F892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46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Djava.library.path</a:t>
            </a:r>
            <a:r>
              <a:rPr lang="en-US" dirty="0" smtClean="0"/>
              <a:t>="</a:t>
            </a:r>
            <a:r>
              <a:rPr lang="en-US" dirty="0" err="1" smtClean="0"/>
              <a:t>huginlink</a:t>
            </a:r>
            <a:r>
              <a:rPr lang="en-US" dirty="0" smtClean="0"/>
              <a:t>/</a:t>
            </a:r>
            <a:r>
              <a:rPr lang="en-US" dirty="0" err="1" smtClean="0"/>
              <a:t>huginlib</a:t>
            </a:r>
            <a:r>
              <a:rPr lang="en-US" dirty="0" smtClean="0"/>
              <a:t>/"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C8316-5820-4600-9052-DE218C9F892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01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ctr">
              <a:defRPr sz="40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AMIDST tutorial - Hugin S/A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AMIDST tutorial - Hugin S/A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AMIDST tutorial - Hugin S/A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38400" y="6507252"/>
            <a:ext cx="4038600" cy="365125"/>
          </a:xfrm>
        </p:spPr>
        <p:txBody>
          <a:bodyPr/>
          <a:lstStyle/>
          <a:p>
            <a:r>
              <a:rPr lang="en-US" smtClean="0"/>
              <a:t>AMIDST tutorial - Hugin S/A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AMIDST tutorial - Hugin S/A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AMIDST tutorial - Hugin S/A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AMIDST tutorial - Hugin S/A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AMIDST tutorial - Hugin S/A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AMIDST tutorial - Hugin S/A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AMIDST tutorial - Hugin S/A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AMIDST tutorial - Hugin S/A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67000" y="6446837"/>
            <a:ext cx="381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Lucida Sans Unicode" pitchFamily="34" charset="0"/>
                <a:cs typeface="Lucida Sans Unicode" pitchFamily="34" charset="0"/>
              </a:defRPr>
            </a:lvl1pPr>
          </a:lstStyle>
          <a:p>
            <a:r>
              <a:rPr lang="en-US" smtClean="0"/>
              <a:t>AMIDST tutorial - Hugin S/A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684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Lucida Sans Unicode" pitchFamily="34" charset="0"/>
                <a:cs typeface="Lucida Sans Unicode" pitchFamily="34" charset="0"/>
              </a:defRPr>
            </a:lvl1pPr>
          </a:lstStyle>
          <a:p>
            <a:fld id="{5DAF934F-C79E-435D-A6AE-5019505513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1217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6096000" cy="790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50" y="98506"/>
            <a:ext cx="1678695" cy="102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396858"/>
            <a:ext cx="685801" cy="461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bg1"/>
          </a:solidFill>
          <a:latin typeface="Lucida Sans Unicode" pitchFamily="34" charset="0"/>
          <a:ea typeface="+mj-ea"/>
          <a:cs typeface="Lucida Sans Unicode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>
            <a:lumMod val="75000"/>
          </a:schemeClr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>
            <a:lumMod val="75000"/>
          </a:schemeClr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>
            <a:lumMod val="75000"/>
          </a:schemeClr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>
            <a:lumMod val="75000"/>
          </a:schemeClr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>
            <a:lumMod val="75000"/>
          </a:schemeClr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iff"/><Relationship Id="rId4" Type="http://schemas.openxmlformats.org/officeDocument/2006/relationships/image" Target="../media/image25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7.tiff"/><Relationship Id="rId5" Type="http://schemas.openxmlformats.org/officeDocument/2006/relationships/image" Target="../media/image28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7.tiff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iff"/><Relationship Id="rId4" Type="http://schemas.openxmlformats.org/officeDocument/2006/relationships/image" Target="../media/image9.png"/><Relationship Id="rId5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iff"/><Relationship Id="rId4" Type="http://schemas.openxmlformats.org/officeDocument/2006/relationships/image" Target="../media/image9.png"/><Relationship Id="rId5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4" Type="http://schemas.openxmlformats.org/officeDocument/2006/relationships/image" Target="../media/image6.tiff"/><Relationship Id="rId5" Type="http://schemas.openxmlformats.org/officeDocument/2006/relationships/image" Target="../media/image7.tiff"/><Relationship Id="rId6" Type="http://schemas.openxmlformats.org/officeDocument/2006/relationships/hyperlink" Target="http://www.oracle.com/technetwork/java/javase/downloads/" TargetMode="External"/><Relationship Id="rId7" Type="http://schemas.openxmlformats.org/officeDocument/2006/relationships/hyperlink" Target="https://www.jetbrains.com/idea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hyperlink" Target="http://amidst.github.io/toolbox/" TargetMode="External"/><Relationship Id="rId6" Type="http://schemas.openxmlformats.org/officeDocument/2006/relationships/hyperlink" Target="https://github.com/amidst/toolbox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tiff"/><Relationship Id="rId5" Type="http://schemas.openxmlformats.org/officeDocument/2006/relationships/image" Target="../media/image11.tiff"/><Relationship Id="rId6" Type="http://schemas.openxmlformats.org/officeDocument/2006/relationships/image" Target="../media/image12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43200" y="6492875"/>
            <a:ext cx="3810000" cy="365125"/>
          </a:xfrm>
        </p:spPr>
        <p:txBody>
          <a:bodyPr/>
          <a:lstStyle/>
          <a:p>
            <a:pPr algn="ctr"/>
            <a:r>
              <a:rPr lang="en-US" dirty="0" smtClean="0"/>
              <a:t>AMIDST tutorial - </a:t>
            </a:r>
            <a:r>
              <a:rPr lang="en-US" dirty="0" err="1" smtClean="0"/>
              <a:t>Hugin</a:t>
            </a:r>
            <a:r>
              <a:rPr lang="en-US" dirty="0" smtClean="0"/>
              <a:t> S/A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1</a:t>
            </a:fld>
            <a:endParaRPr lang="en-US" dirty="0"/>
          </a:p>
        </p:txBody>
      </p:sp>
      <p:sp>
        <p:nvSpPr>
          <p:cNvPr id="2" name="Tekstboks 1"/>
          <p:cNvSpPr txBox="1"/>
          <p:nvPr/>
        </p:nvSpPr>
        <p:spPr>
          <a:xfrm>
            <a:off x="838200" y="4556641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rgbClr val="001F2C"/>
                </a:solidFill>
              </a:rPr>
              <a:t>Annual AMIDST meeting</a:t>
            </a:r>
          </a:p>
          <a:p>
            <a:pPr algn="ctr"/>
            <a:r>
              <a:rPr lang="en-GB" dirty="0" smtClean="0">
                <a:solidFill>
                  <a:srgbClr val="001F2C"/>
                </a:solidFill>
              </a:rPr>
              <a:t>Trondheim, June 28 2016</a:t>
            </a:r>
            <a:endParaRPr lang="en-GB" dirty="0">
              <a:solidFill>
                <a:srgbClr val="001F2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5560" y="3735611"/>
            <a:ext cx="678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1F2C"/>
                </a:solidFill>
              </a:rPr>
              <a:t>Demo </a:t>
            </a:r>
            <a:r>
              <a:rPr lang="en-US" sz="2400" smtClean="0">
                <a:solidFill>
                  <a:srgbClr val="001F2C"/>
                </a:solidFill>
              </a:rPr>
              <a:t>and tutorial</a:t>
            </a:r>
            <a:endParaRPr lang="en-US" sz="2400" dirty="0">
              <a:solidFill>
                <a:srgbClr val="001F2C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2978899"/>
            <a:ext cx="4543610" cy="1263382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639780" y="2061865"/>
            <a:ext cx="3886200" cy="1342085"/>
          </a:xfrm>
          <a:prstGeom prst="roundRect">
            <a:avLst>
              <a:gd name="adj" fmla="val 5882"/>
            </a:avLst>
          </a:prstGeom>
          <a:solidFill>
            <a:srgbClr val="001F2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180" y="2341200"/>
            <a:ext cx="3623498" cy="98655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38400" y="1600200"/>
            <a:ext cx="2000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6FA7FF"/>
                </a:solidFill>
                <a:latin typeface="Fira Mono" charset="0"/>
                <a:ea typeface="Fira Mono" charset="0"/>
                <a:cs typeface="Fira Mono" charset="0"/>
              </a:rPr>
              <a:t>Workshop</a:t>
            </a:r>
            <a:endParaRPr lang="en-US" sz="2400" dirty="0">
              <a:solidFill>
                <a:srgbClr val="6FA7FF"/>
              </a:solidFill>
              <a:latin typeface="Fira Mono" charset="0"/>
              <a:ea typeface="Fira Mono" charset="0"/>
              <a:cs typeface="Fira Mono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Static</a:t>
            </a:r>
            <a:r>
              <a:rPr lang="en-GB" baseline="0" dirty="0" smtClean="0"/>
              <a:t> models (learning)</a:t>
            </a:r>
            <a:endParaRPr lang="en-GB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AMIDST tutorial - Hugin S/A</a:t>
            </a:r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10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579557"/>
            <a:ext cx="1219200" cy="14590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52500" y="4753927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ARFF file</a:t>
            </a:r>
            <a:endParaRPr lang="en-US" sz="2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3200400"/>
            <a:ext cx="533400" cy="533400"/>
          </a:xfrm>
          <a:prstGeom prst="rect">
            <a:avLst/>
          </a:prstGeom>
        </p:spPr>
      </p:pic>
      <p:sp>
        <p:nvSpPr>
          <p:cNvPr id="13" name="Up Arrow 12"/>
          <p:cNvSpPr/>
          <p:nvPr/>
        </p:nvSpPr>
        <p:spPr>
          <a:xfrm rot="5400000">
            <a:off x="2415812" y="3105165"/>
            <a:ext cx="419509" cy="600019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9372600" y="2096062"/>
            <a:ext cx="3539313" cy="2198716"/>
            <a:chOff x="5223687" y="2303001"/>
            <a:chExt cx="3469655" cy="2225505"/>
          </a:xfrm>
        </p:grpSpPr>
        <p:sp>
          <p:nvSpPr>
            <p:cNvPr id="14" name="Oval 13"/>
            <p:cNvSpPr/>
            <p:nvPr/>
          </p:nvSpPr>
          <p:spPr>
            <a:xfrm>
              <a:off x="5620478" y="2306099"/>
              <a:ext cx="647700" cy="61084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H1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5223687" y="3888277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ysClr val="windowText" lastClr="000000"/>
                  </a:solidFill>
                </a:rPr>
                <a:t>X1</a:t>
              </a:r>
              <a:endParaRPr 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6164338" y="3896077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X2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8045642" y="3888277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X4</a:t>
              </a:r>
            </a:p>
          </p:txBody>
        </p:sp>
        <p:cxnSp>
          <p:nvCxnSpPr>
            <p:cNvPr id="18" name="Straight Arrow Connector 17"/>
            <p:cNvCxnSpPr>
              <a:stCxn id="14" idx="4"/>
              <a:endCxn id="15" idx="0"/>
            </p:cNvCxnSpPr>
            <p:nvPr/>
          </p:nvCxnSpPr>
          <p:spPr>
            <a:xfrm flipH="1">
              <a:off x="5547537" y="2916939"/>
              <a:ext cx="396791" cy="9713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4" idx="4"/>
              <a:endCxn id="16" idx="0"/>
            </p:cNvCxnSpPr>
            <p:nvPr/>
          </p:nvCxnSpPr>
          <p:spPr>
            <a:xfrm>
              <a:off x="5944328" y="2916939"/>
              <a:ext cx="543860" cy="9791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4" idx="4"/>
              <a:endCxn id="17" idx="0"/>
            </p:cNvCxnSpPr>
            <p:nvPr/>
          </p:nvCxnSpPr>
          <p:spPr>
            <a:xfrm>
              <a:off x="5944328" y="2916939"/>
              <a:ext cx="2425164" cy="9713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6671135" y="2303001"/>
              <a:ext cx="647700" cy="61084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H2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7696200" y="2315020"/>
              <a:ext cx="647700" cy="61084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H3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7104990" y="3917666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X3</a:t>
              </a:r>
            </a:p>
          </p:txBody>
        </p:sp>
        <p:cxnSp>
          <p:nvCxnSpPr>
            <p:cNvPr id="31" name="Straight Arrow Connector 30"/>
            <p:cNvCxnSpPr>
              <a:stCxn id="14" idx="4"/>
              <a:endCxn id="29" idx="0"/>
            </p:cNvCxnSpPr>
            <p:nvPr/>
          </p:nvCxnSpPr>
          <p:spPr>
            <a:xfrm>
              <a:off x="5944328" y="2916939"/>
              <a:ext cx="1484512" cy="100072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27" idx="4"/>
              <a:endCxn id="15" idx="0"/>
            </p:cNvCxnSpPr>
            <p:nvPr/>
          </p:nvCxnSpPr>
          <p:spPr>
            <a:xfrm flipH="1">
              <a:off x="5547537" y="2913841"/>
              <a:ext cx="1447448" cy="97443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28" idx="4"/>
              <a:endCxn id="15" idx="0"/>
            </p:cNvCxnSpPr>
            <p:nvPr/>
          </p:nvCxnSpPr>
          <p:spPr>
            <a:xfrm flipH="1">
              <a:off x="5547537" y="2925860"/>
              <a:ext cx="2472513" cy="96241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27" idx="4"/>
              <a:endCxn id="16" idx="0"/>
            </p:cNvCxnSpPr>
            <p:nvPr/>
          </p:nvCxnSpPr>
          <p:spPr>
            <a:xfrm flipH="1">
              <a:off x="6488188" y="2913841"/>
              <a:ext cx="506797" cy="98223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28" idx="4"/>
              <a:endCxn id="16" idx="0"/>
            </p:cNvCxnSpPr>
            <p:nvPr/>
          </p:nvCxnSpPr>
          <p:spPr>
            <a:xfrm flipH="1">
              <a:off x="6488188" y="2925860"/>
              <a:ext cx="1531862" cy="97021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28" idx="4"/>
              <a:endCxn id="29" idx="0"/>
            </p:cNvCxnSpPr>
            <p:nvPr/>
          </p:nvCxnSpPr>
          <p:spPr>
            <a:xfrm flipH="1">
              <a:off x="7428840" y="2925860"/>
              <a:ext cx="591210" cy="99180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28" idx="4"/>
              <a:endCxn id="17" idx="0"/>
            </p:cNvCxnSpPr>
            <p:nvPr/>
          </p:nvCxnSpPr>
          <p:spPr>
            <a:xfrm>
              <a:off x="8020050" y="2925860"/>
              <a:ext cx="349442" cy="96241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27" idx="4"/>
              <a:endCxn id="17" idx="0"/>
            </p:cNvCxnSpPr>
            <p:nvPr/>
          </p:nvCxnSpPr>
          <p:spPr>
            <a:xfrm>
              <a:off x="6994985" y="2913841"/>
              <a:ext cx="1374507" cy="97443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14" idx="6"/>
              <a:endCxn id="27" idx="2"/>
            </p:cNvCxnSpPr>
            <p:nvPr/>
          </p:nvCxnSpPr>
          <p:spPr>
            <a:xfrm flipV="1">
              <a:off x="6268178" y="2608421"/>
              <a:ext cx="402957" cy="309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7" idx="6"/>
              <a:endCxn id="28" idx="2"/>
            </p:cNvCxnSpPr>
            <p:nvPr/>
          </p:nvCxnSpPr>
          <p:spPr>
            <a:xfrm>
              <a:off x="7318835" y="2608421"/>
              <a:ext cx="377365" cy="12019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urved Connector 83"/>
            <p:cNvCxnSpPr>
              <a:stCxn id="14" idx="0"/>
              <a:endCxn id="28" idx="0"/>
            </p:cNvCxnSpPr>
            <p:nvPr/>
          </p:nvCxnSpPr>
          <p:spPr>
            <a:xfrm rot="16200000" flipH="1">
              <a:off x="6977728" y="1272698"/>
              <a:ext cx="8921" cy="2075722"/>
            </a:xfrm>
            <a:prstGeom prst="curvedConnector3">
              <a:avLst>
                <a:gd name="adj1" fmla="val -5668569"/>
              </a:avLst>
            </a:prstGeom>
            <a:ln w="34925">
              <a:solidFill>
                <a:srgbClr val="073E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9" name="Picture 9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114" y="2434540"/>
            <a:ext cx="2353650" cy="1988920"/>
          </a:xfrm>
          <a:prstGeom prst="rect">
            <a:avLst/>
          </a:prstGeom>
        </p:spPr>
      </p:pic>
      <p:sp>
        <p:nvSpPr>
          <p:cNvPr id="100" name="Up Arrow 99"/>
          <p:cNvSpPr/>
          <p:nvPr/>
        </p:nvSpPr>
        <p:spPr>
          <a:xfrm rot="5400000">
            <a:off x="5433836" y="3100437"/>
            <a:ext cx="419509" cy="600019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705600" y="4753927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Static BN</a:t>
            </a:r>
            <a:endParaRPr lang="en-US" sz="2000" dirty="0"/>
          </a:p>
        </p:txBody>
      </p:sp>
      <p:sp>
        <p:nvSpPr>
          <p:cNvPr id="102" name="Rounded Rectangle 101"/>
          <p:cNvSpPr/>
          <p:nvPr/>
        </p:nvSpPr>
        <p:spPr>
          <a:xfrm>
            <a:off x="3276600" y="2819400"/>
            <a:ext cx="1927365" cy="1475378"/>
          </a:xfrm>
          <a:prstGeom prst="roundRect">
            <a:avLst>
              <a:gd name="adj" fmla="val 7487"/>
            </a:avLst>
          </a:prstGeom>
          <a:solidFill>
            <a:srgbClr val="6CA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3" name="Picture 10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847" y="3022084"/>
            <a:ext cx="1318955" cy="414529"/>
          </a:xfrm>
          <a:prstGeom prst="rect">
            <a:avLst/>
          </a:prstGeom>
        </p:spPr>
      </p:pic>
      <p:grpSp>
        <p:nvGrpSpPr>
          <p:cNvPr id="104" name="Group 103"/>
          <p:cNvGrpSpPr/>
          <p:nvPr/>
        </p:nvGrpSpPr>
        <p:grpSpPr>
          <a:xfrm>
            <a:off x="3411139" y="3787865"/>
            <a:ext cx="304800" cy="304800"/>
            <a:chOff x="2667000" y="3962400"/>
            <a:chExt cx="1312613" cy="1257192"/>
          </a:xfrm>
        </p:grpSpPr>
        <p:sp>
          <p:nvSpPr>
            <p:cNvPr id="105" name="Rectangle 104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67031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67362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667000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99913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300244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3324963" y="3962400"/>
              <a:ext cx="328820" cy="1250772"/>
            </a:xfrm>
            <a:prstGeom prst="rect">
              <a:avLst/>
            </a:prstGeom>
            <a:solidFill>
              <a:srgbClr val="FF6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326912" y="4038600"/>
              <a:ext cx="264841" cy="118099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321915" y="4322126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328011" y="4745672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996738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647745" y="4367844"/>
              <a:ext cx="328820" cy="84532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649694" y="4259460"/>
              <a:ext cx="264841" cy="96013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3644697" y="4495800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3650793" y="5039894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123" name="TextBox 122"/>
          <p:cNvSpPr txBox="1"/>
          <p:nvPr/>
        </p:nvSpPr>
        <p:spPr>
          <a:xfrm>
            <a:off x="3712690" y="3826999"/>
            <a:ext cx="14103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latent-variable-models</a:t>
            </a:r>
            <a:endParaRPr 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840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Static</a:t>
            </a:r>
            <a:r>
              <a:rPr lang="en-GB" baseline="0" dirty="0" smtClean="0"/>
              <a:t> models (learning)</a:t>
            </a:r>
            <a:endParaRPr lang="en-GB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AMIDST tutorial - Hugin S/A</a:t>
            </a:r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11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800" y="1447800"/>
            <a:ext cx="8686800" cy="507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</a:rPr>
              <a:t>public class </a:t>
            </a:r>
            <a:r>
              <a:rPr lang="en-US" dirty="0" err="1"/>
              <a:t>StaticModelLearning</a:t>
            </a:r>
            <a:r>
              <a:rPr lang="en-US" dirty="0"/>
              <a:t> </a:t>
            </a:r>
            <a:r>
              <a:rPr lang="en-US" dirty="0" smtClean="0"/>
              <a:t>{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public static void </a:t>
            </a:r>
            <a:r>
              <a:rPr lang="en-US" dirty="0"/>
              <a:t>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</a:t>
            </a:r>
            <a:r>
              <a:rPr lang="en-US" i="1" dirty="0">
                <a:solidFill>
                  <a:srgbClr val="808080"/>
                </a:solidFill>
              </a:rPr>
              <a:t>//Load the </a:t>
            </a:r>
            <a:r>
              <a:rPr lang="en-US" i="1" dirty="0" err="1">
                <a:solidFill>
                  <a:srgbClr val="808080"/>
                </a:solidFill>
              </a:rPr>
              <a:t>datastream</a:t>
            </a:r>
            <a:r>
              <a:rPr lang="en-US" i="1" dirty="0">
                <a:solidFill>
                  <a:srgbClr val="808080"/>
                </a:solidFill>
              </a:rPr>
              <a:t/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 </a:t>
            </a:r>
            <a:r>
              <a:rPr lang="en-US" dirty="0"/>
              <a:t>String filename = </a:t>
            </a:r>
            <a:r>
              <a:rPr lang="en-US" b="1" dirty="0">
                <a:solidFill>
                  <a:srgbClr val="008000"/>
                </a:solidFill>
              </a:rPr>
              <a:t>"datasets/simulated</a:t>
            </a:r>
            <a:r>
              <a:rPr lang="en-US" b="1" dirty="0" smtClean="0">
                <a:solidFill>
                  <a:srgbClr val="008000"/>
                </a:solidFill>
              </a:rPr>
              <a:t>/</a:t>
            </a:r>
            <a:r>
              <a:rPr lang="en-US" b="1" dirty="0" err="1" smtClean="0">
                <a:solidFill>
                  <a:srgbClr val="008000"/>
                </a:solidFill>
              </a:rPr>
              <a:t>cajamar.arff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    DataStream&lt;</a:t>
            </a:r>
            <a:r>
              <a:rPr lang="en-US" dirty="0" err="1"/>
              <a:t>DataInstance</a:t>
            </a:r>
            <a:r>
              <a:rPr lang="en-US" dirty="0"/>
              <a:t>&gt; data = </a:t>
            </a:r>
            <a:r>
              <a:rPr lang="en-US" dirty="0" err="1"/>
              <a:t>DataStreamLoader.</a:t>
            </a:r>
            <a:r>
              <a:rPr lang="en-US" i="1" dirty="0" err="1"/>
              <a:t>openFromFile</a:t>
            </a:r>
            <a:r>
              <a:rPr lang="en-US" dirty="0"/>
              <a:t>(filename);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</a:t>
            </a:r>
            <a:r>
              <a:rPr lang="en-US" i="1" dirty="0">
                <a:solidFill>
                  <a:srgbClr val="808080"/>
                </a:solidFill>
              </a:rPr>
              <a:t>//Learn the model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 </a:t>
            </a:r>
            <a:r>
              <a:rPr lang="en-US" dirty="0"/>
              <a:t>Model model = </a:t>
            </a:r>
            <a:r>
              <a:rPr lang="en-US" b="1" dirty="0">
                <a:solidFill>
                  <a:srgbClr val="000080"/>
                </a:solidFill>
              </a:rPr>
              <a:t>new </a:t>
            </a:r>
            <a:r>
              <a:rPr lang="en-US" dirty="0" err="1"/>
              <a:t>FactorAnalysis</a:t>
            </a:r>
            <a:r>
              <a:rPr lang="en-US" dirty="0"/>
              <a:t>(</a:t>
            </a:r>
            <a:r>
              <a:rPr lang="en-US" dirty="0" err="1"/>
              <a:t>data.getAttributes</a:t>
            </a:r>
            <a:r>
              <a:rPr lang="en-US" dirty="0"/>
              <a:t>());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/>
              <a:t> </a:t>
            </a:r>
            <a:r>
              <a:rPr lang="en-US" dirty="0" err="1"/>
              <a:t>model.updateModel</a:t>
            </a:r>
            <a:r>
              <a:rPr lang="en-US" dirty="0"/>
              <a:t>(data);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BayesianNetwork</a:t>
            </a:r>
            <a:r>
              <a:rPr lang="en-US" dirty="0"/>
              <a:t> </a:t>
            </a:r>
            <a:r>
              <a:rPr lang="en-US" dirty="0" err="1"/>
              <a:t>bn</a:t>
            </a:r>
            <a:r>
              <a:rPr lang="en-US" dirty="0"/>
              <a:t> = </a:t>
            </a:r>
            <a:r>
              <a:rPr lang="en-US" dirty="0" err="1"/>
              <a:t>model.getModel</a:t>
            </a:r>
            <a:r>
              <a:rPr lang="en-US" dirty="0" smtClean="0"/>
              <a:t>();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System.</a:t>
            </a:r>
            <a:r>
              <a:rPr lang="en-US" b="1" i="1" dirty="0" err="1">
                <a:solidFill>
                  <a:srgbClr val="660E7A"/>
                </a:solidFill>
              </a:rPr>
              <a:t>out</a:t>
            </a:r>
            <a:r>
              <a:rPr lang="en-US" dirty="0" err="1"/>
              <a:t>.println</a:t>
            </a:r>
            <a:r>
              <a:rPr lang="en-US" dirty="0"/>
              <a:t>(</a:t>
            </a:r>
            <a:r>
              <a:rPr lang="en-US" dirty="0" err="1"/>
              <a:t>bn</a:t>
            </a:r>
            <a:r>
              <a:rPr lang="en-US" dirty="0" smtClean="0"/>
              <a:t>);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83048" y="5981362"/>
            <a:ext cx="296672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+mj-lt"/>
                <a:ea typeface="Apple Color Emoji" charset="-128"/>
                <a:cs typeface="Apple Color Emoji" charset="-128"/>
              </a:rPr>
              <a:t>StaticModelLearning.java</a:t>
            </a:r>
            <a:endParaRPr lang="en-US" sz="1600" dirty="0">
              <a:latin typeface="+mj-lt"/>
              <a:ea typeface="Apple Color Emoji" charset="-128"/>
              <a:cs typeface="Apple Color Emoji" charset="-128"/>
            </a:endParaRP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5092116"/>
            <a:ext cx="7239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768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57200" y="274639"/>
            <a:ext cx="6629400" cy="79084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Static</a:t>
            </a:r>
            <a:r>
              <a:rPr lang="en-GB" baseline="0" dirty="0" smtClean="0"/>
              <a:t> models (learning from </a:t>
            </a:r>
            <a:r>
              <a:rPr lang="en-GB" baseline="0" dirty="0" err="1" smtClean="0"/>
              <a:t>flink</a:t>
            </a:r>
            <a:r>
              <a:rPr lang="en-GB" baseline="0" dirty="0" smtClean="0"/>
              <a:t>)</a:t>
            </a:r>
            <a:endParaRPr lang="en-GB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AMIDST tutorial - Hugin S/A</a:t>
            </a:r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12</a:t>
            </a:fld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276600" y="2819400"/>
            <a:ext cx="1927365" cy="1475378"/>
          </a:xfrm>
          <a:prstGeom prst="roundRect">
            <a:avLst>
              <a:gd name="adj" fmla="val 7487"/>
            </a:avLst>
          </a:prstGeom>
          <a:solidFill>
            <a:srgbClr val="6CA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847" y="3022084"/>
            <a:ext cx="1318955" cy="41452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52500" y="4753927"/>
            <a:ext cx="148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ARFF folder</a:t>
            </a:r>
            <a:endParaRPr lang="en-US" sz="2000" dirty="0"/>
          </a:p>
        </p:txBody>
      </p:sp>
      <p:sp>
        <p:nvSpPr>
          <p:cNvPr id="13" name="Up Arrow 12"/>
          <p:cNvSpPr/>
          <p:nvPr/>
        </p:nvSpPr>
        <p:spPr>
          <a:xfrm rot="5400000">
            <a:off x="2415812" y="3105165"/>
            <a:ext cx="419509" cy="600019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9372600" y="2096062"/>
            <a:ext cx="3539313" cy="2198716"/>
            <a:chOff x="5223687" y="2303001"/>
            <a:chExt cx="3469655" cy="2225505"/>
          </a:xfrm>
        </p:grpSpPr>
        <p:sp>
          <p:nvSpPr>
            <p:cNvPr id="14" name="Oval 13"/>
            <p:cNvSpPr/>
            <p:nvPr/>
          </p:nvSpPr>
          <p:spPr>
            <a:xfrm>
              <a:off x="5620478" y="2306099"/>
              <a:ext cx="647700" cy="61084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H1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5223687" y="3888277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ysClr val="windowText" lastClr="000000"/>
                  </a:solidFill>
                </a:rPr>
                <a:t>X1</a:t>
              </a:r>
              <a:endParaRPr 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6164338" y="3896077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X2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8045642" y="3888277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X4</a:t>
              </a:r>
            </a:p>
          </p:txBody>
        </p:sp>
        <p:cxnSp>
          <p:nvCxnSpPr>
            <p:cNvPr id="18" name="Straight Arrow Connector 17"/>
            <p:cNvCxnSpPr>
              <a:stCxn id="14" idx="4"/>
              <a:endCxn id="15" idx="0"/>
            </p:cNvCxnSpPr>
            <p:nvPr/>
          </p:nvCxnSpPr>
          <p:spPr>
            <a:xfrm flipH="1">
              <a:off x="5547537" y="2916939"/>
              <a:ext cx="396791" cy="9713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4" idx="4"/>
              <a:endCxn id="16" idx="0"/>
            </p:cNvCxnSpPr>
            <p:nvPr/>
          </p:nvCxnSpPr>
          <p:spPr>
            <a:xfrm>
              <a:off x="5944328" y="2916939"/>
              <a:ext cx="543860" cy="9791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4" idx="4"/>
              <a:endCxn id="17" idx="0"/>
            </p:cNvCxnSpPr>
            <p:nvPr/>
          </p:nvCxnSpPr>
          <p:spPr>
            <a:xfrm>
              <a:off x="5944328" y="2916939"/>
              <a:ext cx="2425164" cy="9713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6671135" y="2303001"/>
              <a:ext cx="647700" cy="61084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H2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7696200" y="2315020"/>
              <a:ext cx="647700" cy="61084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H3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7104990" y="3917666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X3</a:t>
              </a:r>
            </a:p>
          </p:txBody>
        </p:sp>
        <p:cxnSp>
          <p:nvCxnSpPr>
            <p:cNvPr id="31" name="Straight Arrow Connector 30"/>
            <p:cNvCxnSpPr>
              <a:stCxn id="14" idx="4"/>
              <a:endCxn id="29" idx="0"/>
            </p:cNvCxnSpPr>
            <p:nvPr/>
          </p:nvCxnSpPr>
          <p:spPr>
            <a:xfrm>
              <a:off x="5944328" y="2916939"/>
              <a:ext cx="1484512" cy="100072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27" idx="4"/>
              <a:endCxn id="15" idx="0"/>
            </p:cNvCxnSpPr>
            <p:nvPr/>
          </p:nvCxnSpPr>
          <p:spPr>
            <a:xfrm flipH="1">
              <a:off x="5547537" y="2913841"/>
              <a:ext cx="1447448" cy="97443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28" idx="4"/>
              <a:endCxn id="15" idx="0"/>
            </p:cNvCxnSpPr>
            <p:nvPr/>
          </p:nvCxnSpPr>
          <p:spPr>
            <a:xfrm flipH="1">
              <a:off x="5547537" y="2925860"/>
              <a:ext cx="2472513" cy="96241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27" idx="4"/>
              <a:endCxn id="16" idx="0"/>
            </p:cNvCxnSpPr>
            <p:nvPr/>
          </p:nvCxnSpPr>
          <p:spPr>
            <a:xfrm flipH="1">
              <a:off x="6488188" y="2913841"/>
              <a:ext cx="506797" cy="98223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28" idx="4"/>
              <a:endCxn id="16" idx="0"/>
            </p:cNvCxnSpPr>
            <p:nvPr/>
          </p:nvCxnSpPr>
          <p:spPr>
            <a:xfrm flipH="1">
              <a:off x="6488188" y="2925860"/>
              <a:ext cx="1531862" cy="97021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28" idx="4"/>
              <a:endCxn id="29" idx="0"/>
            </p:cNvCxnSpPr>
            <p:nvPr/>
          </p:nvCxnSpPr>
          <p:spPr>
            <a:xfrm flipH="1">
              <a:off x="7428840" y="2925860"/>
              <a:ext cx="591210" cy="99180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28" idx="4"/>
              <a:endCxn id="17" idx="0"/>
            </p:cNvCxnSpPr>
            <p:nvPr/>
          </p:nvCxnSpPr>
          <p:spPr>
            <a:xfrm>
              <a:off x="8020050" y="2925860"/>
              <a:ext cx="349442" cy="96241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27" idx="4"/>
              <a:endCxn id="17" idx="0"/>
            </p:cNvCxnSpPr>
            <p:nvPr/>
          </p:nvCxnSpPr>
          <p:spPr>
            <a:xfrm>
              <a:off x="6994985" y="2913841"/>
              <a:ext cx="1374507" cy="97443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14" idx="6"/>
              <a:endCxn id="27" idx="2"/>
            </p:cNvCxnSpPr>
            <p:nvPr/>
          </p:nvCxnSpPr>
          <p:spPr>
            <a:xfrm flipV="1">
              <a:off x="6268178" y="2608421"/>
              <a:ext cx="402957" cy="309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7" idx="6"/>
              <a:endCxn id="28" idx="2"/>
            </p:cNvCxnSpPr>
            <p:nvPr/>
          </p:nvCxnSpPr>
          <p:spPr>
            <a:xfrm>
              <a:off x="7318835" y="2608421"/>
              <a:ext cx="377365" cy="12019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urved Connector 83"/>
            <p:cNvCxnSpPr>
              <a:stCxn id="14" idx="0"/>
              <a:endCxn id="28" idx="0"/>
            </p:cNvCxnSpPr>
            <p:nvPr/>
          </p:nvCxnSpPr>
          <p:spPr>
            <a:xfrm rot="16200000" flipH="1">
              <a:off x="6977728" y="1272698"/>
              <a:ext cx="8921" cy="2075722"/>
            </a:xfrm>
            <a:prstGeom prst="curvedConnector3">
              <a:avLst>
                <a:gd name="adj1" fmla="val -5668569"/>
              </a:avLst>
            </a:prstGeom>
            <a:ln w="34925">
              <a:solidFill>
                <a:srgbClr val="073E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9" name="Picture 9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114" y="2434540"/>
            <a:ext cx="2353650" cy="1988920"/>
          </a:xfrm>
          <a:prstGeom prst="rect">
            <a:avLst/>
          </a:prstGeom>
        </p:spPr>
      </p:pic>
      <p:sp>
        <p:nvSpPr>
          <p:cNvPr id="100" name="Up Arrow 99"/>
          <p:cNvSpPr/>
          <p:nvPr/>
        </p:nvSpPr>
        <p:spPr>
          <a:xfrm rot="5400000">
            <a:off x="5433836" y="3100437"/>
            <a:ext cx="419509" cy="600019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705600" y="4753927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Static BN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804" y="2391948"/>
            <a:ext cx="1219200" cy="14605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704" y="2591069"/>
            <a:ext cx="1219200" cy="14605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2882900"/>
            <a:ext cx="1219200" cy="1460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308" y="3588335"/>
            <a:ext cx="771761" cy="397457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3416906" y="3792593"/>
            <a:ext cx="304800" cy="304800"/>
            <a:chOff x="2667000" y="3962400"/>
            <a:chExt cx="1312613" cy="1257192"/>
          </a:xfrm>
        </p:grpSpPr>
        <p:sp>
          <p:nvSpPr>
            <p:cNvPr id="42" name="Rectangle 41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67031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67362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667000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99913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00244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324963" y="3962400"/>
              <a:ext cx="328820" cy="1250772"/>
            </a:xfrm>
            <a:prstGeom prst="rect">
              <a:avLst/>
            </a:prstGeom>
            <a:solidFill>
              <a:srgbClr val="FF6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326912" y="4038600"/>
              <a:ext cx="264841" cy="118099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321915" y="4322126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328011" y="4745672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996738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647745" y="4367844"/>
              <a:ext cx="328820" cy="84532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649694" y="4259460"/>
              <a:ext cx="264841" cy="96013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644697" y="4495800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650793" y="5039894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3718457" y="3831727"/>
            <a:ext cx="14103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latent-variable-models</a:t>
            </a:r>
            <a:endParaRPr 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04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57200" y="274639"/>
            <a:ext cx="6629400" cy="790842"/>
          </a:xfrm>
        </p:spPr>
        <p:txBody>
          <a:bodyPr>
            <a:noAutofit/>
          </a:bodyPr>
          <a:lstStyle/>
          <a:p>
            <a:r>
              <a:rPr lang="en-GB" sz="2800" dirty="0" smtClean="0"/>
              <a:t>Static</a:t>
            </a:r>
            <a:r>
              <a:rPr lang="en-GB" sz="2800" baseline="0" dirty="0" smtClean="0"/>
              <a:t> models (learning from </a:t>
            </a:r>
            <a:r>
              <a:rPr lang="en-GB" sz="2800" baseline="0" dirty="0" err="1" smtClean="0"/>
              <a:t>flink</a:t>
            </a:r>
            <a:r>
              <a:rPr lang="en-GB" sz="2800" baseline="0" dirty="0" smtClean="0"/>
              <a:t>)</a:t>
            </a:r>
            <a:endParaRPr lang="en-GB" sz="2800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AMIDST tutorial - Hugin S/A</a:t>
            </a:r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13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28600" y="1371600"/>
            <a:ext cx="10820400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rgbClr val="000080"/>
                </a:solidFill>
              </a:rPr>
              <a:t>public class </a:t>
            </a:r>
            <a:r>
              <a:rPr lang="en-US" dirty="0" err="1"/>
              <a:t>StaticModelFlink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public static void </a:t>
            </a:r>
            <a:r>
              <a:rPr lang="en-US" dirty="0"/>
              <a:t>main(String[] </a:t>
            </a:r>
            <a:r>
              <a:rPr lang="en-US" dirty="0" err="1"/>
              <a:t>args</a:t>
            </a:r>
            <a:r>
              <a:rPr lang="en-US" dirty="0"/>
              <a:t>) </a:t>
            </a:r>
            <a:r>
              <a:rPr lang="en-US" b="1" dirty="0">
                <a:solidFill>
                  <a:srgbClr val="000080"/>
                </a:solidFill>
              </a:rPr>
              <a:t>throws </a:t>
            </a:r>
            <a:r>
              <a:rPr lang="en-US" dirty="0" err="1"/>
              <a:t>FileNotFoundException</a:t>
            </a:r>
            <a:r>
              <a:rPr lang="en-US" dirty="0"/>
              <a:t> </a:t>
            </a:r>
            <a:r>
              <a:rPr lang="en-US" dirty="0" smtClean="0"/>
              <a:t>{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</a:t>
            </a:r>
            <a:r>
              <a:rPr lang="en-US" i="1" dirty="0">
                <a:solidFill>
                  <a:srgbClr val="808080"/>
                </a:solidFill>
              </a:rPr>
              <a:t>//Load the </a:t>
            </a:r>
            <a:r>
              <a:rPr lang="en-US" i="1" dirty="0" err="1">
                <a:solidFill>
                  <a:srgbClr val="808080"/>
                </a:solidFill>
              </a:rPr>
              <a:t>datastream</a:t>
            </a:r>
            <a:r>
              <a:rPr lang="en-US" i="1" dirty="0">
                <a:solidFill>
                  <a:srgbClr val="808080"/>
                </a:solidFill>
              </a:rPr>
              <a:t/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 </a:t>
            </a:r>
            <a:r>
              <a:rPr lang="en-US" dirty="0"/>
              <a:t>String filename = </a:t>
            </a:r>
            <a:r>
              <a:rPr lang="en-US" b="1" dirty="0">
                <a:solidFill>
                  <a:srgbClr val="008000"/>
                </a:solidFill>
              </a:rPr>
              <a:t>"datasets/simulated/exampleDS_d0_c5.arff"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rgbClr val="000080"/>
                </a:solidFill>
              </a:rPr>
              <a:t>final </a:t>
            </a:r>
            <a:r>
              <a:rPr lang="en-US" dirty="0" err="1"/>
              <a:t>ExecutionEnvironment</a:t>
            </a:r>
            <a:r>
              <a:rPr lang="en-US" dirty="0"/>
              <a:t> </a:t>
            </a:r>
            <a:r>
              <a:rPr lang="en-US" dirty="0" err="1"/>
              <a:t>env</a:t>
            </a:r>
            <a:r>
              <a:rPr lang="en-US" dirty="0"/>
              <a:t> = </a:t>
            </a:r>
            <a:r>
              <a:rPr lang="en-US" dirty="0" err="1"/>
              <a:t>ExecutionEnvironment.</a:t>
            </a:r>
            <a:r>
              <a:rPr lang="en-US" i="1" dirty="0" err="1"/>
              <a:t>getExecutionEnvironment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DataFlink</a:t>
            </a:r>
            <a:r>
              <a:rPr lang="en-US" dirty="0"/>
              <a:t>&lt;</a:t>
            </a:r>
            <a:r>
              <a:rPr lang="en-US" dirty="0" err="1"/>
              <a:t>DataInstance</a:t>
            </a:r>
            <a:r>
              <a:rPr lang="en-US" dirty="0"/>
              <a:t>&gt; data = </a:t>
            </a:r>
            <a:r>
              <a:rPr lang="en-US" dirty="0" err="1"/>
              <a:t>DataFlinkLoader.</a:t>
            </a:r>
            <a:r>
              <a:rPr lang="en-US" i="1" dirty="0" err="1"/>
              <a:t>loadDataFromFile</a:t>
            </a:r>
            <a:r>
              <a:rPr lang="en-US" dirty="0"/>
              <a:t>(</a:t>
            </a:r>
            <a:r>
              <a:rPr lang="en-US" dirty="0" err="1"/>
              <a:t>env</a:t>
            </a:r>
            <a:r>
              <a:rPr lang="en-US" dirty="0"/>
              <a:t>, filename, </a:t>
            </a:r>
            <a:r>
              <a:rPr lang="en-US" b="1" dirty="0">
                <a:solidFill>
                  <a:srgbClr val="000080"/>
                </a:solidFill>
              </a:rPr>
              <a:t>false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</a:t>
            </a:r>
            <a:r>
              <a:rPr lang="en-US" i="1" dirty="0">
                <a:solidFill>
                  <a:srgbClr val="808080"/>
                </a:solidFill>
              </a:rPr>
              <a:t>//Learn the model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 </a:t>
            </a:r>
            <a:r>
              <a:rPr lang="en-US" dirty="0"/>
              <a:t>Model model = </a:t>
            </a:r>
            <a:r>
              <a:rPr lang="en-US" b="1" dirty="0">
                <a:solidFill>
                  <a:srgbClr val="000080"/>
                </a:solidFill>
              </a:rPr>
              <a:t>new </a:t>
            </a:r>
            <a:r>
              <a:rPr lang="en-US" dirty="0" err="1"/>
              <a:t>FactorAnalysis</a:t>
            </a:r>
            <a:r>
              <a:rPr lang="en-US" dirty="0"/>
              <a:t>(</a:t>
            </a:r>
            <a:r>
              <a:rPr lang="en-US" dirty="0" err="1"/>
              <a:t>data.getAttributes</a:t>
            </a:r>
            <a:r>
              <a:rPr lang="en-US" dirty="0"/>
              <a:t>());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model.updateModel</a:t>
            </a:r>
            <a:r>
              <a:rPr lang="en-US" dirty="0"/>
              <a:t>(data);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BayesianNetwork</a:t>
            </a:r>
            <a:r>
              <a:rPr lang="en-US" dirty="0"/>
              <a:t> </a:t>
            </a:r>
            <a:r>
              <a:rPr lang="en-US" dirty="0" err="1"/>
              <a:t>bn</a:t>
            </a:r>
            <a:r>
              <a:rPr lang="en-US" dirty="0"/>
              <a:t> = </a:t>
            </a:r>
            <a:r>
              <a:rPr lang="en-US" dirty="0" err="1"/>
              <a:t>model.getModel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System.</a:t>
            </a:r>
            <a:r>
              <a:rPr lang="en-US" b="1" i="1" dirty="0" err="1">
                <a:solidFill>
                  <a:srgbClr val="660E7A"/>
                </a:solidFill>
              </a:rPr>
              <a:t>out</a:t>
            </a:r>
            <a:r>
              <a:rPr lang="en-US" dirty="0" err="1"/>
              <a:t>.println</a:t>
            </a:r>
            <a:r>
              <a:rPr lang="en-US" dirty="0"/>
              <a:t>(</a:t>
            </a:r>
            <a:r>
              <a:rPr lang="en-US" dirty="0" err="1"/>
              <a:t>bn</a:t>
            </a:r>
            <a:r>
              <a:rPr lang="en-US" dirty="0" smtClean="0"/>
              <a:t>);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/>
              <a:t>}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</p:txBody>
      </p:sp>
      <p:sp>
        <p:nvSpPr>
          <p:cNvPr id="8" name="Left Bracket 7"/>
          <p:cNvSpPr/>
          <p:nvPr/>
        </p:nvSpPr>
        <p:spPr>
          <a:xfrm>
            <a:off x="609600" y="2774796"/>
            <a:ext cx="45719" cy="609600"/>
          </a:xfrm>
          <a:prstGeom prst="leftBracket">
            <a:avLst/>
          </a:prstGeom>
          <a:ln w="41275">
            <a:solidFill>
              <a:srgbClr val="FF0000"/>
            </a:solidFill>
            <a:tailEnd type="non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226203" y="2952339"/>
            <a:ext cx="307197" cy="2480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34200" y="6013847"/>
            <a:ext cx="216916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+mj-lt"/>
                <a:ea typeface="Apple Color Emoji" charset="-128"/>
                <a:cs typeface="Apple Color Emoji" charset="-128"/>
              </a:rPr>
              <a:t>StaticModelFlink.java</a:t>
            </a:r>
            <a:endParaRPr lang="en-US" sz="1600" dirty="0">
              <a:latin typeface="+mj-lt"/>
              <a:ea typeface="Apple Color Emoji" charset="-128"/>
              <a:cs typeface="Apple Color Emoji" charset="-128"/>
            </a:endParaRPr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6992" y="5124601"/>
            <a:ext cx="7239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82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57200" y="274639"/>
            <a:ext cx="6629400" cy="790842"/>
          </a:xfrm>
        </p:spPr>
        <p:txBody>
          <a:bodyPr>
            <a:normAutofit/>
          </a:bodyPr>
          <a:lstStyle/>
          <a:p>
            <a:r>
              <a:rPr lang="en-GB" dirty="0" smtClean="0"/>
              <a:t>Static</a:t>
            </a:r>
            <a:r>
              <a:rPr lang="en-GB" baseline="0" dirty="0" smtClean="0"/>
              <a:t> models (save to disk)</a:t>
            </a:r>
            <a:endParaRPr lang="en-GB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AMIDST tutorial - Hugin S/A</a:t>
            </a:r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14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52500" y="4753927"/>
            <a:ext cx="148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Static BN</a:t>
            </a:r>
            <a:endParaRPr lang="en-US" sz="2000" dirty="0"/>
          </a:p>
        </p:txBody>
      </p:sp>
      <p:grpSp>
        <p:nvGrpSpPr>
          <p:cNvPr id="98" name="Group 97"/>
          <p:cNvGrpSpPr/>
          <p:nvPr/>
        </p:nvGrpSpPr>
        <p:grpSpPr>
          <a:xfrm>
            <a:off x="9372600" y="2096062"/>
            <a:ext cx="3539313" cy="2198716"/>
            <a:chOff x="5223687" y="2303001"/>
            <a:chExt cx="3469655" cy="2225505"/>
          </a:xfrm>
        </p:grpSpPr>
        <p:sp>
          <p:nvSpPr>
            <p:cNvPr id="14" name="Oval 13"/>
            <p:cNvSpPr/>
            <p:nvPr/>
          </p:nvSpPr>
          <p:spPr>
            <a:xfrm>
              <a:off x="5620478" y="2306099"/>
              <a:ext cx="647700" cy="61084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H1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5223687" y="3888277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ysClr val="windowText" lastClr="000000"/>
                  </a:solidFill>
                </a:rPr>
                <a:t>X1</a:t>
              </a:r>
              <a:endParaRPr 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6164338" y="3896077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X2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8045642" y="3888277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X4</a:t>
              </a:r>
            </a:p>
          </p:txBody>
        </p:sp>
        <p:cxnSp>
          <p:nvCxnSpPr>
            <p:cNvPr id="18" name="Straight Arrow Connector 17"/>
            <p:cNvCxnSpPr>
              <a:stCxn id="14" idx="4"/>
              <a:endCxn id="15" idx="0"/>
            </p:cNvCxnSpPr>
            <p:nvPr/>
          </p:nvCxnSpPr>
          <p:spPr>
            <a:xfrm flipH="1">
              <a:off x="5547537" y="2916939"/>
              <a:ext cx="396791" cy="9713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4" idx="4"/>
              <a:endCxn id="16" idx="0"/>
            </p:cNvCxnSpPr>
            <p:nvPr/>
          </p:nvCxnSpPr>
          <p:spPr>
            <a:xfrm>
              <a:off x="5944328" y="2916939"/>
              <a:ext cx="543860" cy="9791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4" idx="4"/>
              <a:endCxn id="17" idx="0"/>
            </p:cNvCxnSpPr>
            <p:nvPr/>
          </p:nvCxnSpPr>
          <p:spPr>
            <a:xfrm>
              <a:off x="5944328" y="2916939"/>
              <a:ext cx="2425164" cy="9713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6671135" y="2303001"/>
              <a:ext cx="647700" cy="61084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H2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7696200" y="2315020"/>
              <a:ext cx="647700" cy="61084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H3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7104990" y="3917666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X3</a:t>
              </a:r>
            </a:p>
          </p:txBody>
        </p:sp>
        <p:cxnSp>
          <p:nvCxnSpPr>
            <p:cNvPr id="31" name="Straight Arrow Connector 30"/>
            <p:cNvCxnSpPr>
              <a:stCxn id="14" idx="4"/>
              <a:endCxn id="29" idx="0"/>
            </p:cNvCxnSpPr>
            <p:nvPr/>
          </p:nvCxnSpPr>
          <p:spPr>
            <a:xfrm>
              <a:off x="5944328" y="2916939"/>
              <a:ext cx="1484512" cy="100072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27" idx="4"/>
              <a:endCxn id="15" idx="0"/>
            </p:cNvCxnSpPr>
            <p:nvPr/>
          </p:nvCxnSpPr>
          <p:spPr>
            <a:xfrm flipH="1">
              <a:off x="5547537" y="2913841"/>
              <a:ext cx="1447448" cy="97443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28" idx="4"/>
              <a:endCxn id="15" idx="0"/>
            </p:cNvCxnSpPr>
            <p:nvPr/>
          </p:nvCxnSpPr>
          <p:spPr>
            <a:xfrm flipH="1">
              <a:off x="5547537" y="2925860"/>
              <a:ext cx="2472513" cy="96241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27" idx="4"/>
              <a:endCxn id="16" idx="0"/>
            </p:cNvCxnSpPr>
            <p:nvPr/>
          </p:nvCxnSpPr>
          <p:spPr>
            <a:xfrm flipH="1">
              <a:off x="6488188" y="2913841"/>
              <a:ext cx="506797" cy="98223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28" idx="4"/>
              <a:endCxn id="16" idx="0"/>
            </p:cNvCxnSpPr>
            <p:nvPr/>
          </p:nvCxnSpPr>
          <p:spPr>
            <a:xfrm flipH="1">
              <a:off x="6488188" y="2925860"/>
              <a:ext cx="1531862" cy="97021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28" idx="4"/>
              <a:endCxn id="29" idx="0"/>
            </p:cNvCxnSpPr>
            <p:nvPr/>
          </p:nvCxnSpPr>
          <p:spPr>
            <a:xfrm flipH="1">
              <a:off x="7428840" y="2925860"/>
              <a:ext cx="591210" cy="99180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28" idx="4"/>
              <a:endCxn id="17" idx="0"/>
            </p:cNvCxnSpPr>
            <p:nvPr/>
          </p:nvCxnSpPr>
          <p:spPr>
            <a:xfrm>
              <a:off x="8020050" y="2925860"/>
              <a:ext cx="349442" cy="96241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27" idx="4"/>
              <a:endCxn id="17" idx="0"/>
            </p:cNvCxnSpPr>
            <p:nvPr/>
          </p:nvCxnSpPr>
          <p:spPr>
            <a:xfrm>
              <a:off x="6994985" y="2913841"/>
              <a:ext cx="1374507" cy="97443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14" idx="6"/>
              <a:endCxn id="27" idx="2"/>
            </p:cNvCxnSpPr>
            <p:nvPr/>
          </p:nvCxnSpPr>
          <p:spPr>
            <a:xfrm flipV="1">
              <a:off x="6268178" y="2608421"/>
              <a:ext cx="402957" cy="309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7" idx="6"/>
              <a:endCxn id="28" idx="2"/>
            </p:cNvCxnSpPr>
            <p:nvPr/>
          </p:nvCxnSpPr>
          <p:spPr>
            <a:xfrm>
              <a:off x="7318835" y="2608421"/>
              <a:ext cx="377365" cy="12019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urved Connector 83"/>
            <p:cNvCxnSpPr>
              <a:stCxn id="14" idx="0"/>
              <a:endCxn id="28" idx="0"/>
            </p:cNvCxnSpPr>
            <p:nvPr/>
          </p:nvCxnSpPr>
          <p:spPr>
            <a:xfrm rot="16200000" flipH="1">
              <a:off x="6977728" y="1272698"/>
              <a:ext cx="8921" cy="2075722"/>
            </a:xfrm>
            <a:prstGeom prst="curvedConnector3">
              <a:avLst>
                <a:gd name="adj1" fmla="val -5668569"/>
              </a:avLst>
            </a:prstGeom>
            <a:ln w="34925">
              <a:solidFill>
                <a:srgbClr val="073E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9" name="Picture 9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09680"/>
            <a:ext cx="2353650" cy="1988920"/>
          </a:xfrm>
          <a:prstGeom prst="rect">
            <a:avLst/>
          </a:prstGeom>
        </p:spPr>
      </p:pic>
      <p:sp>
        <p:nvSpPr>
          <p:cNvPr id="100" name="Up Arrow 99"/>
          <p:cNvSpPr/>
          <p:nvPr/>
        </p:nvSpPr>
        <p:spPr>
          <a:xfrm rot="5400000">
            <a:off x="3128546" y="2915158"/>
            <a:ext cx="419509" cy="600019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086600" y="4753927"/>
            <a:ext cx="1463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.</a:t>
            </a:r>
            <a:r>
              <a:rPr lang="en-US" sz="2000" dirty="0" err="1" smtClean="0"/>
              <a:t>bn</a:t>
            </a:r>
            <a:r>
              <a:rPr lang="en-US" sz="2000" dirty="0" smtClean="0"/>
              <a:t> file</a:t>
            </a:r>
          </a:p>
          <a:p>
            <a:r>
              <a:rPr lang="en-US" sz="2000" dirty="0" err="1" smtClean="0"/>
              <a:t>.net</a:t>
            </a:r>
            <a:r>
              <a:rPr lang="en-US" sz="2000" dirty="0" smtClean="0"/>
              <a:t> file</a:t>
            </a:r>
            <a:endParaRPr lang="en-US" sz="2000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7529" y="2697780"/>
            <a:ext cx="1219200" cy="1460500"/>
          </a:xfrm>
          <a:prstGeom prst="rect">
            <a:avLst/>
          </a:prstGeom>
        </p:spPr>
      </p:pic>
      <p:sp>
        <p:nvSpPr>
          <p:cNvPr id="41" name="Up Arrow 40"/>
          <p:cNvSpPr/>
          <p:nvPr/>
        </p:nvSpPr>
        <p:spPr>
          <a:xfrm rot="5400000">
            <a:off x="6162720" y="2915158"/>
            <a:ext cx="419509" cy="600019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862737" y="2590800"/>
            <a:ext cx="1927365" cy="1475378"/>
          </a:xfrm>
          <a:prstGeom prst="roundRect">
            <a:avLst>
              <a:gd name="adj" fmla="val 7487"/>
            </a:avLst>
          </a:prstGeom>
          <a:solidFill>
            <a:srgbClr val="6CA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984" y="2793484"/>
            <a:ext cx="1318955" cy="414529"/>
          </a:xfrm>
          <a:prstGeom prst="rect">
            <a:avLst/>
          </a:prstGeom>
        </p:spPr>
      </p:pic>
      <p:grpSp>
        <p:nvGrpSpPr>
          <p:cNvPr id="44" name="Group 43"/>
          <p:cNvGrpSpPr/>
          <p:nvPr/>
        </p:nvGrpSpPr>
        <p:grpSpPr>
          <a:xfrm>
            <a:off x="4003043" y="3563993"/>
            <a:ext cx="304800" cy="304800"/>
            <a:chOff x="2667000" y="3962400"/>
            <a:chExt cx="1312613" cy="1257192"/>
          </a:xfrm>
        </p:grpSpPr>
        <p:sp>
          <p:nvSpPr>
            <p:cNvPr id="45" name="Rectangle 44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67031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67362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667000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99913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00244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324963" y="3962400"/>
              <a:ext cx="328820" cy="1250772"/>
            </a:xfrm>
            <a:prstGeom prst="rect">
              <a:avLst/>
            </a:prstGeom>
            <a:solidFill>
              <a:srgbClr val="FF6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326912" y="4038600"/>
              <a:ext cx="264841" cy="118099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321915" y="4322126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328011" y="4745672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996738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647745" y="4367844"/>
              <a:ext cx="328820" cy="84532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649694" y="4259460"/>
              <a:ext cx="264841" cy="96013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644697" y="4495800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650793" y="5039894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4304594" y="3603127"/>
            <a:ext cx="14103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core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933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models (save to disk)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07789"/>
            <a:ext cx="8229600" cy="2362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Note: </a:t>
            </a:r>
            <a:r>
              <a:rPr lang="en-US" sz="2400" dirty="0"/>
              <a:t>make </a:t>
            </a:r>
            <a:r>
              <a:rPr lang="en-US" sz="2400" dirty="0" smtClean="0"/>
              <a:t>sure that you have the following files in your </a:t>
            </a:r>
            <a:r>
              <a:rPr lang="en-US" sz="2400" dirty="0" err="1" smtClean="0"/>
              <a:t>classpath</a:t>
            </a:r>
            <a:r>
              <a:rPr lang="en-US" sz="2400" dirty="0" smtClean="0"/>
              <a:t>:</a:t>
            </a:r>
          </a:p>
          <a:p>
            <a:pPr lvl="1"/>
            <a:r>
              <a:rPr lang="en-US" sz="2000" dirty="0" smtClean="0"/>
              <a:t>hgapi83_amidst-64.jar</a:t>
            </a:r>
            <a:endParaRPr lang="en-US" sz="2000" dirty="0"/>
          </a:p>
          <a:p>
            <a:pPr lvl="1"/>
            <a:r>
              <a:rPr lang="en-US" sz="2000" dirty="0" smtClean="0"/>
              <a:t>libhgapi83_amidst-64.jnilib</a:t>
            </a:r>
          </a:p>
          <a:p>
            <a:r>
              <a:rPr lang="en-US" sz="2400" dirty="0" smtClean="0"/>
              <a:t>For adding folders to your class path: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AMIDST tutorial - Hugin S/A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47700" y="1547971"/>
            <a:ext cx="8153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808080"/>
                </a:solidFill>
              </a:rPr>
              <a:t>// Save with .</a:t>
            </a:r>
            <a:r>
              <a:rPr lang="en-US" i="1" dirty="0" err="1">
                <a:solidFill>
                  <a:srgbClr val="808080"/>
                </a:solidFill>
              </a:rPr>
              <a:t>bn</a:t>
            </a:r>
            <a:r>
              <a:rPr lang="en-US" i="1" dirty="0">
                <a:solidFill>
                  <a:srgbClr val="808080"/>
                </a:solidFill>
              </a:rPr>
              <a:t> format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dirty="0" err="1"/>
              <a:t>BayesianNetworkWriter.</a:t>
            </a:r>
            <a:r>
              <a:rPr lang="en-US" i="1" dirty="0" err="1"/>
              <a:t>saveToFile</a:t>
            </a:r>
            <a:r>
              <a:rPr lang="en-US" dirty="0"/>
              <a:t>(</a:t>
            </a:r>
            <a:r>
              <a:rPr lang="en-US" dirty="0" err="1"/>
              <a:t>bn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008000"/>
                </a:solidFill>
              </a:rPr>
              <a:t>"</a:t>
            </a:r>
            <a:r>
              <a:rPr lang="en-US" b="1" dirty="0">
                <a:solidFill>
                  <a:srgbClr val="008000"/>
                </a:solidFill>
              </a:rPr>
              <a:t>networks/simulated/</a:t>
            </a:r>
            <a:r>
              <a:rPr lang="en-US" b="1" dirty="0" err="1">
                <a:solidFill>
                  <a:srgbClr val="008000"/>
                </a:solidFill>
              </a:rPr>
              <a:t>exampleBN.bn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i="1" dirty="0">
                <a:solidFill>
                  <a:srgbClr val="808080"/>
                </a:solidFill>
              </a:rPr>
              <a:t>// Save with </a:t>
            </a:r>
            <a:r>
              <a:rPr lang="en-US" i="1" dirty="0" err="1">
                <a:solidFill>
                  <a:srgbClr val="808080"/>
                </a:solidFill>
              </a:rPr>
              <a:t>hugin</a:t>
            </a:r>
            <a:r>
              <a:rPr lang="en-US" i="1" dirty="0">
                <a:solidFill>
                  <a:srgbClr val="808080"/>
                </a:solidFill>
              </a:rPr>
              <a:t> format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dirty="0" err="1"/>
              <a:t>BNWriterToHugin.</a:t>
            </a:r>
            <a:r>
              <a:rPr lang="en-US" i="1" dirty="0" err="1"/>
              <a:t>saveToHuginFile</a:t>
            </a:r>
            <a:r>
              <a:rPr lang="en-US" dirty="0"/>
              <a:t>(</a:t>
            </a:r>
            <a:r>
              <a:rPr lang="en-US" dirty="0" err="1"/>
              <a:t>bn</a:t>
            </a:r>
            <a:r>
              <a:rPr lang="en-US" dirty="0"/>
              <a:t>, </a:t>
            </a:r>
            <a:r>
              <a:rPr lang="en-US" b="1" dirty="0">
                <a:solidFill>
                  <a:srgbClr val="008000"/>
                </a:solidFill>
              </a:rPr>
              <a:t>"networks/simulated/</a:t>
            </a:r>
            <a:r>
              <a:rPr lang="en-US" b="1" dirty="0" err="1">
                <a:solidFill>
                  <a:srgbClr val="008000"/>
                </a:solidFill>
              </a:rPr>
              <a:t>exampleBN.net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dirty="0"/>
              <a:t>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29548" y="5593990"/>
            <a:ext cx="3256304" cy="587441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glow>
              <a:schemeClr val="accent1">
                <a:alpha val="40000"/>
              </a:schemeClr>
            </a:glow>
            <a:reflection endPos="0" dist="50800" dir="5400000" sy="-100000" algn="bl" rotWithShape="0"/>
            <a:softEdge rad="31750"/>
          </a:effectLst>
        </p:spPr>
        <p:txBody>
          <a:bodyPr wrap="none" lIns="144000" tIns="108000" rIns="144000" bIns="108000" rtlCol="0">
            <a:spAutoFit/>
          </a:bodyPr>
          <a:lstStyle/>
          <a:p>
            <a:r>
              <a:rPr lang="en-US" sz="2400" dirty="0"/>
              <a:t>-</a:t>
            </a:r>
            <a:r>
              <a:rPr lang="en-US" sz="2400" dirty="0" err="1"/>
              <a:t>Djava.library.path</a:t>
            </a:r>
            <a:r>
              <a:rPr lang="en-US" sz="2400" dirty="0" smtClean="0"/>
              <a:t>=“</a:t>
            </a:r>
            <a:r>
              <a:rPr lang="is-IS" sz="2400" dirty="0" smtClean="0"/>
              <a:t>….</a:t>
            </a:r>
            <a:r>
              <a:rPr lang="en-US" sz="2400" dirty="0" smtClean="0"/>
              <a:t>”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629400" y="6013847"/>
            <a:ext cx="296672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+mj-lt"/>
                <a:ea typeface="Apple Color Emoji" charset="-128"/>
                <a:cs typeface="Apple Color Emoji" charset="-128"/>
              </a:rPr>
              <a:t>StaticModelSaveToDisk.java</a:t>
            </a:r>
            <a:endParaRPr lang="en-US" sz="1600" dirty="0">
              <a:latin typeface="+mj-lt"/>
              <a:ea typeface="Apple Color Emoji" charset="-128"/>
              <a:cs typeface="Apple Color Emoji" charset="-128"/>
            </a:endParaRP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5124601"/>
            <a:ext cx="7239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731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57200" y="274639"/>
            <a:ext cx="6629400" cy="790842"/>
          </a:xfrm>
        </p:spPr>
        <p:txBody>
          <a:bodyPr>
            <a:normAutofit/>
          </a:bodyPr>
          <a:lstStyle/>
          <a:p>
            <a:r>
              <a:rPr lang="en-GB" dirty="0" smtClean="0"/>
              <a:t>Static</a:t>
            </a:r>
            <a:r>
              <a:rPr lang="en-GB" baseline="0" dirty="0" smtClean="0"/>
              <a:t> models (save to disk)</a:t>
            </a:r>
            <a:endParaRPr lang="en-GB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AMIDST tutorial - Hugin S/A</a:t>
            </a:r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16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52500" y="4753927"/>
            <a:ext cx="148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Static BN</a:t>
            </a:r>
            <a:endParaRPr lang="en-US" sz="2000" dirty="0"/>
          </a:p>
        </p:txBody>
      </p:sp>
      <p:grpSp>
        <p:nvGrpSpPr>
          <p:cNvPr id="98" name="Group 97"/>
          <p:cNvGrpSpPr/>
          <p:nvPr/>
        </p:nvGrpSpPr>
        <p:grpSpPr>
          <a:xfrm>
            <a:off x="9372600" y="2096062"/>
            <a:ext cx="3539313" cy="2198716"/>
            <a:chOff x="5223687" y="2303001"/>
            <a:chExt cx="3469655" cy="2225505"/>
          </a:xfrm>
        </p:grpSpPr>
        <p:sp>
          <p:nvSpPr>
            <p:cNvPr id="14" name="Oval 13"/>
            <p:cNvSpPr/>
            <p:nvPr/>
          </p:nvSpPr>
          <p:spPr>
            <a:xfrm>
              <a:off x="5620478" y="2306099"/>
              <a:ext cx="647700" cy="61084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H1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5223687" y="3888277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ysClr val="windowText" lastClr="000000"/>
                  </a:solidFill>
                </a:rPr>
                <a:t>X1</a:t>
              </a:r>
              <a:endParaRPr 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6164338" y="3896077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X2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8045642" y="3888277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X4</a:t>
              </a:r>
            </a:p>
          </p:txBody>
        </p:sp>
        <p:cxnSp>
          <p:nvCxnSpPr>
            <p:cNvPr id="18" name="Straight Arrow Connector 17"/>
            <p:cNvCxnSpPr>
              <a:stCxn id="14" idx="4"/>
              <a:endCxn id="15" idx="0"/>
            </p:cNvCxnSpPr>
            <p:nvPr/>
          </p:nvCxnSpPr>
          <p:spPr>
            <a:xfrm flipH="1">
              <a:off x="5547537" y="2916939"/>
              <a:ext cx="396791" cy="9713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4" idx="4"/>
              <a:endCxn id="16" idx="0"/>
            </p:cNvCxnSpPr>
            <p:nvPr/>
          </p:nvCxnSpPr>
          <p:spPr>
            <a:xfrm>
              <a:off x="5944328" y="2916939"/>
              <a:ext cx="543860" cy="9791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4" idx="4"/>
              <a:endCxn id="17" idx="0"/>
            </p:cNvCxnSpPr>
            <p:nvPr/>
          </p:nvCxnSpPr>
          <p:spPr>
            <a:xfrm>
              <a:off x="5944328" y="2916939"/>
              <a:ext cx="2425164" cy="9713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6671135" y="2303001"/>
              <a:ext cx="647700" cy="61084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H2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7696200" y="2315020"/>
              <a:ext cx="647700" cy="61084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H3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7104990" y="3917666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X3</a:t>
              </a:r>
            </a:p>
          </p:txBody>
        </p:sp>
        <p:cxnSp>
          <p:nvCxnSpPr>
            <p:cNvPr id="31" name="Straight Arrow Connector 30"/>
            <p:cNvCxnSpPr>
              <a:stCxn id="14" idx="4"/>
              <a:endCxn id="29" idx="0"/>
            </p:cNvCxnSpPr>
            <p:nvPr/>
          </p:nvCxnSpPr>
          <p:spPr>
            <a:xfrm>
              <a:off x="5944328" y="2916939"/>
              <a:ext cx="1484512" cy="100072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27" idx="4"/>
              <a:endCxn id="15" idx="0"/>
            </p:cNvCxnSpPr>
            <p:nvPr/>
          </p:nvCxnSpPr>
          <p:spPr>
            <a:xfrm flipH="1">
              <a:off x="5547537" y="2913841"/>
              <a:ext cx="1447448" cy="97443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28" idx="4"/>
              <a:endCxn id="15" idx="0"/>
            </p:cNvCxnSpPr>
            <p:nvPr/>
          </p:nvCxnSpPr>
          <p:spPr>
            <a:xfrm flipH="1">
              <a:off x="5547537" y="2925860"/>
              <a:ext cx="2472513" cy="96241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27" idx="4"/>
              <a:endCxn id="16" idx="0"/>
            </p:cNvCxnSpPr>
            <p:nvPr/>
          </p:nvCxnSpPr>
          <p:spPr>
            <a:xfrm flipH="1">
              <a:off x="6488188" y="2913841"/>
              <a:ext cx="506797" cy="98223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28" idx="4"/>
              <a:endCxn id="16" idx="0"/>
            </p:cNvCxnSpPr>
            <p:nvPr/>
          </p:nvCxnSpPr>
          <p:spPr>
            <a:xfrm flipH="1">
              <a:off x="6488188" y="2925860"/>
              <a:ext cx="1531862" cy="97021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28" idx="4"/>
              <a:endCxn id="29" idx="0"/>
            </p:cNvCxnSpPr>
            <p:nvPr/>
          </p:nvCxnSpPr>
          <p:spPr>
            <a:xfrm flipH="1">
              <a:off x="7428840" y="2925860"/>
              <a:ext cx="591210" cy="99180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28" idx="4"/>
              <a:endCxn id="17" idx="0"/>
            </p:cNvCxnSpPr>
            <p:nvPr/>
          </p:nvCxnSpPr>
          <p:spPr>
            <a:xfrm>
              <a:off x="8020050" y="2925860"/>
              <a:ext cx="349442" cy="96241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27" idx="4"/>
              <a:endCxn id="17" idx="0"/>
            </p:cNvCxnSpPr>
            <p:nvPr/>
          </p:nvCxnSpPr>
          <p:spPr>
            <a:xfrm>
              <a:off x="6994985" y="2913841"/>
              <a:ext cx="1374507" cy="97443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14" idx="6"/>
              <a:endCxn id="27" idx="2"/>
            </p:cNvCxnSpPr>
            <p:nvPr/>
          </p:nvCxnSpPr>
          <p:spPr>
            <a:xfrm flipV="1">
              <a:off x="6268178" y="2608421"/>
              <a:ext cx="402957" cy="309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7" idx="6"/>
              <a:endCxn id="28" idx="2"/>
            </p:cNvCxnSpPr>
            <p:nvPr/>
          </p:nvCxnSpPr>
          <p:spPr>
            <a:xfrm>
              <a:off x="7318835" y="2608421"/>
              <a:ext cx="377365" cy="12019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urved Connector 83"/>
            <p:cNvCxnSpPr>
              <a:stCxn id="14" idx="0"/>
              <a:endCxn id="28" idx="0"/>
            </p:cNvCxnSpPr>
            <p:nvPr/>
          </p:nvCxnSpPr>
          <p:spPr>
            <a:xfrm rot="16200000" flipH="1">
              <a:off x="6977728" y="1272698"/>
              <a:ext cx="8921" cy="2075722"/>
            </a:xfrm>
            <a:prstGeom prst="curvedConnector3">
              <a:avLst>
                <a:gd name="adj1" fmla="val -5668569"/>
              </a:avLst>
            </a:prstGeom>
            <a:ln w="34925">
              <a:solidFill>
                <a:srgbClr val="073E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9" name="Picture 9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09680"/>
            <a:ext cx="2353650" cy="1988920"/>
          </a:xfrm>
          <a:prstGeom prst="rect">
            <a:avLst/>
          </a:prstGeom>
        </p:spPr>
      </p:pic>
      <p:sp>
        <p:nvSpPr>
          <p:cNvPr id="100" name="Up Arrow 99"/>
          <p:cNvSpPr/>
          <p:nvPr/>
        </p:nvSpPr>
        <p:spPr>
          <a:xfrm rot="5400000">
            <a:off x="3128546" y="2915158"/>
            <a:ext cx="419509" cy="600019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086600" y="4753927"/>
            <a:ext cx="1463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Answer to a query</a:t>
            </a:r>
          </a:p>
        </p:txBody>
      </p:sp>
      <p:sp>
        <p:nvSpPr>
          <p:cNvPr id="41" name="Up Arrow 40"/>
          <p:cNvSpPr/>
          <p:nvPr/>
        </p:nvSpPr>
        <p:spPr>
          <a:xfrm rot="5400000">
            <a:off x="6162720" y="2915158"/>
            <a:ext cx="419509" cy="600019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862737" y="2590799"/>
            <a:ext cx="1927365" cy="1557011"/>
          </a:xfrm>
          <a:prstGeom prst="roundRect">
            <a:avLst>
              <a:gd name="adj" fmla="val 7487"/>
            </a:avLst>
          </a:prstGeom>
          <a:solidFill>
            <a:srgbClr val="6CA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984" y="2793484"/>
            <a:ext cx="1318955" cy="414529"/>
          </a:xfrm>
          <a:prstGeom prst="rect">
            <a:avLst/>
          </a:prstGeom>
        </p:spPr>
      </p:pic>
      <p:grpSp>
        <p:nvGrpSpPr>
          <p:cNvPr id="44" name="Group 43"/>
          <p:cNvGrpSpPr/>
          <p:nvPr/>
        </p:nvGrpSpPr>
        <p:grpSpPr>
          <a:xfrm>
            <a:off x="4003043" y="3352800"/>
            <a:ext cx="304800" cy="304800"/>
            <a:chOff x="2667000" y="3962400"/>
            <a:chExt cx="1312613" cy="1257192"/>
          </a:xfrm>
        </p:grpSpPr>
        <p:sp>
          <p:nvSpPr>
            <p:cNvPr id="45" name="Rectangle 44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67031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67362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667000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99913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00244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324963" y="3962400"/>
              <a:ext cx="328820" cy="1250772"/>
            </a:xfrm>
            <a:prstGeom prst="rect">
              <a:avLst/>
            </a:prstGeom>
            <a:solidFill>
              <a:srgbClr val="FF6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326912" y="4038600"/>
              <a:ext cx="264841" cy="118099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321915" y="4322126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328011" y="4745672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996738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647745" y="4367844"/>
              <a:ext cx="328820" cy="84532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649694" y="4259460"/>
              <a:ext cx="264841" cy="96013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644697" y="4495800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650793" y="5039894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4304594" y="3391934"/>
            <a:ext cx="14103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core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503599" y="3004592"/>
            <a:ext cx="281808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b="0" cap="none" spc="0" smtClean="0">
                <a:ln w="0"/>
                <a:solidFill>
                  <a:srgbClr val="6DA4FA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P(X2|H1=0.6)?</a:t>
            </a:r>
            <a:endParaRPr lang="es-ES" sz="2800" b="0" cap="none" spc="0" dirty="0">
              <a:ln w="0"/>
              <a:solidFill>
                <a:srgbClr val="6DA4FA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4003141" y="3733800"/>
            <a:ext cx="304800" cy="304800"/>
            <a:chOff x="2667000" y="3962400"/>
            <a:chExt cx="1312613" cy="1257192"/>
          </a:xfrm>
        </p:grpSpPr>
        <p:sp>
          <p:nvSpPr>
            <p:cNvPr id="73" name="Rectangle 72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67031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267362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667000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99913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00244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324963" y="3962400"/>
              <a:ext cx="328820" cy="1250772"/>
            </a:xfrm>
            <a:prstGeom prst="rect">
              <a:avLst/>
            </a:prstGeom>
            <a:solidFill>
              <a:srgbClr val="FF6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326912" y="4038600"/>
              <a:ext cx="264841" cy="118099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321915" y="4322126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3328011" y="4745672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996738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3647745" y="4367844"/>
              <a:ext cx="328820" cy="84532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649694" y="4259460"/>
              <a:ext cx="264841" cy="96013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644697" y="4495800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3650793" y="5039894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4304692" y="3772934"/>
            <a:ext cx="14103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chemeClr val="bg1"/>
                </a:solidFill>
              </a:rPr>
              <a:t>huginlink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477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models (inference)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219200"/>
            <a:ext cx="8229600" cy="4876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Add the following code after learning the model  </a:t>
            </a:r>
            <a:endParaRPr lang="en-US" sz="24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AMIDST tutorial - Hugin S/A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17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746240" y="6013847"/>
            <a:ext cx="296672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+mj-lt"/>
                <a:ea typeface="Apple Color Emoji" charset="-128"/>
                <a:cs typeface="Apple Color Emoji" charset="-128"/>
              </a:rPr>
              <a:t>StaticModelInference.java</a:t>
            </a:r>
            <a:endParaRPr lang="en-US" sz="1600" dirty="0">
              <a:latin typeface="+mj-lt"/>
              <a:ea typeface="Apple Color Emoji" charset="-128"/>
              <a:cs typeface="Apple Color Emoji" charset="-128"/>
            </a:endParaRP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5800" y="1676400"/>
            <a:ext cx="788670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>
                <a:solidFill>
                  <a:srgbClr val="808080"/>
                </a:solidFill>
              </a:rPr>
              <a:t>//</a:t>
            </a:r>
            <a:r>
              <a:rPr lang="en-US" sz="1600" i="1" dirty="0" err="1">
                <a:solidFill>
                  <a:srgbClr val="808080"/>
                </a:solidFill>
              </a:rPr>
              <a:t>Variabeles</a:t>
            </a:r>
            <a:r>
              <a:rPr lang="en-US" sz="1600" i="1" dirty="0">
                <a:solidFill>
                  <a:srgbClr val="808080"/>
                </a:solidFill>
              </a:rPr>
              <a:t> of interest</a:t>
            </a:r>
            <a:br>
              <a:rPr lang="en-US" sz="1600" i="1" dirty="0">
                <a:solidFill>
                  <a:srgbClr val="808080"/>
                </a:solidFill>
              </a:rPr>
            </a:br>
            <a:r>
              <a:rPr lang="en-US" sz="1600" dirty="0"/>
              <a:t>Variable </a:t>
            </a:r>
            <a:r>
              <a:rPr lang="en-US" sz="1600" dirty="0" err="1"/>
              <a:t>varTarget</a:t>
            </a:r>
            <a:r>
              <a:rPr lang="en-US" sz="1600" dirty="0"/>
              <a:t> = </a:t>
            </a:r>
            <a:r>
              <a:rPr lang="en-US" sz="1600" dirty="0" err="1"/>
              <a:t>bn.getVariables</a:t>
            </a:r>
            <a:r>
              <a:rPr lang="en-US" sz="1600" dirty="0"/>
              <a:t>().</a:t>
            </a:r>
            <a:r>
              <a:rPr lang="en-US" sz="1600" dirty="0" err="1"/>
              <a:t>getVariableByName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8000"/>
                </a:solidFill>
              </a:rPr>
              <a:t>"</a:t>
            </a:r>
            <a:r>
              <a:rPr lang="en-US" sz="1600" b="1" dirty="0" smtClean="0">
                <a:solidFill>
                  <a:srgbClr val="008000"/>
                </a:solidFill>
              </a:rPr>
              <a:t>LatentVar1"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Variable </a:t>
            </a:r>
            <a:r>
              <a:rPr lang="en-US" sz="1600" dirty="0" err="1"/>
              <a:t>varObserved</a:t>
            </a:r>
            <a:r>
              <a:rPr lang="en-US" sz="1600" dirty="0"/>
              <a:t> = </a:t>
            </a:r>
            <a:r>
              <a:rPr lang="en-US" sz="1600" b="1" dirty="0">
                <a:solidFill>
                  <a:srgbClr val="000080"/>
                </a:solidFill>
              </a:rPr>
              <a:t>null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i="1" dirty="0">
                <a:solidFill>
                  <a:srgbClr val="808080"/>
                </a:solidFill>
              </a:rPr>
              <a:t>//we set the evidence</a:t>
            </a:r>
            <a:br>
              <a:rPr lang="en-US" sz="1600" i="1" dirty="0">
                <a:solidFill>
                  <a:srgbClr val="808080"/>
                </a:solidFill>
              </a:rPr>
            </a:br>
            <a:r>
              <a:rPr lang="en-US" sz="1600" dirty="0"/>
              <a:t>Assignment assignment = </a:t>
            </a:r>
            <a:r>
              <a:rPr lang="en-US" sz="1600" b="1" dirty="0">
                <a:solidFill>
                  <a:srgbClr val="000080"/>
                </a:solidFill>
              </a:rPr>
              <a:t>new </a:t>
            </a:r>
            <a:r>
              <a:rPr lang="en-US" sz="1600" dirty="0" err="1"/>
              <a:t>HashMapAssignment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0000FF"/>
                </a:solidFill>
              </a:rPr>
              <a:t>2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 err="1"/>
              <a:t>varObserved</a:t>
            </a:r>
            <a:r>
              <a:rPr lang="en-US" sz="1600" dirty="0"/>
              <a:t> = </a:t>
            </a:r>
            <a:r>
              <a:rPr lang="en-US" sz="1600" dirty="0" err="1"/>
              <a:t>bn.getVariables</a:t>
            </a:r>
            <a:r>
              <a:rPr lang="en-US" sz="1600" dirty="0"/>
              <a:t>().</a:t>
            </a:r>
            <a:r>
              <a:rPr lang="en-US" sz="1600" dirty="0" err="1"/>
              <a:t>getVariableByName</a:t>
            </a:r>
            <a:r>
              <a:rPr lang="en-US" sz="1600" dirty="0" smtClean="0"/>
              <a:t>(</a:t>
            </a:r>
            <a:r>
              <a:rPr lang="en-US" sz="1600" b="1" dirty="0" smtClean="0">
                <a:solidFill>
                  <a:srgbClr val="008000"/>
                </a:solidFill>
              </a:rPr>
              <a:t>”Income"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 err="1"/>
              <a:t>assignment.setValue</a:t>
            </a:r>
            <a:r>
              <a:rPr lang="en-US" sz="1600" dirty="0"/>
              <a:t>(varObserved</a:t>
            </a:r>
            <a:r>
              <a:rPr lang="en-US" sz="1600" dirty="0" smtClean="0"/>
              <a:t>,</a:t>
            </a:r>
            <a:r>
              <a:rPr lang="en-US" sz="1600" dirty="0" smtClean="0">
                <a:solidFill>
                  <a:srgbClr val="0000FF"/>
                </a:solidFill>
              </a:rPr>
              <a:t>0.0</a:t>
            </a:r>
            <a:r>
              <a:rPr lang="en-US" sz="1600" dirty="0" smtClean="0"/>
              <a:t>)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i="1" dirty="0">
                <a:solidFill>
                  <a:srgbClr val="808080"/>
                </a:solidFill>
              </a:rPr>
              <a:t>//we set the algorithm</a:t>
            </a:r>
            <a:br>
              <a:rPr lang="en-US" sz="1600" i="1" dirty="0">
                <a:solidFill>
                  <a:srgbClr val="808080"/>
                </a:solidFill>
              </a:rPr>
            </a:br>
            <a:r>
              <a:rPr lang="en-US" sz="1600" dirty="0" err="1"/>
              <a:t>InferenceAlgorithm</a:t>
            </a:r>
            <a:r>
              <a:rPr lang="en-US" sz="1600" dirty="0"/>
              <a:t> infer = </a:t>
            </a:r>
            <a:r>
              <a:rPr lang="en-US" sz="1600" b="1" dirty="0">
                <a:solidFill>
                  <a:srgbClr val="000080"/>
                </a:solidFill>
              </a:rPr>
              <a:t>new </a:t>
            </a:r>
            <a:r>
              <a:rPr lang="en-US" sz="1600" dirty="0"/>
              <a:t>VMP();</a:t>
            </a:r>
            <a:br>
              <a:rPr lang="en-US" sz="1600" dirty="0"/>
            </a:br>
            <a:r>
              <a:rPr lang="en-US" sz="1600" dirty="0" err="1"/>
              <a:t>infer.setModel</a:t>
            </a:r>
            <a:r>
              <a:rPr lang="en-US" sz="1600" dirty="0"/>
              <a:t>(</a:t>
            </a:r>
            <a:r>
              <a:rPr lang="en-US" sz="1600" dirty="0" err="1"/>
              <a:t>bn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 err="1"/>
              <a:t>infer.setEvidence</a:t>
            </a:r>
            <a:r>
              <a:rPr lang="en-US" sz="1600" dirty="0"/>
              <a:t>(assignment);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i="1" dirty="0">
                <a:solidFill>
                  <a:srgbClr val="808080"/>
                </a:solidFill>
              </a:rPr>
              <a:t>//query</a:t>
            </a:r>
            <a:br>
              <a:rPr lang="en-US" sz="1600" i="1" dirty="0">
                <a:solidFill>
                  <a:srgbClr val="808080"/>
                </a:solidFill>
              </a:rPr>
            </a:br>
            <a:r>
              <a:rPr lang="en-US" sz="1600" dirty="0" err="1"/>
              <a:t>infer.runInference</a:t>
            </a:r>
            <a:r>
              <a:rPr lang="en-US" sz="1600" dirty="0"/>
              <a:t>();</a:t>
            </a:r>
            <a:br>
              <a:rPr lang="en-US" sz="1600" dirty="0"/>
            </a:br>
            <a:r>
              <a:rPr lang="en-US" sz="1600" dirty="0"/>
              <a:t>Distribution p = </a:t>
            </a:r>
            <a:r>
              <a:rPr lang="en-US" sz="1600" dirty="0" err="1"/>
              <a:t>infer.getPosterior</a:t>
            </a:r>
            <a:r>
              <a:rPr lang="en-US" sz="1600" dirty="0"/>
              <a:t>(</a:t>
            </a:r>
            <a:r>
              <a:rPr lang="en-US" sz="1600" dirty="0" err="1"/>
              <a:t>varTarget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 err="1"/>
              <a:t>System.</a:t>
            </a:r>
            <a:r>
              <a:rPr lang="en-US" sz="1600" b="1" i="1" dirty="0" err="1">
                <a:solidFill>
                  <a:srgbClr val="660E7A"/>
                </a:solidFill>
              </a:rPr>
              <a:t>out</a:t>
            </a:r>
            <a:r>
              <a:rPr lang="en-US" sz="1600" dirty="0" err="1"/>
              <a:t>.println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8000"/>
                </a:solidFill>
              </a:rPr>
              <a:t>"P(</a:t>
            </a:r>
            <a:r>
              <a:rPr lang="en-US" sz="1600" b="1" dirty="0" smtClean="0">
                <a:solidFill>
                  <a:srgbClr val="008000"/>
                </a:solidFill>
              </a:rPr>
              <a:t>LatentVar1|Incomce=0.0) </a:t>
            </a:r>
            <a:r>
              <a:rPr lang="en-US" sz="1600" b="1" dirty="0">
                <a:solidFill>
                  <a:srgbClr val="008000"/>
                </a:solidFill>
              </a:rPr>
              <a:t>= "</a:t>
            </a:r>
            <a:r>
              <a:rPr lang="en-US" sz="1600" dirty="0"/>
              <a:t>+p);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12" name="Folded Corner 11"/>
          <p:cNvSpPr/>
          <p:nvPr/>
        </p:nvSpPr>
        <p:spPr>
          <a:xfrm>
            <a:off x="6019800" y="3813168"/>
            <a:ext cx="2895600" cy="1011822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</a:t>
            </a:r>
            <a:r>
              <a:rPr lang="en-US" dirty="0" smtClean="0">
                <a:solidFill>
                  <a:sysClr val="windowText" lastClr="000000"/>
                </a:solidFill>
              </a:rPr>
              <a:t>ew </a:t>
            </a:r>
            <a:r>
              <a:rPr lang="en-US" dirty="0" err="1" smtClean="0">
                <a:solidFill>
                  <a:sysClr val="windowText" lastClr="000000"/>
                </a:solidFill>
              </a:rPr>
              <a:t>HuginInference</a:t>
            </a:r>
            <a:r>
              <a:rPr lang="en-US" dirty="0" smtClean="0">
                <a:solidFill>
                  <a:sysClr val="windowText" lastClr="000000"/>
                </a:solidFill>
              </a:rPr>
              <a:t>();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</a:t>
            </a:r>
            <a:r>
              <a:rPr lang="en-US" dirty="0" smtClean="0">
                <a:solidFill>
                  <a:sysClr val="windowText" lastClr="000000"/>
                </a:solidFill>
              </a:rPr>
              <a:t>ew </a:t>
            </a:r>
            <a:r>
              <a:rPr lang="en-US" dirty="0" err="1" smtClean="0">
                <a:solidFill>
                  <a:sysClr val="windowText" lastClr="000000"/>
                </a:solidFill>
              </a:rPr>
              <a:t>ImportanceSampling</a:t>
            </a:r>
            <a:r>
              <a:rPr lang="en-US" dirty="0" smtClean="0">
                <a:solidFill>
                  <a:sysClr val="windowText" lastClr="000000"/>
                </a:solidFill>
              </a:rPr>
              <a:t>();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6992" y="5124601"/>
            <a:ext cx="723900" cy="914400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 flipH="1">
            <a:off x="4114800" y="4148663"/>
            <a:ext cx="1905000" cy="23994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20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models (practice)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AMIDST tutorial - Hugin S/A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18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7810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Create your custom model:</a:t>
            </a:r>
            <a:r>
              <a:rPr lang="is-IS" sz="2000" dirty="0" smtClean="0"/>
              <a:t> gaussian mixture</a:t>
            </a:r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3" name="Oval 2"/>
          <p:cNvSpPr/>
          <p:nvPr/>
        </p:nvSpPr>
        <p:spPr>
          <a:xfrm>
            <a:off x="3352800" y="2275648"/>
            <a:ext cx="647700" cy="61084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" name="Oval 10"/>
          <p:cNvSpPr/>
          <p:nvPr/>
        </p:nvSpPr>
        <p:spPr>
          <a:xfrm>
            <a:off x="2270502" y="3729902"/>
            <a:ext cx="647700" cy="6108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ysClr val="windowText" lastClr="000000"/>
                </a:solidFill>
              </a:rPr>
              <a:t>X1</a:t>
            </a:r>
            <a:endParaRPr 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352800" y="3729902"/>
            <a:ext cx="647700" cy="6108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X2</a:t>
            </a:r>
          </a:p>
        </p:txBody>
      </p:sp>
      <p:sp>
        <p:nvSpPr>
          <p:cNvPr id="14" name="Oval 13"/>
          <p:cNvSpPr/>
          <p:nvPr/>
        </p:nvSpPr>
        <p:spPr>
          <a:xfrm>
            <a:off x="4876800" y="3729902"/>
            <a:ext cx="647700" cy="6108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ysClr val="windowText" lastClr="000000"/>
                </a:solidFill>
              </a:rPr>
              <a:t>Xn</a:t>
            </a:r>
            <a:endParaRPr lang="en-US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17" name="Straight Arrow Connector 16"/>
          <p:cNvCxnSpPr>
            <a:stCxn id="3" idx="4"/>
            <a:endCxn id="11" idx="0"/>
          </p:cNvCxnSpPr>
          <p:nvPr/>
        </p:nvCxnSpPr>
        <p:spPr>
          <a:xfrm flipH="1">
            <a:off x="2594352" y="2886488"/>
            <a:ext cx="1082298" cy="843414"/>
          </a:xfrm>
          <a:prstGeom prst="straightConnector1">
            <a:avLst/>
          </a:prstGeom>
          <a:ln w="349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" idx="4"/>
            <a:endCxn id="13" idx="0"/>
          </p:cNvCxnSpPr>
          <p:nvPr/>
        </p:nvCxnSpPr>
        <p:spPr>
          <a:xfrm>
            <a:off x="3676650" y="2886488"/>
            <a:ext cx="0" cy="843414"/>
          </a:xfrm>
          <a:prstGeom prst="straightConnector1">
            <a:avLst/>
          </a:prstGeom>
          <a:ln w="349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3" idx="4"/>
            <a:endCxn id="14" idx="0"/>
          </p:cNvCxnSpPr>
          <p:nvPr/>
        </p:nvCxnSpPr>
        <p:spPr>
          <a:xfrm>
            <a:off x="3676650" y="2886488"/>
            <a:ext cx="1524000" cy="843414"/>
          </a:xfrm>
          <a:prstGeom prst="straightConnector1">
            <a:avLst/>
          </a:prstGeom>
          <a:ln w="349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/>
          <p:cNvSpPr txBox="1">
            <a:spLocks/>
          </p:cNvSpPr>
          <p:nvPr/>
        </p:nvSpPr>
        <p:spPr>
          <a:xfrm>
            <a:off x="457200" y="5201322"/>
            <a:ext cx="8229600" cy="578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 err="1" smtClean="0"/>
              <a:t>Assume</a:t>
            </a:r>
            <a:r>
              <a:rPr lang="es-ES" sz="2000" dirty="0" smtClean="0"/>
              <a:t> </a:t>
            </a:r>
            <a:r>
              <a:rPr lang="es-ES" sz="2000" dirty="0" err="1" smtClean="0"/>
              <a:t>that</a:t>
            </a:r>
            <a:r>
              <a:rPr lang="es-ES" sz="2000" dirty="0" smtClean="0"/>
              <a:t> </a:t>
            </a:r>
            <a:r>
              <a:rPr lang="es-ES" sz="2000" dirty="0" err="1" smtClean="0"/>
              <a:t>observed</a:t>
            </a:r>
            <a:r>
              <a:rPr lang="es-ES" sz="2000" dirty="0" smtClean="0"/>
              <a:t>  variables are </a:t>
            </a:r>
            <a:r>
              <a:rPr lang="es-ES" sz="2000" dirty="0" err="1" smtClean="0"/>
              <a:t>not</a:t>
            </a:r>
            <a:r>
              <a:rPr lang="es-ES" sz="2000" dirty="0" smtClean="0"/>
              <a:t> </a:t>
            </a:r>
            <a:r>
              <a:rPr lang="es-ES" sz="2000" dirty="0" err="1" smtClean="0"/>
              <a:t>connected</a:t>
            </a:r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6304230" y="2468522"/>
            <a:ext cx="293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Discrete hidden variable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304230" y="3886200"/>
            <a:ext cx="293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Continuous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204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models (practice)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AMIDST tutorial - Hugin S/A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19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2025908"/>
            <a:ext cx="84582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</a:rPr>
              <a:t>public class </a:t>
            </a:r>
            <a:r>
              <a:rPr lang="en-US" sz="1400" dirty="0" err="1"/>
              <a:t>CustomGaussianMixture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000080"/>
                </a:solidFill>
              </a:rPr>
              <a:t>extends </a:t>
            </a:r>
            <a:r>
              <a:rPr lang="en-US" sz="1400" dirty="0"/>
              <a:t>Model{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b="1" dirty="0">
                <a:solidFill>
                  <a:srgbClr val="000080"/>
                </a:solidFill>
              </a:rPr>
              <a:t>public </a:t>
            </a:r>
            <a:r>
              <a:rPr lang="en-US" sz="1400" dirty="0" err="1"/>
              <a:t>CustomGaussianMixture</a:t>
            </a:r>
            <a:r>
              <a:rPr lang="en-US" sz="1400" dirty="0"/>
              <a:t>(Attributes attributes) </a:t>
            </a:r>
            <a:r>
              <a:rPr lang="en-US" sz="1400" b="1" dirty="0">
                <a:solidFill>
                  <a:srgbClr val="000080"/>
                </a:solidFill>
              </a:rPr>
              <a:t>throws </a:t>
            </a:r>
            <a:r>
              <a:rPr lang="en-US" sz="1400" dirty="0" err="1"/>
              <a:t>WrongConfigurationException</a:t>
            </a:r>
            <a:r>
              <a:rPr lang="en-US" sz="1400" dirty="0"/>
              <a:t> {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b="1" dirty="0">
                <a:solidFill>
                  <a:srgbClr val="000080"/>
                </a:solidFill>
              </a:rPr>
              <a:t>super</a:t>
            </a:r>
            <a:r>
              <a:rPr lang="en-US" sz="1400" dirty="0"/>
              <a:t>(attributes</a:t>
            </a:r>
            <a:r>
              <a:rPr lang="en-US" sz="1400" dirty="0" smtClean="0"/>
              <a:t>);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i="1" dirty="0">
                <a:solidFill>
                  <a:srgbClr val="808080"/>
                </a:solidFill>
              </a:rPr>
              <a:t>//</a:t>
            </a:r>
            <a:r>
              <a:rPr lang="en-US" sz="1400" b="1" i="1" dirty="0">
                <a:solidFill>
                  <a:srgbClr val="0073BF"/>
                </a:solidFill>
              </a:rPr>
              <a:t>TODO: Write the </a:t>
            </a:r>
            <a:r>
              <a:rPr lang="en-US" sz="1400" b="1" i="1" dirty="0" err="1">
                <a:solidFill>
                  <a:srgbClr val="0073BF"/>
                </a:solidFill>
              </a:rPr>
              <a:t>contructor</a:t>
            </a:r>
            <a:r>
              <a:rPr lang="en-US" sz="1400" b="1" i="1" dirty="0">
                <a:solidFill>
                  <a:srgbClr val="0073BF"/>
                </a:solidFill>
              </a:rPr>
              <a:t> code </a:t>
            </a:r>
            <a:r>
              <a:rPr lang="en-US" sz="1400" b="1" i="1" dirty="0" smtClean="0">
                <a:solidFill>
                  <a:srgbClr val="0073BF"/>
                </a:solidFill>
              </a:rPr>
              <a:t>here</a:t>
            </a:r>
            <a:r>
              <a:rPr lang="en-US" sz="1400" b="1" i="1" dirty="0">
                <a:solidFill>
                  <a:srgbClr val="0073BF"/>
                </a:solidFill>
              </a:rPr>
              <a:t/>
            </a:r>
            <a:br>
              <a:rPr lang="en-US" sz="1400" b="1" i="1" dirty="0">
                <a:solidFill>
                  <a:srgbClr val="0073BF"/>
                </a:solidFill>
              </a:rPr>
            </a:br>
            <a:r>
              <a:rPr lang="en-US" sz="1400" b="1" i="1" dirty="0">
                <a:solidFill>
                  <a:srgbClr val="0073BF"/>
                </a:solidFill>
              </a:rPr>
              <a:t>    </a:t>
            </a:r>
            <a:r>
              <a:rPr lang="en-US" sz="1400" dirty="0" smtClean="0"/>
              <a:t>}</a:t>
            </a:r>
          </a:p>
          <a:p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>
                <a:solidFill>
                  <a:srgbClr val="808000"/>
                </a:solidFill>
              </a:rPr>
              <a:t>@Override</a:t>
            </a:r>
            <a:br>
              <a:rPr lang="en-US" sz="1400" dirty="0">
                <a:solidFill>
                  <a:srgbClr val="808000"/>
                </a:solidFill>
              </a:rPr>
            </a:br>
            <a:r>
              <a:rPr lang="en-US" sz="1400" dirty="0">
                <a:solidFill>
                  <a:srgbClr val="808000"/>
                </a:solidFill>
              </a:rPr>
              <a:t>    </a:t>
            </a:r>
            <a:r>
              <a:rPr lang="en-US" sz="1400" b="1" dirty="0">
                <a:solidFill>
                  <a:srgbClr val="000080"/>
                </a:solidFill>
              </a:rPr>
              <a:t>protected void </a:t>
            </a:r>
            <a:r>
              <a:rPr lang="en-US" sz="1400" dirty="0" err="1"/>
              <a:t>buildDAG</a:t>
            </a:r>
            <a:r>
              <a:rPr lang="en-US" sz="1400" dirty="0"/>
              <a:t>() </a:t>
            </a:r>
            <a:r>
              <a:rPr lang="en-US" sz="1400" dirty="0" smtClean="0"/>
              <a:t>{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i="1" dirty="0">
                <a:solidFill>
                  <a:srgbClr val="808080"/>
                </a:solidFill>
              </a:rPr>
              <a:t>//</a:t>
            </a:r>
            <a:r>
              <a:rPr lang="en-US" sz="1400" b="1" i="1" dirty="0">
                <a:solidFill>
                  <a:srgbClr val="0073BF"/>
                </a:solidFill>
              </a:rPr>
              <a:t>TODO: Write the code building a DAG for your custom </a:t>
            </a:r>
            <a:r>
              <a:rPr lang="en-US" sz="1400" b="1" i="1" dirty="0" smtClean="0">
                <a:solidFill>
                  <a:srgbClr val="0073BF"/>
                </a:solidFill>
              </a:rPr>
              <a:t>model</a:t>
            </a:r>
            <a:r>
              <a:rPr lang="en-US" sz="1400" b="1" i="1" dirty="0">
                <a:solidFill>
                  <a:srgbClr val="0073BF"/>
                </a:solidFill>
              </a:rPr>
              <a:t/>
            </a:r>
            <a:br>
              <a:rPr lang="en-US" sz="1400" b="1" i="1" dirty="0">
                <a:solidFill>
                  <a:srgbClr val="0073BF"/>
                </a:solidFill>
              </a:rPr>
            </a:br>
            <a:r>
              <a:rPr lang="en-US" sz="1400" b="1" i="1" dirty="0">
                <a:solidFill>
                  <a:srgbClr val="0073BF"/>
                </a:solidFill>
              </a:rPr>
              <a:t>    </a:t>
            </a:r>
            <a:r>
              <a:rPr lang="en-US" sz="1400" dirty="0"/>
              <a:t>}</a:t>
            </a:r>
            <a:br>
              <a:rPr lang="en-US" sz="1400" dirty="0"/>
            </a:br>
            <a:r>
              <a:rPr lang="en-US" sz="1400" dirty="0"/>
              <a:t>}</a:t>
            </a:r>
            <a:br>
              <a:rPr lang="en-US" sz="1400" dirty="0"/>
            </a:br>
            <a:r>
              <a:rPr lang="en-US" sz="1400" dirty="0"/>
              <a:t> </a:t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78108"/>
          </a:xfrm>
        </p:spPr>
        <p:txBody>
          <a:bodyPr>
            <a:normAutofit/>
          </a:bodyPr>
          <a:lstStyle/>
          <a:p>
            <a:r>
              <a:rPr lang="es-ES" sz="2000" dirty="0" err="1" smtClean="0"/>
              <a:t>Some</a:t>
            </a:r>
            <a:r>
              <a:rPr lang="es-ES" sz="2000" dirty="0" smtClean="0"/>
              <a:t> </a:t>
            </a:r>
            <a:r>
              <a:rPr lang="es-ES" sz="2000" dirty="0" err="1" smtClean="0"/>
              <a:t>tips</a:t>
            </a:r>
            <a:r>
              <a:rPr lang="es-ES" sz="2000" dirty="0" smtClean="0"/>
              <a:t>:</a:t>
            </a:r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609600" y="5345668"/>
            <a:ext cx="762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</a:rPr>
              <a:t>public </a:t>
            </a:r>
            <a:r>
              <a:rPr lang="en-US" dirty="0"/>
              <a:t>Variable </a:t>
            </a:r>
            <a:r>
              <a:rPr lang="en-US" dirty="0" smtClean="0"/>
              <a:t>Variables::</a:t>
            </a:r>
            <a:r>
              <a:rPr lang="en-US" dirty="0" err="1" smtClean="0"/>
              <a:t>newMultinomialVariable</a:t>
            </a:r>
            <a:r>
              <a:rPr lang="en-US" dirty="0" smtClean="0"/>
              <a:t>(String </a:t>
            </a:r>
            <a:r>
              <a:rPr lang="en-US" dirty="0"/>
              <a:t>name, </a:t>
            </a:r>
            <a:r>
              <a:rPr lang="en-US" b="1" dirty="0" err="1">
                <a:solidFill>
                  <a:srgbClr val="000080"/>
                </a:solidFill>
              </a:rPr>
              <a:t>int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dirty="0" err="1"/>
              <a:t>nOfStates</a:t>
            </a:r>
            <a:r>
              <a:rPr lang="en-US" dirty="0"/>
              <a:t>)</a:t>
            </a:r>
          </a:p>
        </p:txBody>
      </p:sp>
      <p:sp>
        <p:nvSpPr>
          <p:cNvPr id="9" name="Rectangle 8"/>
          <p:cNvSpPr/>
          <p:nvPr/>
        </p:nvSpPr>
        <p:spPr>
          <a:xfrm>
            <a:off x="609600" y="5726668"/>
            <a:ext cx="4307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</a:rPr>
              <a:t>public </a:t>
            </a:r>
            <a:r>
              <a:rPr lang="en-US" dirty="0"/>
              <a:t>List&lt;</a:t>
            </a:r>
            <a:r>
              <a:rPr lang="en-US" dirty="0" err="1"/>
              <a:t>ParentSet</a:t>
            </a:r>
            <a:r>
              <a:rPr lang="en-US" dirty="0"/>
              <a:t>&gt; </a:t>
            </a:r>
            <a:r>
              <a:rPr lang="en-US" dirty="0" smtClean="0"/>
              <a:t>DAG::</a:t>
            </a:r>
            <a:r>
              <a:rPr lang="en-US" dirty="0" err="1" smtClean="0"/>
              <a:t>getParentSets</a:t>
            </a:r>
            <a:r>
              <a:rPr lang="en-US" dirty="0"/>
              <a:t>()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95300" y="4853672"/>
            <a:ext cx="8229600" cy="578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Useful methods: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39822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AMIDST tutorial - Hugin S/A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2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45840" y="3650397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6CA4FA"/>
                </a:solidFill>
              </a:rPr>
              <a:t>Downloading </a:t>
            </a:r>
            <a:r>
              <a:rPr lang="en-US" smtClean="0">
                <a:solidFill>
                  <a:srgbClr val="6CA4FA"/>
                </a:solidFill>
              </a:rPr>
              <a:t>and setting up material </a:t>
            </a:r>
            <a:r>
              <a:rPr lang="en-US" dirty="0" smtClean="0">
                <a:solidFill>
                  <a:srgbClr val="6CA4FA"/>
                </a:solidFill>
              </a:rPr>
              <a:t>for the tutorial</a:t>
            </a:r>
            <a:endParaRPr lang="en-US" dirty="0">
              <a:solidFill>
                <a:srgbClr val="6CA4FA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37080" y="2819400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1F2C"/>
                </a:solidFill>
              </a:rPr>
              <a:t>Introduction</a:t>
            </a:r>
            <a:endParaRPr lang="en-US" sz="4800" b="1" dirty="0">
              <a:solidFill>
                <a:srgbClr val="001F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10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AMIDST tutorial - Hugin S/A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20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45840" y="3650397"/>
            <a:ext cx="4359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6CA4FA"/>
                </a:solidFill>
              </a:rPr>
              <a:t>A set of code examples for </a:t>
            </a:r>
            <a:r>
              <a:rPr lang="en-US" b="1" dirty="0" smtClean="0">
                <a:solidFill>
                  <a:srgbClr val="6CA4FA"/>
                </a:solidFill>
              </a:rPr>
              <a:t>easily</a:t>
            </a:r>
            <a:r>
              <a:rPr lang="en-US" dirty="0" smtClean="0">
                <a:solidFill>
                  <a:srgbClr val="6CA4FA"/>
                </a:solidFill>
              </a:rPr>
              <a:t> learning and making inference with dynamic PGMs</a:t>
            </a:r>
            <a:endParaRPr lang="en-US" dirty="0">
              <a:solidFill>
                <a:srgbClr val="6CA4FA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37080" y="2819400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1F2C"/>
                </a:solidFill>
              </a:rPr>
              <a:t>Dynamic Models</a:t>
            </a:r>
            <a:endParaRPr lang="en-US" sz="4800" b="1" dirty="0">
              <a:solidFill>
                <a:srgbClr val="001F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405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Static</a:t>
            </a:r>
            <a:r>
              <a:rPr lang="en-GB" baseline="0" dirty="0" smtClean="0"/>
              <a:t> models (learning)</a:t>
            </a:r>
            <a:endParaRPr lang="en-GB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AMIDST tutorial - Hugin S/A</a:t>
            </a:r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21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579557"/>
            <a:ext cx="1219200" cy="14590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52500" y="4753927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ARFF file</a:t>
            </a:r>
            <a:endParaRPr lang="en-US" sz="2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200400"/>
            <a:ext cx="533400" cy="533400"/>
          </a:xfrm>
          <a:prstGeom prst="rect">
            <a:avLst/>
          </a:prstGeom>
        </p:spPr>
      </p:pic>
      <p:sp>
        <p:nvSpPr>
          <p:cNvPr id="13" name="Up Arrow 12"/>
          <p:cNvSpPr/>
          <p:nvPr/>
        </p:nvSpPr>
        <p:spPr>
          <a:xfrm rot="5400000">
            <a:off x="2147655" y="3105165"/>
            <a:ext cx="419509" cy="600019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0" name="Up Arrow 99"/>
          <p:cNvSpPr/>
          <p:nvPr/>
        </p:nvSpPr>
        <p:spPr>
          <a:xfrm rot="5400000">
            <a:off x="5129036" y="3101750"/>
            <a:ext cx="419509" cy="600019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705600" y="4753927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Dynamic BN</a:t>
            </a:r>
            <a:endParaRPr lang="en-US" sz="2000" dirty="0"/>
          </a:p>
        </p:txBody>
      </p:sp>
      <p:sp>
        <p:nvSpPr>
          <p:cNvPr id="102" name="Rounded Rectangle 101"/>
          <p:cNvSpPr/>
          <p:nvPr/>
        </p:nvSpPr>
        <p:spPr>
          <a:xfrm>
            <a:off x="2986265" y="2729411"/>
            <a:ext cx="1927365" cy="1475378"/>
          </a:xfrm>
          <a:prstGeom prst="roundRect">
            <a:avLst>
              <a:gd name="adj" fmla="val 7487"/>
            </a:avLst>
          </a:prstGeom>
          <a:solidFill>
            <a:srgbClr val="6CA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3" name="Picture 10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512" y="2932095"/>
            <a:ext cx="1318955" cy="414529"/>
          </a:xfrm>
          <a:prstGeom prst="rect">
            <a:avLst/>
          </a:prstGeom>
        </p:spPr>
      </p:pic>
      <p:grpSp>
        <p:nvGrpSpPr>
          <p:cNvPr id="104" name="Group 103"/>
          <p:cNvGrpSpPr/>
          <p:nvPr/>
        </p:nvGrpSpPr>
        <p:grpSpPr>
          <a:xfrm>
            <a:off x="3120804" y="3697876"/>
            <a:ext cx="304800" cy="304800"/>
            <a:chOff x="2667000" y="3962400"/>
            <a:chExt cx="1312613" cy="1257192"/>
          </a:xfrm>
        </p:grpSpPr>
        <p:sp>
          <p:nvSpPr>
            <p:cNvPr id="105" name="Rectangle 104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67031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67362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667000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99913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300244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3324963" y="3962400"/>
              <a:ext cx="328820" cy="1250772"/>
            </a:xfrm>
            <a:prstGeom prst="rect">
              <a:avLst/>
            </a:prstGeom>
            <a:solidFill>
              <a:srgbClr val="FF6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326912" y="4038600"/>
              <a:ext cx="264841" cy="118099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321915" y="4322126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328011" y="4745672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996738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647745" y="4367844"/>
              <a:ext cx="328820" cy="84532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649694" y="4259460"/>
              <a:ext cx="264841" cy="96013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3644697" y="4495800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3650793" y="5039894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123" name="TextBox 122"/>
          <p:cNvSpPr txBox="1"/>
          <p:nvPr/>
        </p:nvSpPr>
        <p:spPr>
          <a:xfrm>
            <a:off x="3422355" y="3737010"/>
            <a:ext cx="14103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latent-variable-models</a:t>
            </a:r>
            <a:endParaRPr lang="en-US" sz="1050" dirty="0">
              <a:solidFill>
                <a:schemeClr val="bg1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9188127" y="2808243"/>
            <a:ext cx="3604503" cy="2133672"/>
            <a:chOff x="5276376" y="2344894"/>
            <a:chExt cx="3604503" cy="2133672"/>
          </a:xfrm>
        </p:grpSpPr>
        <p:sp>
          <p:nvSpPr>
            <p:cNvPr id="14" name="Oval 13"/>
            <p:cNvSpPr/>
            <p:nvPr/>
          </p:nvSpPr>
          <p:spPr>
            <a:xfrm>
              <a:off x="7963292" y="2344894"/>
              <a:ext cx="660703" cy="603487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ysClr val="windowText" lastClr="000000"/>
                  </a:solidFill>
                </a:rPr>
                <a:t>H</a:t>
              </a:r>
              <a:r>
                <a:rPr lang="en-US" sz="1400" baseline="30000" dirty="0" smtClean="0">
                  <a:solidFill>
                    <a:sysClr val="windowText" lastClr="000000"/>
                  </a:solidFill>
                </a:rPr>
                <a:t>t+1</a:t>
              </a:r>
              <a:endParaRPr lang="en-US" sz="1600" baseline="30000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7960104" y="3861966"/>
              <a:ext cx="660703" cy="6034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ysClr val="windowText" lastClr="000000"/>
                  </a:solidFill>
                </a:rPr>
                <a:t>X</a:t>
              </a:r>
              <a:r>
                <a:rPr lang="en-US" sz="1400" baseline="30000" dirty="0" smtClean="0">
                  <a:solidFill>
                    <a:sysClr val="windowText" lastClr="000000"/>
                  </a:solidFill>
                </a:rPr>
                <a:t>t+1</a:t>
              </a:r>
            </a:p>
          </p:txBody>
        </p:sp>
        <p:cxnSp>
          <p:nvCxnSpPr>
            <p:cNvPr id="18" name="Straight Arrow Connector 17"/>
            <p:cNvCxnSpPr>
              <a:stCxn id="14" idx="4"/>
              <a:endCxn id="15" idx="0"/>
            </p:cNvCxnSpPr>
            <p:nvPr/>
          </p:nvCxnSpPr>
          <p:spPr>
            <a:xfrm flipH="1">
              <a:off x="8290456" y="2948381"/>
              <a:ext cx="3188" cy="913585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14" idx="6"/>
            </p:cNvCxnSpPr>
            <p:nvPr/>
          </p:nvCxnSpPr>
          <p:spPr>
            <a:xfrm>
              <a:off x="8623995" y="2646638"/>
              <a:ext cx="256884" cy="0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6896492" y="2344894"/>
              <a:ext cx="660703" cy="603487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ysClr val="windowText" lastClr="000000"/>
                  </a:solidFill>
                </a:rPr>
                <a:t>H</a:t>
              </a:r>
              <a:r>
                <a:rPr lang="en-US" sz="1400" baseline="30000" dirty="0" smtClean="0">
                  <a:solidFill>
                    <a:sysClr val="windowText" lastClr="000000"/>
                  </a:solidFill>
                </a:rPr>
                <a:t>t</a:t>
              </a:r>
              <a:endParaRPr lang="en-US" sz="1600" baseline="30000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6896491" y="3861966"/>
              <a:ext cx="660703" cy="6034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ysClr val="windowText" lastClr="000000"/>
                  </a:solidFill>
                </a:rPr>
                <a:t>X</a:t>
              </a:r>
              <a:r>
                <a:rPr lang="en-US" sz="1400" baseline="30000" dirty="0" smtClean="0">
                  <a:solidFill>
                    <a:sysClr val="windowText" lastClr="000000"/>
                  </a:solidFill>
                </a:rPr>
                <a:t>t</a:t>
              </a:r>
            </a:p>
          </p:txBody>
        </p:sp>
        <p:cxnSp>
          <p:nvCxnSpPr>
            <p:cNvPr id="49" name="Straight Arrow Connector 48"/>
            <p:cNvCxnSpPr>
              <a:stCxn id="47" idx="4"/>
              <a:endCxn id="48" idx="0"/>
            </p:cNvCxnSpPr>
            <p:nvPr/>
          </p:nvCxnSpPr>
          <p:spPr>
            <a:xfrm flipH="1">
              <a:off x="7226843" y="2948381"/>
              <a:ext cx="1" cy="913585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47" idx="6"/>
              <a:endCxn id="14" idx="2"/>
            </p:cNvCxnSpPr>
            <p:nvPr/>
          </p:nvCxnSpPr>
          <p:spPr>
            <a:xfrm>
              <a:off x="7557195" y="2646638"/>
              <a:ext cx="406097" cy="0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/>
            <p:cNvSpPr/>
            <p:nvPr/>
          </p:nvSpPr>
          <p:spPr>
            <a:xfrm>
              <a:off x="5832879" y="2344894"/>
              <a:ext cx="660703" cy="603487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ysClr val="windowText" lastClr="000000"/>
                  </a:solidFill>
                </a:rPr>
                <a:t>H</a:t>
              </a:r>
              <a:r>
                <a:rPr lang="en-US" sz="1400" baseline="30000" dirty="0" smtClean="0">
                  <a:solidFill>
                    <a:sysClr val="windowText" lastClr="000000"/>
                  </a:solidFill>
                </a:rPr>
                <a:t>t-1</a:t>
              </a:r>
              <a:endParaRPr lang="en-US" sz="1600" baseline="30000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5832878" y="3875079"/>
              <a:ext cx="660703" cy="6034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ysClr val="windowText" lastClr="000000"/>
                  </a:solidFill>
                </a:rPr>
                <a:t>X</a:t>
              </a:r>
              <a:r>
                <a:rPr lang="en-US" sz="1400" baseline="30000" dirty="0" smtClean="0">
                  <a:solidFill>
                    <a:sysClr val="windowText" lastClr="000000"/>
                  </a:solidFill>
                </a:rPr>
                <a:t>t-1</a:t>
              </a:r>
            </a:p>
          </p:txBody>
        </p:sp>
        <p:cxnSp>
          <p:nvCxnSpPr>
            <p:cNvPr id="65" name="Straight Arrow Connector 64"/>
            <p:cNvCxnSpPr>
              <a:stCxn id="63" idx="4"/>
              <a:endCxn id="64" idx="0"/>
            </p:cNvCxnSpPr>
            <p:nvPr/>
          </p:nvCxnSpPr>
          <p:spPr>
            <a:xfrm flipH="1">
              <a:off x="6163230" y="2948381"/>
              <a:ext cx="1" cy="92669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endCxn id="47" idx="2"/>
            </p:cNvCxnSpPr>
            <p:nvPr/>
          </p:nvCxnSpPr>
          <p:spPr>
            <a:xfrm>
              <a:off x="6493582" y="2646638"/>
              <a:ext cx="402910" cy="0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endCxn id="63" idx="2"/>
            </p:cNvCxnSpPr>
            <p:nvPr/>
          </p:nvCxnSpPr>
          <p:spPr>
            <a:xfrm>
              <a:off x="5575995" y="2646638"/>
              <a:ext cx="256884" cy="0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276376" y="2396248"/>
              <a:ext cx="706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s-IS" dirty="0" smtClean="0">
                  <a:solidFill>
                    <a:srgbClr val="073E87"/>
                  </a:solidFill>
                </a:rPr>
                <a:t>…</a:t>
              </a:r>
              <a:endParaRPr lang="en-US" dirty="0">
                <a:solidFill>
                  <a:srgbClr val="073E87"/>
                </a:solidFill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9191175" y="2450068"/>
            <a:ext cx="70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dirty="0" smtClean="0">
                <a:solidFill>
                  <a:srgbClr val="073E87"/>
                </a:solidFill>
              </a:rPr>
              <a:t>…</a:t>
            </a:r>
            <a:endParaRPr lang="en-US" dirty="0">
              <a:solidFill>
                <a:srgbClr val="073E87"/>
              </a:solidFill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328" y="2579557"/>
            <a:ext cx="3211603" cy="196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249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Dynamic </a:t>
            </a:r>
            <a:r>
              <a:rPr lang="en-GB" baseline="0" dirty="0" smtClean="0"/>
              <a:t>models (learning)</a:t>
            </a:r>
            <a:endParaRPr lang="en-GB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AMIDST tutorial - </a:t>
            </a:r>
            <a:r>
              <a:rPr lang="en-US" dirty="0" err="1" smtClean="0"/>
              <a:t>Hugin</a:t>
            </a:r>
            <a:r>
              <a:rPr lang="en-US" dirty="0" smtClean="0"/>
              <a:t> S/A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295400"/>
            <a:ext cx="84582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80"/>
                </a:solidFill>
              </a:rPr>
              <a:t>public class </a:t>
            </a:r>
            <a:r>
              <a:rPr lang="en-US" sz="1600" dirty="0" err="1"/>
              <a:t>DynamicModelLearning</a:t>
            </a:r>
            <a:r>
              <a:rPr lang="en-US" sz="1600" dirty="0"/>
              <a:t> {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b="1" dirty="0">
                <a:solidFill>
                  <a:srgbClr val="000080"/>
                </a:solidFill>
              </a:rPr>
              <a:t>public static void </a:t>
            </a:r>
            <a:r>
              <a:rPr lang="en-US" sz="1600" dirty="0"/>
              <a:t>main(String[] </a:t>
            </a:r>
            <a:r>
              <a:rPr lang="en-US" sz="1600" dirty="0" err="1"/>
              <a:t>args</a:t>
            </a:r>
            <a:r>
              <a:rPr lang="en-US" sz="1600" dirty="0"/>
              <a:t>) {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i="1" dirty="0">
                <a:solidFill>
                  <a:srgbClr val="808080"/>
                </a:solidFill>
              </a:rPr>
              <a:t>//Load the </a:t>
            </a:r>
            <a:r>
              <a:rPr lang="en-US" sz="1600" i="1" dirty="0" err="1">
                <a:solidFill>
                  <a:srgbClr val="808080"/>
                </a:solidFill>
              </a:rPr>
              <a:t>datastream</a:t>
            </a:r>
            <a:r>
              <a:rPr lang="en-US" sz="1600" i="1" dirty="0">
                <a:solidFill>
                  <a:srgbClr val="808080"/>
                </a:solidFill>
              </a:rPr>
              <a:t/>
            </a:r>
            <a:br>
              <a:rPr lang="en-US" sz="1600" i="1" dirty="0">
                <a:solidFill>
                  <a:srgbClr val="808080"/>
                </a:solidFill>
              </a:rPr>
            </a:br>
            <a:r>
              <a:rPr lang="en-US" sz="1600" i="1" dirty="0">
                <a:solidFill>
                  <a:srgbClr val="808080"/>
                </a:solidFill>
              </a:rPr>
              <a:t>        </a:t>
            </a:r>
            <a:r>
              <a:rPr lang="en-US" sz="1600" dirty="0"/>
              <a:t>String filename = </a:t>
            </a:r>
            <a:r>
              <a:rPr lang="en-US" sz="1600" b="1" dirty="0">
                <a:solidFill>
                  <a:srgbClr val="008000"/>
                </a:solidFill>
              </a:rPr>
              <a:t>"datasets/simulated</a:t>
            </a:r>
            <a:r>
              <a:rPr lang="en-US" sz="1600" b="1" dirty="0" smtClean="0">
                <a:solidFill>
                  <a:srgbClr val="008000"/>
                </a:solidFill>
              </a:rPr>
              <a:t>/</a:t>
            </a:r>
            <a:r>
              <a:rPr lang="en-US" sz="1600" b="1" dirty="0" err="1" smtClean="0">
                <a:solidFill>
                  <a:srgbClr val="008000"/>
                </a:solidFill>
              </a:rPr>
              <a:t>cajamar.arff</a:t>
            </a:r>
            <a:r>
              <a:rPr lang="en-US" sz="1600" b="1" dirty="0">
                <a:solidFill>
                  <a:srgbClr val="008000"/>
                </a:solidFill>
              </a:rPr>
              <a:t>"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        DataStream&lt;</a:t>
            </a:r>
            <a:r>
              <a:rPr lang="en-US" sz="1600" dirty="0" err="1"/>
              <a:t>DynamicDataInstance</a:t>
            </a:r>
            <a:r>
              <a:rPr lang="en-US" sz="1600" dirty="0"/>
              <a:t>&gt; data = </a:t>
            </a:r>
            <a:r>
              <a:rPr lang="en-US" sz="1600" dirty="0" err="1"/>
              <a:t>DynamicDataStreamLoader.</a:t>
            </a:r>
            <a:r>
              <a:rPr lang="en-US" sz="1600" i="1" dirty="0" err="1"/>
              <a:t>loadFromFile</a:t>
            </a:r>
            <a:r>
              <a:rPr lang="en-US" sz="1600" dirty="0"/>
              <a:t>(filename);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i="1" dirty="0">
                <a:solidFill>
                  <a:srgbClr val="808080"/>
                </a:solidFill>
              </a:rPr>
              <a:t>//Learn the model</a:t>
            </a:r>
            <a:br>
              <a:rPr lang="en-US" sz="1600" i="1" dirty="0">
                <a:solidFill>
                  <a:srgbClr val="808080"/>
                </a:solidFill>
              </a:rPr>
            </a:br>
            <a:r>
              <a:rPr lang="en-US" sz="1600" i="1" dirty="0">
                <a:solidFill>
                  <a:srgbClr val="808080"/>
                </a:solidFill>
              </a:rPr>
              <a:t>        </a:t>
            </a:r>
            <a:r>
              <a:rPr lang="en-US" sz="1600" dirty="0" err="1"/>
              <a:t>DynamicModel</a:t>
            </a:r>
            <a:r>
              <a:rPr lang="en-US" sz="1600" dirty="0"/>
              <a:t> model = </a:t>
            </a:r>
            <a:r>
              <a:rPr lang="en-US" sz="1600" b="1" dirty="0">
                <a:solidFill>
                  <a:srgbClr val="000080"/>
                </a:solidFill>
              </a:rPr>
              <a:t>new </a:t>
            </a:r>
            <a:r>
              <a:rPr lang="en-US" sz="1600" dirty="0" err="1"/>
              <a:t>HiddenMarkovModel</a:t>
            </a:r>
            <a:r>
              <a:rPr lang="en-US" sz="1600" dirty="0"/>
              <a:t>(</a:t>
            </a:r>
            <a:r>
              <a:rPr lang="en-US" sz="1600" dirty="0" err="1"/>
              <a:t>data.getAttributes</a:t>
            </a:r>
            <a:r>
              <a:rPr lang="en-US" sz="1600" dirty="0"/>
              <a:t>());</a:t>
            </a:r>
            <a:br>
              <a:rPr lang="en-US" sz="1600" dirty="0"/>
            </a:br>
            <a:r>
              <a:rPr lang="en-US" sz="1600" dirty="0" smtClean="0"/>
              <a:t>        </a:t>
            </a:r>
            <a:r>
              <a:rPr lang="en-US" sz="1600" dirty="0" err="1"/>
              <a:t>model.updateModel</a:t>
            </a:r>
            <a:r>
              <a:rPr lang="en-US" sz="1600" dirty="0"/>
              <a:t>(data);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DynamicBayesianNetwork</a:t>
            </a:r>
            <a:r>
              <a:rPr lang="en-US" sz="1600" dirty="0"/>
              <a:t> </a:t>
            </a:r>
            <a:r>
              <a:rPr lang="en-US" sz="1600" dirty="0" err="1"/>
              <a:t>dbn</a:t>
            </a:r>
            <a:r>
              <a:rPr lang="en-US" sz="1600" dirty="0"/>
              <a:t> = </a:t>
            </a:r>
            <a:r>
              <a:rPr lang="en-US" sz="1600" dirty="0" err="1"/>
              <a:t>model.getModel</a:t>
            </a:r>
            <a:r>
              <a:rPr lang="en-US" sz="1600" dirty="0"/>
              <a:t>();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System.</a:t>
            </a:r>
            <a:r>
              <a:rPr lang="en-US" sz="1600" b="1" i="1" dirty="0" err="1">
                <a:solidFill>
                  <a:srgbClr val="660E7A"/>
                </a:solidFill>
              </a:rPr>
              <a:t>out</a:t>
            </a:r>
            <a:r>
              <a:rPr lang="en-US" sz="1600" dirty="0" err="1"/>
              <a:t>.println</a:t>
            </a:r>
            <a:r>
              <a:rPr lang="en-US" sz="1600" dirty="0"/>
              <a:t>(</a:t>
            </a:r>
            <a:r>
              <a:rPr lang="en-US" sz="1600" dirty="0" err="1"/>
              <a:t>dbn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}</a:t>
            </a:r>
            <a:br>
              <a:rPr lang="en-US" sz="1600" dirty="0"/>
            </a:br>
            <a:r>
              <a:rPr lang="en-US" sz="1600" dirty="0"/>
              <a:t>}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22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400800" y="6013847"/>
            <a:ext cx="296672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+mj-lt"/>
                <a:ea typeface="Apple Color Emoji" charset="-128"/>
                <a:cs typeface="Apple Color Emoji" charset="-128"/>
              </a:rPr>
              <a:t>DynamicModelLearning.java</a:t>
            </a:r>
            <a:endParaRPr lang="en-US" sz="1600" dirty="0">
              <a:latin typeface="+mj-lt"/>
              <a:ea typeface="Apple Color Emoji" charset="-128"/>
              <a:cs typeface="Apple Color Emoji" charset="-128"/>
            </a:endParaRP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6992" y="5124601"/>
            <a:ext cx="7239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954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57200" y="274639"/>
            <a:ext cx="6629400" cy="790842"/>
          </a:xfrm>
        </p:spPr>
        <p:txBody>
          <a:bodyPr>
            <a:normAutofit/>
          </a:bodyPr>
          <a:lstStyle/>
          <a:p>
            <a:r>
              <a:rPr lang="en-GB" dirty="0" smtClean="0"/>
              <a:t>Static</a:t>
            </a:r>
            <a:r>
              <a:rPr lang="en-GB" baseline="0" dirty="0" smtClean="0"/>
              <a:t> models (save to disk)</a:t>
            </a:r>
            <a:endParaRPr lang="en-GB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AMIDST tutorial - Hugin S/A</a:t>
            </a:r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23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52500" y="4753927"/>
            <a:ext cx="148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Dynamic BN</a:t>
            </a:r>
            <a:endParaRPr lang="en-US" sz="2000" dirty="0"/>
          </a:p>
        </p:txBody>
      </p:sp>
      <p:grpSp>
        <p:nvGrpSpPr>
          <p:cNvPr id="98" name="Group 97"/>
          <p:cNvGrpSpPr/>
          <p:nvPr/>
        </p:nvGrpSpPr>
        <p:grpSpPr>
          <a:xfrm>
            <a:off x="9372600" y="2096062"/>
            <a:ext cx="3539313" cy="2198716"/>
            <a:chOff x="5223687" y="2303001"/>
            <a:chExt cx="3469655" cy="2225505"/>
          </a:xfrm>
        </p:grpSpPr>
        <p:sp>
          <p:nvSpPr>
            <p:cNvPr id="14" name="Oval 13"/>
            <p:cNvSpPr/>
            <p:nvPr/>
          </p:nvSpPr>
          <p:spPr>
            <a:xfrm>
              <a:off x="5620478" y="2306099"/>
              <a:ext cx="647700" cy="61084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H1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5223687" y="3888277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ysClr val="windowText" lastClr="000000"/>
                  </a:solidFill>
                </a:rPr>
                <a:t>X1</a:t>
              </a:r>
              <a:endParaRPr 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6164338" y="3896077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X2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8045642" y="3888277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X4</a:t>
              </a:r>
            </a:p>
          </p:txBody>
        </p:sp>
        <p:cxnSp>
          <p:nvCxnSpPr>
            <p:cNvPr id="18" name="Straight Arrow Connector 17"/>
            <p:cNvCxnSpPr>
              <a:stCxn id="14" idx="4"/>
              <a:endCxn id="15" idx="0"/>
            </p:cNvCxnSpPr>
            <p:nvPr/>
          </p:nvCxnSpPr>
          <p:spPr>
            <a:xfrm flipH="1">
              <a:off x="5547537" y="2916939"/>
              <a:ext cx="396791" cy="9713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4" idx="4"/>
              <a:endCxn id="16" idx="0"/>
            </p:cNvCxnSpPr>
            <p:nvPr/>
          </p:nvCxnSpPr>
          <p:spPr>
            <a:xfrm>
              <a:off x="5944328" y="2916939"/>
              <a:ext cx="543860" cy="9791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4" idx="4"/>
              <a:endCxn id="17" idx="0"/>
            </p:cNvCxnSpPr>
            <p:nvPr/>
          </p:nvCxnSpPr>
          <p:spPr>
            <a:xfrm>
              <a:off x="5944328" y="2916939"/>
              <a:ext cx="2425164" cy="9713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6671135" y="2303001"/>
              <a:ext cx="647700" cy="61084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H2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7696200" y="2315020"/>
              <a:ext cx="647700" cy="61084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H3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7104990" y="3917666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X3</a:t>
              </a:r>
            </a:p>
          </p:txBody>
        </p:sp>
        <p:cxnSp>
          <p:nvCxnSpPr>
            <p:cNvPr id="31" name="Straight Arrow Connector 30"/>
            <p:cNvCxnSpPr>
              <a:stCxn id="14" idx="4"/>
              <a:endCxn id="29" idx="0"/>
            </p:cNvCxnSpPr>
            <p:nvPr/>
          </p:nvCxnSpPr>
          <p:spPr>
            <a:xfrm>
              <a:off x="5944328" y="2916939"/>
              <a:ext cx="1484512" cy="100072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27" idx="4"/>
              <a:endCxn id="15" idx="0"/>
            </p:cNvCxnSpPr>
            <p:nvPr/>
          </p:nvCxnSpPr>
          <p:spPr>
            <a:xfrm flipH="1">
              <a:off x="5547537" y="2913841"/>
              <a:ext cx="1447448" cy="97443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28" idx="4"/>
              <a:endCxn id="15" idx="0"/>
            </p:cNvCxnSpPr>
            <p:nvPr/>
          </p:nvCxnSpPr>
          <p:spPr>
            <a:xfrm flipH="1">
              <a:off x="5547537" y="2925860"/>
              <a:ext cx="2472513" cy="96241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27" idx="4"/>
              <a:endCxn id="16" idx="0"/>
            </p:cNvCxnSpPr>
            <p:nvPr/>
          </p:nvCxnSpPr>
          <p:spPr>
            <a:xfrm flipH="1">
              <a:off x="6488188" y="2913841"/>
              <a:ext cx="506797" cy="98223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28" idx="4"/>
              <a:endCxn id="16" idx="0"/>
            </p:cNvCxnSpPr>
            <p:nvPr/>
          </p:nvCxnSpPr>
          <p:spPr>
            <a:xfrm flipH="1">
              <a:off x="6488188" y="2925860"/>
              <a:ext cx="1531862" cy="97021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28" idx="4"/>
              <a:endCxn id="29" idx="0"/>
            </p:cNvCxnSpPr>
            <p:nvPr/>
          </p:nvCxnSpPr>
          <p:spPr>
            <a:xfrm flipH="1">
              <a:off x="7428840" y="2925860"/>
              <a:ext cx="591210" cy="99180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28" idx="4"/>
              <a:endCxn id="17" idx="0"/>
            </p:cNvCxnSpPr>
            <p:nvPr/>
          </p:nvCxnSpPr>
          <p:spPr>
            <a:xfrm>
              <a:off x="8020050" y="2925860"/>
              <a:ext cx="349442" cy="96241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27" idx="4"/>
              <a:endCxn id="17" idx="0"/>
            </p:cNvCxnSpPr>
            <p:nvPr/>
          </p:nvCxnSpPr>
          <p:spPr>
            <a:xfrm>
              <a:off x="6994985" y="2913841"/>
              <a:ext cx="1374507" cy="97443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14" idx="6"/>
              <a:endCxn id="27" idx="2"/>
            </p:cNvCxnSpPr>
            <p:nvPr/>
          </p:nvCxnSpPr>
          <p:spPr>
            <a:xfrm flipV="1">
              <a:off x="6268178" y="2608421"/>
              <a:ext cx="402957" cy="309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7" idx="6"/>
              <a:endCxn id="28" idx="2"/>
            </p:cNvCxnSpPr>
            <p:nvPr/>
          </p:nvCxnSpPr>
          <p:spPr>
            <a:xfrm>
              <a:off x="7318835" y="2608421"/>
              <a:ext cx="377365" cy="12019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urved Connector 83"/>
            <p:cNvCxnSpPr>
              <a:stCxn id="14" idx="0"/>
              <a:endCxn id="28" idx="0"/>
            </p:cNvCxnSpPr>
            <p:nvPr/>
          </p:nvCxnSpPr>
          <p:spPr>
            <a:xfrm rot="16200000" flipH="1">
              <a:off x="6977728" y="1272698"/>
              <a:ext cx="8921" cy="2075722"/>
            </a:xfrm>
            <a:prstGeom prst="curvedConnector3">
              <a:avLst>
                <a:gd name="adj1" fmla="val -5668569"/>
              </a:avLst>
            </a:prstGeom>
            <a:ln w="34925">
              <a:solidFill>
                <a:srgbClr val="073E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Up Arrow 99"/>
          <p:cNvSpPr/>
          <p:nvPr/>
        </p:nvSpPr>
        <p:spPr>
          <a:xfrm rot="5400000">
            <a:off x="3128546" y="2915158"/>
            <a:ext cx="419509" cy="600019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086600" y="4753927"/>
            <a:ext cx="1463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.</a:t>
            </a:r>
            <a:r>
              <a:rPr lang="en-US" sz="2000" dirty="0" err="1" smtClean="0"/>
              <a:t>dbn</a:t>
            </a:r>
            <a:r>
              <a:rPr lang="en-US" sz="2000" dirty="0" smtClean="0"/>
              <a:t> file</a:t>
            </a:r>
          </a:p>
          <a:p>
            <a:r>
              <a:rPr lang="en-US" sz="2000" dirty="0" err="1" smtClean="0"/>
              <a:t>.net</a:t>
            </a:r>
            <a:r>
              <a:rPr lang="en-US" sz="2000" dirty="0" smtClean="0"/>
              <a:t> file</a:t>
            </a:r>
            <a:endParaRPr lang="en-US" sz="2000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529" y="2697780"/>
            <a:ext cx="1219200" cy="1460500"/>
          </a:xfrm>
          <a:prstGeom prst="rect">
            <a:avLst/>
          </a:prstGeom>
        </p:spPr>
      </p:pic>
      <p:sp>
        <p:nvSpPr>
          <p:cNvPr id="41" name="Up Arrow 40"/>
          <p:cNvSpPr/>
          <p:nvPr/>
        </p:nvSpPr>
        <p:spPr>
          <a:xfrm rot="5400000">
            <a:off x="6162720" y="2915158"/>
            <a:ext cx="419509" cy="600019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862737" y="2590800"/>
            <a:ext cx="1927365" cy="1703978"/>
          </a:xfrm>
          <a:prstGeom prst="roundRect">
            <a:avLst>
              <a:gd name="adj" fmla="val 7487"/>
            </a:avLst>
          </a:prstGeom>
          <a:solidFill>
            <a:srgbClr val="6CA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984" y="2793484"/>
            <a:ext cx="1318955" cy="414529"/>
          </a:xfrm>
          <a:prstGeom prst="rect">
            <a:avLst/>
          </a:prstGeom>
        </p:spPr>
      </p:pic>
      <p:grpSp>
        <p:nvGrpSpPr>
          <p:cNvPr id="44" name="Group 43"/>
          <p:cNvGrpSpPr/>
          <p:nvPr/>
        </p:nvGrpSpPr>
        <p:grpSpPr>
          <a:xfrm>
            <a:off x="4003043" y="3429000"/>
            <a:ext cx="304800" cy="304800"/>
            <a:chOff x="2667000" y="3962400"/>
            <a:chExt cx="1312613" cy="1257192"/>
          </a:xfrm>
        </p:grpSpPr>
        <p:sp>
          <p:nvSpPr>
            <p:cNvPr id="45" name="Rectangle 44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67031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67362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667000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99913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00244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324963" y="3962400"/>
              <a:ext cx="328820" cy="1250772"/>
            </a:xfrm>
            <a:prstGeom prst="rect">
              <a:avLst/>
            </a:prstGeom>
            <a:solidFill>
              <a:srgbClr val="FF6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326912" y="4038600"/>
              <a:ext cx="264841" cy="118099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321915" y="4322126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328011" y="4745672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996738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647745" y="4367844"/>
              <a:ext cx="328820" cy="84532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649694" y="4259460"/>
              <a:ext cx="264841" cy="96013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644697" y="4495800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650793" y="5039894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4304594" y="3468134"/>
            <a:ext cx="14103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core-dynamic</a:t>
            </a:r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70" y="2559326"/>
            <a:ext cx="2482920" cy="1517994"/>
          </a:xfrm>
          <a:prstGeom prst="rect">
            <a:avLst/>
          </a:prstGeom>
        </p:spPr>
      </p:pic>
      <p:grpSp>
        <p:nvGrpSpPr>
          <p:cNvPr id="73" name="Group 72"/>
          <p:cNvGrpSpPr/>
          <p:nvPr/>
        </p:nvGrpSpPr>
        <p:grpSpPr>
          <a:xfrm>
            <a:off x="4003141" y="3810000"/>
            <a:ext cx="304800" cy="304800"/>
            <a:chOff x="2667000" y="3962400"/>
            <a:chExt cx="1312613" cy="1257192"/>
          </a:xfrm>
        </p:grpSpPr>
        <p:sp>
          <p:nvSpPr>
            <p:cNvPr id="75" name="Rectangle 74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267031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67362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667000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99913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00244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324963" y="3962400"/>
              <a:ext cx="328820" cy="1250772"/>
            </a:xfrm>
            <a:prstGeom prst="rect">
              <a:avLst/>
            </a:prstGeom>
            <a:solidFill>
              <a:srgbClr val="FF6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326912" y="4038600"/>
              <a:ext cx="264841" cy="118099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3321915" y="4322126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328011" y="4745672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996738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647745" y="4367844"/>
              <a:ext cx="328820" cy="84532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649694" y="4259460"/>
              <a:ext cx="264841" cy="96013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3644697" y="4495800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3650793" y="5039894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4304692" y="3849134"/>
            <a:ext cx="14103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h</a:t>
            </a:r>
            <a:r>
              <a:rPr lang="en-US" sz="1100" dirty="0" err="1" smtClean="0">
                <a:solidFill>
                  <a:schemeClr val="bg1"/>
                </a:solidFill>
              </a:rPr>
              <a:t>uginlink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387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Dynamic models (save to disk)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07789"/>
            <a:ext cx="8229600" cy="2362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Note: </a:t>
            </a:r>
            <a:r>
              <a:rPr lang="en-US" sz="2400" dirty="0"/>
              <a:t>make </a:t>
            </a:r>
            <a:r>
              <a:rPr lang="en-US" sz="2400" dirty="0" smtClean="0"/>
              <a:t>sure that you have the following files in your </a:t>
            </a:r>
            <a:r>
              <a:rPr lang="en-US" sz="2400" dirty="0" err="1" smtClean="0"/>
              <a:t>classpath</a:t>
            </a:r>
            <a:r>
              <a:rPr lang="en-US" sz="2400" dirty="0" smtClean="0"/>
              <a:t>:</a:t>
            </a:r>
          </a:p>
          <a:p>
            <a:pPr lvl="1"/>
            <a:r>
              <a:rPr lang="en-US" sz="2000" dirty="0" smtClean="0"/>
              <a:t>hgapi83_amidst-64.jar</a:t>
            </a:r>
            <a:endParaRPr lang="en-US" sz="2000" dirty="0"/>
          </a:p>
          <a:p>
            <a:pPr lvl="1"/>
            <a:r>
              <a:rPr lang="en-US" sz="2000" dirty="0" smtClean="0"/>
              <a:t>libhgapi83_amidst-64.jnilib</a:t>
            </a:r>
          </a:p>
          <a:p>
            <a:r>
              <a:rPr lang="en-US" sz="2400" dirty="0" smtClean="0"/>
              <a:t>For adding folders to your class path: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AMIDST tutorial - Hugin S/A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24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1547971"/>
            <a:ext cx="853440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/>
              <a:t>// Save with .</a:t>
            </a:r>
            <a:r>
              <a:rPr lang="en-US" sz="1600" i="1" dirty="0" err="1"/>
              <a:t>bn</a:t>
            </a:r>
            <a:r>
              <a:rPr lang="en-US" sz="1600" i="1" dirty="0"/>
              <a:t> format</a:t>
            </a:r>
            <a:br>
              <a:rPr lang="en-US" sz="1600" i="1" dirty="0"/>
            </a:br>
            <a:r>
              <a:rPr lang="en-US" sz="1600" dirty="0" err="1"/>
              <a:t>DynamicBayesianNetworkWriter.save</a:t>
            </a:r>
            <a:r>
              <a:rPr lang="en-US" sz="1600" dirty="0"/>
              <a:t> </a:t>
            </a:r>
            <a:r>
              <a:rPr lang="en-US" sz="1600" dirty="0" smtClean="0"/>
              <a:t>(</a:t>
            </a:r>
            <a:r>
              <a:rPr lang="en-US" sz="1600" dirty="0" err="1"/>
              <a:t>bn</a:t>
            </a:r>
            <a:r>
              <a:rPr lang="en-US" sz="1600" dirty="0"/>
              <a:t>, </a:t>
            </a:r>
            <a:r>
              <a:rPr lang="en-US" sz="1600" b="1" dirty="0"/>
              <a:t>"</a:t>
            </a:r>
            <a:r>
              <a:rPr lang="en-US" sz="1600" b="1" dirty="0" smtClean="0"/>
              <a:t>networks/simulated/</a:t>
            </a:r>
            <a:r>
              <a:rPr lang="en-US" sz="1600" b="1" dirty="0" err="1" smtClean="0"/>
              <a:t>exampleDBN.dbn</a:t>
            </a:r>
            <a:r>
              <a:rPr lang="en-US" sz="1600" b="1" dirty="0"/>
              <a:t>"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i="1" dirty="0"/>
              <a:t>// Save with </a:t>
            </a:r>
            <a:r>
              <a:rPr lang="en-US" sz="1600" i="1" dirty="0" err="1"/>
              <a:t>hugin</a:t>
            </a:r>
            <a:r>
              <a:rPr lang="en-US" sz="1600" i="1" dirty="0"/>
              <a:t> format</a:t>
            </a:r>
            <a:br>
              <a:rPr lang="en-US" sz="1600" i="1" dirty="0"/>
            </a:br>
            <a:r>
              <a:rPr lang="en-US" sz="1600" dirty="0" err="1"/>
              <a:t>DynamicBayesianNetworkWriterToHugin</a:t>
            </a:r>
            <a:r>
              <a:rPr lang="en-US" sz="1600" dirty="0" err="1" smtClean="0"/>
              <a:t>.</a:t>
            </a:r>
            <a:r>
              <a:rPr lang="en-US" sz="1600" i="1" dirty="0" err="1" smtClean="0"/>
              <a:t>save</a:t>
            </a:r>
            <a:r>
              <a:rPr lang="en-US" sz="1600" dirty="0" smtClean="0"/>
              <a:t>(</a:t>
            </a:r>
            <a:r>
              <a:rPr lang="en-US" sz="1600" dirty="0" err="1" smtClean="0"/>
              <a:t>bn</a:t>
            </a:r>
            <a:r>
              <a:rPr lang="en-US" sz="1600" dirty="0"/>
              <a:t>, </a:t>
            </a:r>
            <a:r>
              <a:rPr lang="en-US" sz="1600" b="1" dirty="0"/>
              <a:t>"</a:t>
            </a:r>
            <a:r>
              <a:rPr lang="en-US" sz="1600" b="1" dirty="0" smtClean="0"/>
              <a:t>networks/simulated/</a:t>
            </a:r>
            <a:r>
              <a:rPr lang="en-US" sz="1600" b="1" dirty="0" err="1" smtClean="0"/>
              <a:t>exampleDBN.net</a:t>
            </a:r>
            <a:r>
              <a:rPr lang="en-US" sz="1600" b="1" dirty="0"/>
              <a:t>"</a:t>
            </a:r>
            <a:r>
              <a:rPr lang="en-US" sz="1600" dirty="0"/>
              <a:t>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29548" y="5593990"/>
            <a:ext cx="3256304" cy="587441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glow>
              <a:schemeClr val="accent1">
                <a:alpha val="40000"/>
              </a:schemeClr>
            </a:glow>
            <a:reflection endPos="0" dist="50800" dir="5400000" sy="-100000" algn="bl" rotWithShape="0"/>
            <a:softEdge rad="31750"/>
          </a:effectLst>
        </p:spPr>
        <p:txBody>
          <a:bodyPr wrap="none" lIns="144000" tIns="108000" rIns="144000" bIns="108000" rtlCol="0">
            <a:spAutoFit/>
          </a:bodyPr>
          <a:lstStyle/>
          <a:p>
            <a:r>
              <a:rPr lang="en-US" sz="2400" dirty="0"/>
              <a:t>-</a:t>
            </a:r>
            <a:r>
              <a:rPr lang="en-US" sz="2400" dirty="0" err="1"/>
              <a:t>Djava.library.path</a:t>
            </a:r>
            <a:r>
              <a:rPr lang="en-US" sz="2400" dirty="0" smtClean="0"/>
              <a:t>=“</a:t>
            </a:r>
            <a:r>
              <a:rPr lang="is-IS" sz="2400" dirty="0" smtClean="0"/>
              <a:t>….</a:t>
            </a:r>
            <a:r>
              <a:rPr lang="en-US" sz="2400" dirty="0" smtClean="0"/>
              <a:t>”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400800" y="6013847"/>
            <a:ext cx="296672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+mj-lt"/>
                <a:ea typeface="Apple Color Emoji" charset="-128"/>
                <a:cs typeface="Apple Color Emoji" charset="-128"/>
              </a:rPr>
              <a:t>DynamicModelSaveToDisk.java</a:t>
            </a:r>
            <a:endParaRPr lang="en-US" sz="1600" dirty="0">
              <a:latin typeface="+mj-lt"/>
              <a:ea typeface="Apple Color Emoji" charset="-128"/>
              <a:cs typeface="Apple Color Emoji" charset="-128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5124601"/>
            <a:ext cx="7239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877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57200" y="274639"/>
            <a:ext cx="6629400" cy="790842"/>
          </a:xfrm>
        </p:spPr>
        <p:txBody>
          <a:bodyPr>
            <a:normAutofit/>
          </a:bodyPr>
          <a:lstStyle/>
          <a:p>
            <a:r>
              <a:rPr lang="en-GB" dirty="0" smtClean="0"/>
              <a:t>Static</a:t>
            </a:r>
            <a:r>
              <a:rPr lang="en-GB" baseline="0" dirty="0" smtClean="0"/>
              <a:t> models (save to disk)</a:t>
            </a:r>
            <a:endParaRPr lang="en-GB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AMIDST tutorial - Hugin S/A</a:t>
            </a:r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25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52500" y="4753927"/>
            <a:ext cx="148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Dynamic BN</a:t>
            </a:r>
            <a:endParaRPr lang="en-US" sz="2000" dirty="0"/>
          </a:p>
        </p:txBody>
      </p:sp>
      <p:grpSp>
        <p:nvGrpSpPr>
          <p:cNvPr id="98" name="Group 97"/>
          <p:cNvGrpSpPr/>
          <p:nvPr/>
        </p:nvGrpSpPr>
        <p:grpSpPr>
          <a:xfrm>
            <a:off x="9372600" y="2096062"/>
            <a:ext cx="3539313" cy="2198716"/>
            <a:chOff x="5223687" y="2303001"/>
            <a:chExt cx="3469655" cy="2225505"/>
          </a:xfrm>
        </p:grpSpPr>
        <p:sp>
          <p:nvSpPr>
            <p:cNvPr id="14" name="Oval 13"/>
            <p:cNvSpPr/>
            <p:nvPr/>
          </p:nvSpPr>
          <p:spPr>
            <a:xfrm>
              <a:off x="5620478" y="2306099"/>
              <a:ext cx="647700" cy="61084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H1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5223687" y="3888277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ysClr val="windowText" lastClr="000000"/>
                  </a:solidFill>
                </a:rPr>
                <a:t>X1</a:t>
              </a:r>
              <a:endParaRPr 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6164338" y="3896077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X2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8045642" y="3888277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X4</a:t>
              </a:r>
            </a:p>
          </p:txBody>
        </p:sp>
        <p:cxnSp>
          <p:nvCxnSpPr>
            <p:cNvPr id="18" name="Straight Arrow Connector 17"/>
            <p:cNvCxnSpPr>
              <a:stCxn id="14" idx="4"/>
              <a:endCxn id="15" idx="0"/>
            </p:cNvCxnSpPr>
            <p:nvPr/>
          </p:nvCxnSpPr>
          <p:spPr>
            <a:xfrm flipH="1">
              <a:off x="5547537" y="2916939"/>
              <a:ext cx="396791" cy="9713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4" idx="4"/>
              <a:endCxn id="16" idx="0"/>
            </p:cNvCxnSpPr>
            <p:nvPr/>
          </p:nvCxnSpPr>
          <p:spPr>
            <a:xfrm>
              <a:off x="5944328" y="2916939"/>
              <a:ext cx="543860" cy="9791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4" idx="4"/>
              <a:endCxn id="17" idx="0"/>
            </p:cNvCxnSpPr>
            <p:nvPr/>
          </p:nvCxnSpPr>
          <p:spPr>
            <a:xfrm>
              <a:off x="5944328" y="2916939"/>
              <a:ext cx="2425164" cy="9713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6671135" y="2303001"/>
              <a:ext cx="647700" cy="61084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H2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7696200" y="2315020"/>
              <a:ext cx="647700" cy="61084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H3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7104990" y="3917666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X3</a:t>
              </a:r>
            </a:p>
          </p:txBody>
        </p:sp>
        <p:cxnSp>
          <p:nvCxnSpPr>
            <p:cNvPr id="31" name="Straight Arrow Connector 30"/>
            <p:cNvCxnSpPr>
              <a:stCxn id="14" idx="4"/>
              <a:endCxn id="29" idx="0"/>
            </p:cNvCxnSpPr>
            <p:nvPr/>
          </p:nvCxnSpPr>
          <p:spPr>
            <a:xfrm>
              <a:off x="5944328" y="2916939"/>
              <a:ext cx="1484512" cy="100072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27" idx="4"/>
              <a:endCxn id="15" idx="0"/>
            </p:cNvCxnSpPr>
            <p:nvPr/>
          </p:nvCxnSpPr>
          <p:spPr>
            <a:xfrm flipH="1">
              <a:off x="5547537" y="2913841"/>
              <a:ext cx="1447448" cy="97443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28" idx="4"/>
              <a:endCxn id="15" idx="0"/>
            </p:cNvCxnSpPr>
            <p:nvPr/>
          </p:nvCxnSpPr>
          <p:spPr>
            <a:xfrm flipH="1">
              <a:off x="5547537" y="2925860"/>
              <a:ext cx="2472513" cy="96241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27" idx="4"/>
              <a:endCxn id="16" idx="0"/>
            </p:cNvCxnSpPr>
            <p:nvPr/>
          </p:nvCxnSpPr>
          <p:spPr>
            <a:xfrm flipH="1">
              <a:off x="6488188" y="2913841"/>
              <a:ext cx="506797" cy="98223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28" idx="4"/>
              <a:endCxn id="16" idx="0"/>
            </p:cNvCxnSpPr>
            <p:nvPr/>
          </p:nvCxnSpPr>
          <p:spPr>
            <a:xfrm flipH="1">
              <a:off x="6488188" y="2925860"/>
              <a:ext cx="1531862" cy="97021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28" idx="4"/>
              <a:endCxn id="29" idx="0"/>
            </p:cNvCxnSpPr>
            <p:nvPr/>
          </p:nvCxnSpPr>
          <p:spPr>
            <a:xfrm flipH="1">
              <a:off x="7428840" y="2925860"/>
              <a:ext cx="591210" cy="99180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28" idx="4"/>
              <a:endCxn id="17" idx="0"/>
            </p:cNvCxnSpPr>
            <p:nvPr/>
          </p:nvCxnSpPr>
          <p:spPr>
            <a:xfrm>
              <a:off x="8020050" y="2925860"/>
              <a:ext cx="349442" cy="96241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27" idx="4"/>
              <a:endCxn id="17" idx="0"/>
            </p:cNvCxnSpPr>
            <p:nvPr/>
          </p:nvCxnSpPr>
          <p:spPr>
            <a:xfrm>
              <a:off x="6994985" y="2913841"/>
              <a:ext cx="1374507" cy="97443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14" idx="6"/>
              <a:endCxn id="27" idx="2"/>
            </p:cNvCxnSpPr>
            <p:nvPr/>
          </p:nvCxnSpPr>
          <p:spPr>
            <a:xfrm flipV="1">
              <a:off x="6268178" y="2608421"/>
              <a:ext cx="402957" cy="309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7" idx="6"/>
              <a:endCxn id="28" idx="2"/>
            </p:cNvCxnSpPr>
            <p:nvPr/>
          </p:nvCxnSpPr>
          <p:spPr>
            <a:xfrm>
              <a:off x="7318835" y="2608421"/>
              <a:ext cx="377365" cy="12019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urved Connector 83"/>
            <p:cNvCxnSpPr>
              <a:stCxn id="14" idx="0"/>
              <a:endCxn id="28" idx="0"/>
            </p:cNvCxnSpPr>
            <p:nvPr/>
          </p:nvCxnSpPr>
          <p:spPr>
            <a:xfrm rot="16200000" flipH="1">
              <a:off x="6977728" y="1272698"/>
              <a:ext cx="8921" cy="2075722"/>
            </a:xfrm>
            <a:prstGeom prst="curvedConnector3">
              <a:avLst>
                <a:gd name="adj1" fmla="val -5668569"/>
              </a:avLst>
            </a:prstGeom>
            <a:ln w="34925">
              <a:solidFill>
                <a:srgbClr val="073E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Up Arrow 99"/>
          <p:cNvSpPr/>
          <p:nvPr/>
        </p:nvSpPr>
        <p:spPr>
          <a:xfrm rot="5400000">
            <a:off x="2985855" y="2915158"/>
            <a:ext cx="419509" cy="600019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315200" y="4788072"/>
            <a:ext cx="1463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querry</a:t>
            </a:r>
            <a:endParaRPr lang="en-US" sz="2000" dirty="0"/>
          </a:p>
        </p:txBody>
      </p:sp>
      <p:sp>
        <p:nvSpPr>
          <p:cNvPr id="41" name="Up Arrow 40"/>
          <p:cNvSpPr/>
          <p:nvPr/>
        </p:nvSpPr>
        <p:spPr>
          <a:xfrm rot="5400000">
            <a:off x="5957655" y="2915158"/>
            <a:ext cx="419509" cy="600019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733800" y="2590800"/>
            <a:ext cx="1927365" cy="1703978"/>
          </a:xfrm>
          <a:prstGeom prst="roundRect">
            <a:avLst>
              <a:gd name="adj" fmla="val 7487"/>
            </a:avLst>
          </a:prstGeom>
          <a:solidFill>
            <a:srgbClr val="6CA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047" y="2793484"/>
            <a:ext cx="1318955" cy="414529"/>
          </a:xfrm>
          <a:prstGeom prst="rect">
            <a:avLst/>
          </a:prstGeom>
        </p:spPr>
      </p:pic>
      <p:grpSp>
        <p:nvGrpSpPr>
          <p:cNvPr id="44" name="Group 43"/>
          <p:cNvGrpSpPr/>
          <p:nvPr/>
        </p:nvGrpSpPr>
        <p:grpSpPr>
          <a:xfrm>
            <a:off x="3874106" y="3429000"/>
            <a:ext cx="304800" cy="304800"/>
            <a:chOff x="2667000" y="3962400"/>
            <a:chExt cx="1312613" cy="1257192"/>
          </a:xfrm>
        </p:grpSpPr>
        <p:sp>
          <p:nvSpPr>
            <p:cNvPr id="45" name="Rectangle 44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67031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67362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667000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99913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00244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324963" y="3962400"/>
              <a:ext cx="328820" cy="1250772"/>
            </a:xfrm>
            <a:prstGeom prst="rect">
              <a:avLst/>
            </a:prstGeom>
            <a:solidFill>
              <a:srgbClr val="FF6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326912" y="4038600"/>
              <a:ext cx="264841" cy="118099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321915" y="4322126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328011" y="4745672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996738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647745" y="4367844"/>
              <a:ext cx="328820" cy="84532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649694" y="4259460"/>
              <a:ext cx="264841" cy="96013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644697" y="4495800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650793" y="5039894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4175657" y="3468134"/>
            <a:ext cx="14103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core-dynamic</a:t>
            </a:r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70" y="2559326"/>
            <a:ext cx="2482920" cy="1517994"/>
          </a:xfrm>
          <a:prstGeom prst="rect">
            <a:avLst/>
          </a:prstGeom>
        </p:spPr>
      </p:pic>
      <p:grpSp>
        <p:nvGrpSpPr>
          <p:cNvPr id="73" name="Group 72"/>
          <p:cNvGrpSpPr/>
          <p:nvPr/>
        </p:nvGrpSpPr>
        <p:grpSpPr>
          <a:xfrm>
            <a:off x="3874204" y="3810000"/>
            <a:ext cx="304800" cy="304800"/>
            <a:chOff x="2667000" y="3962400"/>
            <a:chExt cx="1312613" cy="1257192"/>
          </a:xfrm>
        </p:grpSpPr>
        <p:sp>
          <p:nvSpPr>
            <p:cNvPr id="75" name="Rectangle 74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267031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67362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667000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99913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00244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324963" y="3962400"/>
              <a:ext cx="328820" cy="1250772"/>
            </a:xfrm>
            <a:prstGeom prst="rect">
              <a:avLst/>
            </a:prstGeom>
            <a:solidFill>
              <a:srgbClr val="FF6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326912" y="4038600"/>
              <a:ext cx="264841" cy="118099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3321915" y="4322126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328011" y="4745672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996738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647745" y="4367844"/>
              <a:ext cx="328820" cy="84532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649694" y="4259460"/>
              <a:ext cx="264841" cy="96013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3644697" y="4495800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3650793" y="5039894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4175755" y="3849134"/>
            <a:ext cx="14103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h</a:t>
            </a:r>
            <a:r>
              <a:rPr lang="en-US" sz="1100" dirty="0" err="1" smtClean="0">
                <a:solidFill>
                  <a:schemeClr val="bg1"/>
                </a:solidFill>
              </a:rPr>
              <a:t>uginlink</a:t>
            </a:r>
            <a:endParaRPr lang="en-US" sz="11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/>
              <p:cNvSpPr/>
              <p:nvPr/>
            </p:nvSpPr>
            <p:spPr>
              <a:xfrm>
                <a:off x="5882158" y="2682388"/>
                <a:ext cx="3920634" cy="36933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cap="none" spc="0" dirty="0" smtClean="0">
                          <a:ln w="0"/>
                          <a:solidFill>
                            <a:srgbClr val="6DA4FA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charset="0"/>
                        </a:rPr>
                        <m:t>𝑃</m:t>
                      </m:r>
                      <m:r>
                        <a:rPr lang="es-ES" b="0" i="1" cap="none" spc="0" dirty="0" smtClean="0">
                          <a:ln w="0"/>
                          <a:solidFill>
                            <a:srgbClr val="6DA4FA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s-ES" b="0" i="1" cap="none" spc="0" dirty="0" smtClean="0">
                              <a:ln w="0"/>
                              <a:solidFill>
                                <a:srgbClr val="6DA4FA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s-ES" b="0" i="1" cap="none" spc="0" dirty="0" smtClean="0">
                              <a:ln w="0"/>
                              <a:solidFill>
                                <a:srgbClr val="6DA4FA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charset="0"/>
                            </a:rPr>
                            <m:t>𝐻</m:t>
                          </m:r>
                        </m:e>
                        <m:sup>
                          <m:r>
                            <a:rPr lang="es-ES" b="0" i="1" cap="none" spc="0" dirty="0" smtClean="0">
                              <a:ln w="0"/>
                              <a:solidFill>
                                <a:srgbClr val="6DA4FA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charset="0"/>
                            </a:rPr>
                            <m:t>𝑡</m:t>
                          </m:r>
                        </m:sup>
                      </m:sSup>
                      <m:r>
                        <a:rPr lang="es-ES" b="0" i="1" cap="none" spc="0" dirty="0" smtClean="0">
                          <a:ln w="0"/>
                          <a:solidFill>
                            <a:srgbClr val="6DA4FA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charset="0"/>
                        </a:rPr>
                        <m:t>|</m:t>
                      </m:r>
                      <m:sSup>
                        <m:sSupPr>
                          <m:ctrlPr>
                            <a:rPr lang="es-ES" i="1" dirty="0">
                              <a:ln w="0"/>
                              <a:solidFill>
                                <a:srgbClr val="6DA4FA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s-ES" i="1" dirty="0">
                              <a:ln w="0"/>
                              <a:solidFill>
                                <a:srgbClr val="6DA4FA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charset="0"/>
                            </a:rPr>
                            <m:t>𝐻</m:t>
                          </m:r>
                        </m:e>
                        <m:sup>
                          <m:r>
                            <a:rPr lang="es-ES" i="1" dirty="0">
                              <a:ln w="0"/>
                              <a:solidFill>
                                <a:srgbClr val="6DA4FA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charset="0"/>
                            </a:rPr>
                            <m:t>𝑡</m:t>
                          </m:r>
                          <m:r>
                            <a:rPr lang="es-ES" b="0" i="1" dirty="0" smtClean="0">
                              <a:ln w="0"/>
                              <a:solidFill>
                                <a:srgbClr val="6DA4FA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charset="0"/>
                            </a:rPr>
                            <m:t>−1</m:t>
                          </m:r>
                        </m:sup>
                      </m:sSup>
                      <m:r>
                        <a:rPr lang="es-ES" b="0" i="1" dirty="0" smtClean="0">
                          <a:ln w="0"/>
                          <a:solidFill>
                            <a:srgbClr val="6DA4FA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charset="0"/>
                        </a:rPr>
                        <m:t>=</m:t>
                      </m:r>
                      <m:r>
                        <a:rPr lang="es-ES" b="0" i="1" dirty="0" smtClean="0">
                          <a:ln w="0"/>
                          <a:solidFill>
                            <a:srgbClr val="6DA4FA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charset="0"/>
                        </a:rPr>
                        <m:t>h</m:t>
                      </m:r>
                      <m:r>
                        <a:rPr lang="es-ES" b="0" i="1" dirty="0" smtClean="0">
                          <a:ln w="0"/>
                          <a:solidFill>
                            <a:srgbClr val="6DA4FA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charset="0"/>
                        </a:rPr>
                        <m:t>,</m:t>
                      </m:r>
                      <m:sSup>
                        <m:sSupPr>
                          <m:ctrlPr>
                            <a:rPr lang="es-ES" b="0" i="1" dirty="0" smtClean="0">
                              <a:ln w="0"/>
                              <a:solidFill>
                                <a:srgbClr val="6DA4FA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s-ES" b="1" i="1" dirty="0" smtClean="0">
                              <a:ln w="0"/>
                              <a:solidFill>
                                <a:srgbClr val="6DA4FA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charset="0"/>
                            </a:rPr>
                            <m:t>𝑿</m:t>
                          </m:r>
                        </m:e>
                        <m:sup>
                          <m:r>
                            <a:rPr lang="es-ES" b="0" i="1" dirty="0" smtClean="0">
                              <a:ln w="0"/>
                              <a:solidFill>
                                <a:srgbClr val="6DA4FA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charset="0"/>
                            </a:rPr>
                            <m:t>𝑡</m:t>
                          </m:r>
                        </m:sup>
                      </m:sSup>
                      <m:r>
                        <a:rPr lang="es-ES" b="0" i="1" dirty="0" smtClean="0">
                          <a:ln w="0"/>
                          <a:solidFill>
                            <a:srgbClr val="6DA4FA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charset="0"/>
                        </a:rPr>
                        <m:t>=</m:t>
                      </m:r>
                      <m:r>
                        <a:rPr lang="es-ES" b="1" i="1" dirty="0" smtClean="0">
                          <a:ln w="0"/>
                          <a:solidFill>
                            <a:srgbClr val="6DA4FA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charset="0"/>
                        </a:rPr>
                        <m:t>𝒙</m:t>
                      </m:r>
                      <m:r>
                        <a:rPr lang="es-ES" b="0" i="1" cap="none" spc="0" dirty="0" smtClean="0">
                          <a:ln w="0"/>
                          <a:solidFill>
                            <a:srgbClr val="6DA4FA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s-ES" b="0" cap="none" spc="0" dirty="0">
                  <a:ln w="0"/>
                  <a:solidFill>
                    <a:srgbClr val="6DA4FA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5" name="Rectangle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158" y="2682388"/>
                <a:ext cx="3920634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9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95"/>
              <p:cNvSpPr/>
              <p:nvPr/>
            </p:nvSpPr>
            <p:spPr>
              <a:xfrm>
                <a:off x="5850459" y="3424922"/>
                <a:ext cx="3920634" cy="36933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cap="none" spc="0" dirty="0" smtClean="0">
                          <a:ln w="0"/>
                          <a:solidFill>
                            <a:srgbClr val="6DA4FA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charset="0"/>
                        </a:rPr>
                        <m:t>𝑃</m:t>
                      </m:r>
                      <m:r>
                        <a:rPr lang="es-ES" b="0" i="1" cap="none" spc="0" dirty="0" smtClean="0">
                          <a:ln w="0"/>
                          <a:solidFill>
                            <a:srgbClr val="6DA4FA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s-ES" b="0" i="1" cap="none" spc="0" dirty="0" smtClean="0">
                              <a:ln w="0"/>
                              <a:solidFill>
                                <a:srgbClr val="6DA4FA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s-ES" b="0" i="1" cap="none" spc="0" dirty="0" smtClean="0">
                              <a:ln w="0"/>
                              <a:solidFill>
                                <a:srgbClr val="6DA4FA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charset="0"/>
                            </a:rPr>
                            <m:t>𝐻</m:t>
                          </m:r>
                        </m:e>
                        <m:sup>
                          <m:r>
                            <a:rPr lang="es-ES" b="0" i="1" cap="none" spc="0" dirty="0" smtClean="0">
                              <a:ln w="0"/>
                              <a:solidFill>
                                <a:srgbClr val="6DA4FA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charset="0"/>
                            </a:rPr>
                            <m:t>𝑡</m:t>
                          </m:r>
                          <m:r>
                            <a:rPr lang="es-ES" b="0" i="1" cap="none" spc="0" dirty="0" smtClean="0">
                              <a:ln w="0"/>
                              <a:solidFill>
                                <a:srgbClr val="6DA4FA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charset="0"/>
                            </a:rPr>
                            <m:t>+5</m:t>
                          </m:r>
                        </m:sup>
                      </m:sSup>
                      <m:r>
                        <a:rPr lang="es-ES" b="0" i="1" cap="none" spc="0" dirty="0" smtClean="0">
                          <a:ln w="0"/>
                          <a:solidFill>
                            <a:srgbClr val="6DA4FA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charset="0"/>
                        </a:rPr>
                        <m:t>|</m:t>
                      </m:r>
                      <m:sSup>
                        <m:sSupPr>
                          <m:ctrlPr>
                            <a:rPr lang="es-ES" i="1" dirty="0">
                              <a:ln w="0"/>
                              <a:solidFill>
                                <a:srgbClr val="6DA4FA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s-ES" i="1" dirty="0">
                              <a:ln w="0"/>
                              <a:solidFill>
                                <a:srgbClr val="6DA4FA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charset="0"/>
                            </a:rPr>
                            <m:t>𝐻</m:t>
                          </m:r>
                        </m:e>
                        <m:sup>
                          <m:r>
                            <a:rPr lang="es-ES" i="1" dirty="0">
                              <a:ln w="0"/>
                              <a:solidFill>
                                <a:srgbClr val="6DA4FA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charset="0"/>
                            </a:rPr>
                            <m:t>𝑡</m:t>
                          </m:r>
                          <m:r>
                            <a:rPr lang="es-ES" b="0" i="1" dirty="0" smtClean="0">
                              <a:ln w="0"/>
                              <a:solidFill>
                                <a:srgbClr val="6DA4FA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charset="0"/>
                            </a:rPr>
                            <m:t>−1</m:t>
                          </m:r>
                        </m:sup>
                      </m:sSup>
                      <m:r>
                        <a:rPr lang="es-ES" b="0" i="1" dirty="0" smtClean="0">
                          <a:ln w="0"/>
                          <a:solidFill>
                            <a:srgbClr val="6DA4FA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charset="0"/>
                        </a:rPr>
                        <m:t>=</m:t>
                      </m:r>
                      <m:r>
                        <a:rPr lang="es-ES" b="0" i="1" dirty="0" smtClean="0">
                          <a:ln w="0"/>
                          <a:solidFill>
                            <a:srgbClr val="6DA4FA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charset="0"/>
                        </a:rPr>
                        <m:t>h</m:t>
                      </m:r>
                      <m:r>
                        <a:rPr lang="es-ES" b="0" i="1" dirty="0" smtClean="0">
                          <a:ln w="0"/>
                          <a:solidFill>
                            <a:srgbClr val="6DA4FA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charset="0"/>
                        </a:rPr>
                        <m:t>,</m:t>
                      </m:r>
                      <m:sSup>
                        <m:sSupPr>
                          <m:ctrlPr>
                            <a:rPr lang="es-ES" b="0" i="1" dirty="0" smtClean="0">
                              <a:ln w="0"/>
                              <a:solidFill>
                                <a:srgbClr val="6DA4FA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s-ES" b="1" i="1" dirty="0" smtClean="0">
                              <a:ln w="0"/>
                              <a:solidFill>
                                <a:srgbClr val="6DA4FA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charset="0"/>
                            </a:rPr>
                            <m:t>𝑿</m:t>
                          </m:r>
                        </m:e>
                        <m:sup>
                          <m:r>
                            <a:rPr lang="es-ES" b="0" i="1" dirty="0" smtClean="0">
                              <a:ln w="0"/>
                              <a:solidFill>
                                <a:srgbClr val="6DA4FA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charset="0"/>
                            </a:rPr>
                            <m:t>𝑡</m:t>
                          </m:r>
                        </m:sup>
                      </m:sSup>
                      <m:r>
                        <a:rPr lang="es-ES" b="0" i="1" dirty="0" smtClean="0">
                          <a:ln w="0"/>
                          <a:solidFill>
                            <a:srgbClr val="6DA4FA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charset="0"/>
                        </a:rPr>
                        <m:t>=</m:t>
                      </m:r>
                      <m:r>
                        <a:rPr lang="es-ES" b="1" i="1" dirty="0" smtClean="0">
                          <a:ln w="0"/>
                          <a:solidFill>
                            <a:srgbClr val="6DA4FA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charset="0"/>
                        </a:rPr>
                        <m:t>𝒙</m:t>
                      </m:r>
                      <m:r>
                        <a:rPr lang="es-ES" b="0" i="1" cap="none" spc="0" dirty="0" smtClean="0">
                          <a:ln w="0"/>
                          <a:solidFill>
                            <a:srgbClr val="6DA4FA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s-ES" b="0" cap="none" spc="0" dirty="0">
                  <a:ln w="0"/>
                  <a:solidFill>
                    <a:srgbClr val="6DA4FA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6" name="Rectangle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0459" y="3424922"/>
                <a:ext cx="3920634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9680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57200" y="1905000"/>
            <a:ext cx="876300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smtClean="0">
                <a:solidFill>
                  <a:srgbClr val="808080"/>
                </a:solidFill>
              </a:rPr>
              <a:t>//</a:t>
            </a:r>
            <a:r>
              <a:rPr lang="en-US" sz="1400" i="1" dirty="0">
                <a:solidFill>
                  <a:srgbClr val="808080"/>
                </a:solidFill>
              </a:rPr>
              <a:t>Testing dataset</a:t>
            </a:r>
            <a:br>
              <a:rPr lang="en-US" sz="1400" i="1" dirty="0">
                <a:solidFill>
                  <a:srgbClr val="808080"/>
                </a:solidFill>
              </a:rPr>
            </a:br>
            <a:r>
              <a:rPr lang="en-US" sz="1400" dirty="0"/>
              <a:t>String </a:t>
            </a:r>
            <a:r>
              <a:rPr lang="en-US" sz="1400" dirty="0" err="1"/>
              <a:t>filenamePredict</a:t>
            </a:r>
            <a:r>
              <a:rPr lang="en-US" sz="1400" dirty="0"/>
              <a:t> = </a:t>
            </a:r>
            <a:r>
              <a:rPr lang="en-US" sz="1400" b="1" dirty="0">
                <a:solidFill>
                  <a:srgbClr val="008000"/>
                </a:solidFill>
              </a:rPr>
              <a:t>"datasets/simulated</a:t>
            </a:r>
            <a:r>
              <a:rPr lang="en-US" sz="1400" b="1" dirty="0" smtClean="0">
                <a:solidFill>
                  <a:srgbClr val="008000"/>
                </a:solidFill>
              </a:rPr>
              <a:t>/</a:t>
            </a:r>
            <a:r>
              <a:rPr lang="en-US" sz="1400" b="1" dirty="0" err="1" smtClean="0">
                <a:solidFill>
                  <a:srgbClr val="008000"/>
                </a:solidFill>
              </a:rPr>
              <a:t>cajamar.arff</a:t>
            </a:r>
            <a:r>
              <a:rPr lang="en-US" sz="1400" b="1" dirty="0" smtClean="0">
                <a:solidFill>
                  <a:srgbClr val="008000"/>
                </a:solidFill>
              </a:rPr>
              <a:t>"</a:t>
            </a:r>
            <a:r>
              <a:rPr lang="en-US" sz="1400" dirty="0"/>
              <a:t>;</a:t>
            </a:r>
            <a:br>
              <a:rPr lang="en-US" sz="1400" dirty="0"/>
            </a:br>
            <a:r>
              <a:rPr lang="en-US" sz="1400" dirty="0"/>
              <a:t>DataStream&lt;</a:t>
            </a:r>
            <a:r>
              <a:rPr lang="en-US" sz="1400" dirty="0" err="1"/>
              <a:t>DynamicDataInstance</a:t>
            </a:r>
            <a:r>
              <a:rPr lang="en-US" sz="1400" dirty="0"/>
              <a:t>&gt; </a:t>
            </a:r>
            <a:r>
              <a:rPr lang="en-US" sz="1400" dirty="0" err="1"/>
              <a:t>dataPredict</a:t>
            </a:r>
            <a:r>
              <a:rPr lang="en-US" sz="1400" dirty="0"/>
              <a:t> = </a:t>
            </a:r>
            <a:r>
              <a:rPr lang="en-US" sz="1400" dirty="0" err="1"/>
              <a:t>DynamicDataStreamLoader.</a:t>
            </a:r>
            <a:r>
              <a:rPr lang="en-US" sz="1400" i="1" dirty="0" err="1"/>
              <a:t>loadFromFile</a:t>
            </a:r>
            <a:r>
              <a:rPr lang="en-US" sz="1400" dirty="0"/>
              <a:t>(</a:t>
            </a:r>
            <a:r>
              <a:rPr lang="en-US" sz="1400" dirty="0" err="1"/>
              <a:t>filenamePredict</a:t>
            </a:r>
            <a:r>
              <a:rPr lang="en-US" sz="1400" dirty="0" smtClean="0"/>
              <a:t>);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i="1" dirty="0">
                <a:solidFill>
                  <a:srgbClr val="808080"/>
                </a:solidFill>
              </a:rPr>
              <a:t>//Select the inference algorithm</a:t>
            </a:r>
            <a:br>
              <a:rPr lang="en-US" sz="1400" i="1" dirty="0">
                <a:solidFill>
                  <a:srgbClr val="808080"/>
                </a:solidFill>
              </a:rPr>
            </a:br>
            <a:r>
              <a:rPr lang="en-US" sz="1400" dirty="0" err="1"/>
              <a:t>InferenceAlgorithmForDBN</a:t>
            </a:r>
            <a:r>
              <a:rPr lang="en-US" sz="1400" dirty="0"/>
              <a:t> infer = </a:t>
            </a:r>
            <a:r>
              <a:rPr lang="en-US" sz="1400" b="1" dirty="0">
                <a:solidFill>
                  <a:srgbClr val="000080"/>
                </a:solidFill>
              </a:rPr>
              <a:t>new </a:t>
            </a:r>
            <a:r>
              <a:rPr lang="en-US" sz="1400" dirty="0" err="1"/>
              <a:t>FactoredFrontierForDBN</a:t>
            </a:r>
            <a:r>
              <a:rPr lang="en-US" sz="1400" dirty="0"/>
              <a:t>(</a:t>
            </a:r>
            <a:r>
              <a:rPr lang="en-US" sz="1400" b="1" dirty="0">
                <a:solidFill>
                  <a:srgbClr val="000080"/>
                </a:solidFill>
              </a:rPr>
              <a:t>new </a:t>
            </a:r>
            <a:r>
              <a:rPr lang="en-US" sz="1400" dirty="0"/>
              <a:t>VMP()); </a:t>
            </a:r>
            <a:r>
              <a:rPr lang="en-US" sz="1400" i="1" dirty="0">
                <a:solidFill>
                  <a:srgbClr val="808080"/>
                </a:solidFill>
              </a:rPr>
              <a:t/>
            </a:r>
            <a:br>
              <a:rPr lang="en-US" sz="1400" i="1" dirty="0">
                <a:solidFill>
                  <a:srgbClr val="808080"/>
                </a:solidFill>
              </a:rPr>
            </a:br>
            <a:r>
              <a:rPr lang="en-US" sz="1400" dirty="0" err="1"/>
              <a:t>infer.setModel</a:t>
            </a:r>
            <a:r>
              <a:rPr lang="en-US" sz="1400" dirty="0"/>
              <a:t>(</a:t>
            </a:r>
            <a:r>
              <a:rPr lang="en-US" sz="1400" dirty="0" err="1"/>
              <a:t>dbn</a:t>
            </a:r>
            <a:r>
              <a:rPr lang="en-US" sz="1400" dirty="0" smtClean="0"/>
              <a:t>);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Variable </a:t>
            </a:r>
            <a:r>
              <a:rPr lang="en-US" sz="1400" dirty="0" err="1"/>
              <a:t>varTarget</a:t>
            </a:r>
            <a:r>
              <a:rPr lang="en-US" sz="1400" dirty="0"/>
              <a:t> = </a:t>
            </a:r>
            <a:r>
              <a:rPr lang="en-US" sz="1400" dirty="0" err="1"/>
              <a:t>dbn.getDynamicVariables</a:t>
            </a:r>
            <a:r>
              <a:rPr lang="en-US" sz="1400" dirty="0"/>
              <a:t>().</a:t>
            </a:r>
            <a:r>
              <a:rPr lang="en-US" sz="1400" dirty="0" err="1"/>
              <a:t>getVariableByName</a:t>
            </a:r>
            <a:r>
              <a:rPr lang="en-US" sz="1400" dirty="0"/>
              <a:t>(</a:t>
            </a:r>
            <a:r>
              <a:rPr lang="en-US" sz="1400" b="1" dirty="0">
                <a:solidFill>
                  <a:srgbClr val="008000"/>
                </a:solidFill>
              </a:rPr>
              <a:t>"</a:t>
            </a:r>
            <a:r>
              <a:rPr lang="en-US" sz="1400" b="1" dirty="0" err="1">
                <a:solidFill>
                  <a:srgbClr val="008000"/>
                </a:solidFill>
              </a:rPr>
              <a:t>discreteHiddenVar</a:t>
            </a:r>
            <a:r>
              <a:rPr lang="en-US" sz="1400" b="1" dirty="0">
                <a:solidFill>
                  <a:srgbClr val="008000"/>
                </a:solidFill>
              </a:rPr>
              <a:t>"</a:t>
            </a:r>
            <a:r>
              <a:rPr lang="en-US" sz="1400" dirty="0"/>
              <a:t>);</a:t>
            </a:r>
            <a:br>
              <a:rPr lang="en-US" sz="1400" dirty="0"/>
            </a:br>
            <a:r>
              <a:rPr lang="en-US" sz="1400" dirty="0" err="1"/>
              <a:t>UnivariateDistribution</a:t>
            </a:r>
            <a:r>
              <a:rPr lang="en-US" sz="1400" dirty="0"/>
              <a:t> posterior = </a:t>
            </a:r>
            <a:r>
              <a:rPr lang="en-US" sz="1400" b="1" dirty="0">
                <a:solidFill>
                  <a:srgbClr val="000080"/>
                </a:solidFill>
              </a:rPr>
              <a:t>null</a:t>
            </a:r>
            <a:r>
              <a:rPr lang="en-US" sz="1400" dirty="0"/>
              <a:t>;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i="1" dirty="0">
                <a:solidFill>
                  <a:srgbClr val="808080"/>
                </a:solidFill>
              </a:rPr>
              <a:t>//Classify each instance</a:t>
            </a:r>
            <a:br>
              <a:rPr lang="en-US" sz="1400" i="1" dirty="0">
                <a:solidFill>
                  <a:srgbClr val="808080"/>
                </a:solidFill>
              </a:rPr>
            </a:br>
            <a:r>
              <a:rPr lang="en-US" sz="1400" b="1" dirty="0" err="1">
                <a:solidFill>
                  <a:srgbClr val="000080"/>
                </a:solidFill>
              </a:rPr>
              <a:t>int</a:t>
            </a:r>
            <a:r>
              <a:rPr lang="en-US" sz="1400" b="1" dirty="0">
                <a:solidFill>
                  <a:srgbClr val="000080"/>
                </a:solidFill>
              </a:rPr>
              <a:t> </a:t>
            </a:r>
            <a:r>
              <a:rPr lang="en-US" sz="1400" dirty="0"/>
              <a:t>t = </a:t>
            </a:r>
            <a:r>
              <a:rPr lang="en-US" sz="1400" dirty="0">
                <a:solidFill>
                  <a:srgbClr val="0000FF"/>
                </a:solidFill>
              </a:rPr>
              <a:t>0</a:t>
            </a:r>
            <a:r>
              <a:rPr lang="en-US" sz="1400" dirty="0"/>
              <a:t>;</a:t>
            </a:r>
            <a:br>
              <a:rPr lang="en-US" sz="1400" dirty="0"/>
            </a:br>
            <a:r>
              <a:rPr lang="en-US" sz="1400" b="1" dirty="0">
                <a:solidFill>
                  <a:srgbClr val="000080"/>
                </a:solidFill>
              </a:rPr>
              <a:t>for </a:t>
            </a:r>
            <a:r>
              <a:rPr lang="en-US" sz="1400" dirty="0"/>
              <a:t>(</a:t>
            </a:r>
            <a:r>
              <a:rPr lang="en-US" sz="1400" dirty="0" err="1"/>
              <a:t>DynamicDataInstance</a:t>
            </a:r>
            <a:r>
              <a:rPr lang="en-US" sz="1400" dirty="0"/>
              <a:t> instance : </a:t>
            </a:r>
            <a:r>
              <a:rPr lang="en-US" sz="1400" dirty="0" err="1"/>
              <a:t>dataPredict</a:t>
            </a:r>
            <a:r>
              <a:rPr lang="en-US" sz="1400" dirty="0"/>
              <a:t>) {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 err="1"/>
              <a:t>infer.addDynamicEvidence</a:t>
            </a:r>
            <a:r>
              <a:rPr lang="en-US" sz="1400" dirty="0"/>
              <a:t>(instance);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 err="1"/>
              <a:t>infer.runInference</a:t>
            </a:r>
            <a:r>
              <a:rPr lang="en-US" sz="1400" dirty="0" smtClean="0"/>
              <a:t>(); 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posterior = </a:t>
            </a:r>
            <a:r>
              <a:rPr lang="en-US" sz="1400" dirty="0" err="1"/>
              <a:t>infer.getFilteredPosterior</a:t>
            </a:r>
            <a:r>
              <a:rPr lang="en-US" sz="1400" dirty="0"/>
              <a:t>(</a:t>
            </a:r>
            <a:r>
              <a:rPr lang="en-US" sz="1400" dirty="0" err="1"/>
              <a:t>varTarget</a:t>
            </a:r>
            <a:r>
              <a:rPr lang="en-US" sz="1400" dirty="0"/>
              <a:t>);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 err="1"/>
              <a:t>System.</a:t>
            </a:r>
            <a:r>
              <a:rPr lang="en-US" sz="1400" b="1" i="1" dirty="0" err="1">
                <a:solidFill>
                  <a:srgbClr val="660E7A"/>
                </a:solidFill>
              </a:rPr>
              <a:t>out</a:t>
            </a:r>
            <a:r>
              <a:rPr lang="en-US" sz="1400" dirty="0" err="1"/>
              <a:t>.println</a:t>
            </a:r>
            <a:r>
              <a:rPr lang="en-US" sz="1400" dirty="0"/>
              <a:t>(</a:t>
            </a:r>
            <a:r>
              <a:rPr lang="en-US" sz="1400" b="1" dirty="0">
                <a:solidFill>
                  <a:srgbClr val="008000"/>
                </a:solidFill>
              </a:rPr>
              <a:t>"t="</a:t>
            </a:r>
            <a:r>
              <a:rPr lang="en-US" sz="1400" dirty="0"/>
              <a:t>+t+</a:t>
            </a:r>
            <a:r>
              <a:rPr lang="en-US" sz="1400" b="1" dirty="0">
                <a:solidFill>
                  <a:srgbClr val="008000"/>
                </a:solidFill>
              </a:rPr>
              <a:t>", P(</a:t>
            </a:r>
            <a:r>
              <a:rPr lang="en-US" sz="1400" b="1" dirty="0" err="1">
                <a:solidFill>
                  <a:srgbClr val="008000"/>
                </a:solidFill>
              </a:rPr>
              <a:t>discreteHiddenVar</a:t>
            </a:r>
            <a:r>
              <a:rPr lang="en-US" sz="1400" b="1" dirty="0">
                <a:solidFill>
                  <a:srgbClr val="008000"/>
                </a:solidFill>
              </a:rPr>
              <a:t> | Evidence)  = " </a:t>
            </a:r>
            <a:r>
              <a:rPr lang="en-US" sz="1400" dirty="0"/>
              <a:t>+ posterior);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Dynamic </a:t>
            </a:r>
            <a:r>
              <a:rPr lang="en-US" dirty="0" smtClean="0"/>
              <a:t>models (inference)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762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Add the following code </a:t>
            </a:r>
            <a:r>
              <a:rPr lang="en-US" sz="2800" smtClean="0"/>
              <a:t>after learning the process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AMIDST tutorial - Hugin S/A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26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553200" y="6013847"/>
            <a:ext cx="296672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+mj-lt"/>
                <a:ea typeface="Apple Color Emoji" charset="-128"/>
                <a:cs typeface="Apple Color Emoji" charset="-128"/>
              </a:rPr>
              <a:t>DynamicModelInference.java</a:t>
            </a:r>
            <a:endParaRPr lang="en-US" sz="1600" dirty="0">
              <a:latin typeface="+mj-lt"/>
              <a:ea typeface="Apple Color Emoji" charset="-128"/>
              <a:cs typeface="Apple Color Emoji" charset="-128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6992" y="5124601"/>
            <a:ext cx="723900" cy="914400"/>
          </a:xfrm>
          <a:prstGeom prst="rect">
            <a:avLst/>
          </a:prstGeom>
        </p:spPr>
      </p:pic>
      <p:sp>
        <p:nvSpPr>
          <p:cNvPr id="10" name="Bent-Up Arrow 9"/>
          <p:cNvSpPr/>
          <p:nvPr/>
        </p:nvSpPr>
        <p:spPr>
          <a:xfrm rot="16200000">
            <a:off x="6467949" y="2523650"/>
            <a:ext cx="1122341" cy="1561440"/>
          </a:xfrm>
          <a:prstGeom prst="bentUpArrow">
            <a:avLst>
              <a:gd name="adj1" fmla="val 11830"/>
              <a:gd name="adj2" fmla="val 14411"/>
              <a:gd name="adj3" fmla="val 20658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Folded Corner 8"/>
          <p:cNvSpPr/>
          <p:nvPr/>
        </p:nvSpPr>
        <p:spPr>
          <a:xfrm>
            <a:off x="6059192" y="3824993"/>
            <a:ext cx="2895600" cy="1011822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</a:t>
            </a:r>
            <a:r>
              <a:rPr lang="en-US" dirty="0" smtClean="0">
                <a:solidFill>
                  <a:sysClr val="windowText" lastClr="000000"/>
                </a:solidFill>
              </a:rPr>
              <a:t>ew </a:t>
            </a:r>
            <a:r>
              <a:rPr lang="en-US" dirty="0" err="1" smtClean="0">
                <a:solidFill>
                  <a:sysClr val="windowText" lastClr="000000"/>
                </a:solidFill>
              </a:rPr>
              <a:t>HuginInference</a:t>
            </a:r>
            <a:r>
              <a:rPr lang="en-US" dirty="0" smtClean="0">
                <a:solidFill>
                  <a:sysClr val="windowText" lastClr="000000"/>
                </a:solidFill>
              </a:rPr>
              <a:t>();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</a:t>
            </a:r>
            <a:r>
              <a:rPr lang="en-US" dirty="0" smtClean="0">
                <a:solidFill>
                  <a:sysClr val="windowText" lastClr="000000"/>
                </a:solidFill>
              </a:rPr>
              <a:t>ew </a:t>
            </a:r>
            <a:r>
              <a:rPr lang="en-US" dirty="0" err="1" smtClean="0">
                <a:solidFill>
                  <a:sysClr val="windowText" lastClr="000000"/>
                </a:solidFill>
              </a:rPr>
              <a:t>ImportanceSampling</a:t>
            </a:r>
            <a:r>
              <a:rPr lang="en-US" dirty="0" smtClean="0">
                <a:solidFill>
                  <a:sysClr val="windowText" lastClr="000000"/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547818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57200" y="1905001"/>
            <a:ext cx="6400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 posterior = </a:t>
            </a:r>
            <a:r>
              <a:rPr lang="en-US" sz="2000" dirty="0" err="1" smtClean="0"/>
              <a:t>infer.getFilteredPosterior</a:t>
            </a:r>
            <a:r>
              <a:rPr lang="en-US" sz="2000" dirty="0" smtClean="0"/>
              <a:t>(</a:t>
            </a:r>
            <a:r>
              <a:rPr lang="en-US" sz="2000" dirty="0" err="1" smtClean="0"/>
              <a:t>varTarget</a:t>
            </a:r>
            <a:r>
              <a:rPr lang="en-US" sz="2000" dirty="0" smtClean="0"/>
              <a:t>);</a:t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Dynamic </a:t>
            </a:r>
            <a:r>
              <a:rPr lang="en-US" dirty="0" smtClean="0"/>
              <a:t>models (inference)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762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For predicting 5 steps ahead, replace: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AMIDST tutorial - Hugin S/A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27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553200" y="6013847"/>
            <a:ext cx="296672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+mj-lt"/>
                <a:ea typeface="Apple Color Emoji" charset="-128"/>
                <a:cs typeface="Apple Color Emoji" charset="-128"/>
              </a:rPr>
              <a:t>DynamicModelInference.java</a:t>
            </a:r>
            <a:endParaRPr lang="en-US" sz="1600" dirty="0">
              <a:latin typeface="+mj-lt"/>
              <a:ea typeface="Apple Color Emoji" charset="-128"/>
              <a:cs typeface="Apple Color Emoji" charset="-128"/>
            </a:endParaRP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6992" y="5124601"/>
            <a:ext cx="723900" cy="91440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 rot="16200000" flipH="1">
            <a:off x="3002479" y="3310482"/>
            <a:ext cx="645108" cy="40424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4800" y="3918105"/>
            <a:ext cx="6400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/>
              <a:t>posterior = </a:t>
            </a:r>
            <a:r>
              <a:rPr lang="en-US" sz="2000" dirty="0" err="1"/>
              <a:t>infer.getPredictivePosterior</a:t>
            </a:r>
            <a:r>
              <a:rPr lang="en-US" sz="2000" dirty="0"/>
              <a:t>(</a:t>
            </a:r>
            <a:r>
              <a:rPr lang="en-US" sz="2000" dirty="0" err="1"/>
              <a:t>varTarget</a:t>
            </a:r>
            <a:r>
              <a:rPr lang="en-US" sz="2000" dirty="0"/>
              <a:t>, </a:t>
            </a:r>
            <a:r>
              <a:rPr lang="en-US" sz="2000" dirty="0" smtClean="0">
                <a:solidFill>
                  <a:srgbClr val="0000FF"/>
                </a:solidFill>
              </a:rPr>
              <a:t>5</a:t>
            </a:r>
            <a:r>
              <a:rPr lang="en-US" sz="2000" dirty="0" smtClean="0"/>
              <a:t>);</a:t>
            </a:r>
            <a:br>
              <a:rPr lang="en-US" sz="2000" dirty="0" smtClean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9534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models (practice)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AMIDST tutorial - Hugin S/A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28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7810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Create your custom dynamic model:</a:t>
            </a:r>
            <a:r>
              <a:rPr lang="is-IS" sz="2000" dirty="0" smtClean="0"/>
              <a:t> </a:t>
            </a:r>
            <a:r>
              <a:rPr lang="es-ES" sz="2000" dirty="0" err="1" smtClean="0"/>
              <a:t>Kalman</a:t>
            </a:r>
            <a:r>
              <a:rPr lang="es-ES" sz="2000" dirty="0" smtClean="0"/>
              <a:t> </a:t>
            </a:r>
            <a:r>
              <a:rPr lang="es-ES" sz="2000" dirty="0" err="1" smtClean="0"/>
              <a:t>filter</a:t>
            </a:r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457200" y="5387227"/>
            <a:ext cx="8229600" cy="57810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 err="1" smtClean="0"/>
              <a:t>Assume</a:t>
            </a:r>
            <a:r>
              <a:rPr lang="es-ES" sz="2000" dirty="0" smtClean="0"/>
              <a:t> </a:t>
            </a:r>
            <a:r>
              <a:rPr lang="es-ES" sz="2000" dirty="0" err="1" smtClean="0"/>
              <a:t>that</a:t>
            </a:r>
            <a:r>
              <a:rPr lang="es-ES" sz="2000" dirty="0" smtClean="0"/>
              <a:t> </a:t>
            </a:r>
            <a:r>
              <a:rPr lang="es-ES" sz="2000" dirty="0" err="1" smtClean="0"/>
              <a:t>hidden</a:t>
            </a:r>
            <a:r>
              <a:rPr lang="es-ES" sz="2000" dirty="0" smtClean="0"/>
              <a:t> variables are </a:t>
            </a:r>
            <a:r>
              <a:rPr lang="es-ES" sz="2000" dirty="0" err="1" smtClean="0"/>
              <a:t>not</a:t>
            </a:r>
            <a:r>
              <a:rPr lang="es-ES" sz="2000" dirty="0" smtClean="0"/>
              <a:t> </a:t>
            </a:r>
            <a:r>
              <a:rPr lang="es-ES" sz="2000" dirty="0" err="1" smtClean="0"/>
              <a:t>connected</a:t>
            </a:r>
            <a:r>
              <a:rPr lang="es-ES" sz="2000" dirty="0" smtClean="0"/>
              <a:t> </a:t>
            </a:r>
            <a:r>
              <a:rPr lang="es-ES" sz="2000" dirty="0" err="1" smtClean="0"/>
              <a:t>among</a:t>
            </a:r>
            <a:r>
              <a:rPr lang="es-ES" sz="2000" dirty="0" smtClean="0"/>
              <a:t> </a:t>
            </a:r>
            <a:r>
              <a:rPr lang="es-ES" sz="2000" dirty="0" err="1" smtClean="0"/>
              <a:t>them</a:t>
            </a:r>
            <a:endParaRPr lang="es-ES" sz="2000" dirty="0" smtClean="0"/>
          </a:p>
          <a:p>
            <a:r>
              <a:rPr lang="es-ES" sz="2000" dirty="0" err="1" smtClean="0"/>
              <a:t>All</a:t>
            </a:r>
            <a:r>
              <a:rPr lang="es-ES" sz="2000" dirty="0" smtClean="0"/>
              <a:t> </a:t>
            </a:r>
            <a:r>
              <a:rPr lang="es-ES" sz="2000" dirty="0" err="1" smtClean="0"/>
              <a:t>the</a:t>
            </a:r>
            <a:r>
              <a:rPr lang="es-ES" sz="2000" dirty="0" smtClean="0"/>
              <a:t> </a:t>
            </a:r>
            <a:r>
              <a:rPr lang="es-ES" sz="2000" dirty="0" err="1" smtClean="0"/>
              <a:t>variabels</a:t>
            </a:r>
            <a:r>
              <a:rPr lang="es-ES" sz="2000" dirty="0" smtClean="0"/>
              <a:t> are </a:t>
            </a:r>
            <a:r>
              <a:rPr lang="es-ES" sz="2000" dirty="0" err="1" smtClean="0"/>
              <a:t>continuous</a:t>
            </a:r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  <p:grpSp>
        <p:nvGrpSpPr>
          <p:cNvPr id="77" name="Group 76"/>
          <p:cNvGrpSpPr/>
          <p:nvPr/>
        </p:nvGrpSpPr>
        <p:grpSpPr>
          <a:xfrm>
            <a:off x="3789290" y="2655423"/>
            <a:ext cx="2303883" cy="985450"/>
            <a:chOff x="4686623" y="2460557"/>
            <a:chExt cx="3530748" cy="2063248"/>
          </a:xfrm>
        </p:grpSpPr>
        <p:sp>
          <p:nvSpPr>
            <p:cNvPr id="78" name="Oval 77"/>
            <p:cNvSpPr/>
            <p:nvPr/>
          </p:nvSpPr>
          <p:spPr>
            <a:xfrm>
              <a:off x="4686623" y="2460557"/>
              <a:ext cx="647700" cy="5334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ysClr val="windowText" lastClr="000000"/>
                  </a:solidFill>
                </a:rPr>
                <a:t>H</a:t>
              </a:r>
              <a:r>
                <a:rPr lang="en-US" sz="800" baseline="-25000" dirty="0" smtClean="0">
                  <a:solidFill>
                    <a:sysClr val="windowText" lastClr="000000"/>
                  </a:solidFill>
                </a:rPr>
                <a:t>1</a:t>
              </a:r>
              <a:endParaRPr lang="en-US" sz="900" baseline="-25000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4713745" y="3893695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ysClr val="windowText" lastClr="000000"/>
                  </a:solidFill>
                </a:rPr>
                <a:t>X</a:t>
              </a:r>
              <a:r>
                <a:rPr lang="en-US" sz="900" baseline="-25000" dirty="0" smtClean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0" name="Oval 79"/>
            <p:cNvSpPr/>
            <p:nvPr/>
          </p:nvSpPr>
          <p:spPr>
            <a:xfrm>
              <a:off x="5596179" y="3889360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ysClr val="windowText" lastClr="000000"/>
                  </a:solidFill>
                </a:rPr>
                <a:t>X</a:t>
              </a:r>
              <a:r>
                <a:rPr lang="en-US" sz="900" baseline="-25000" dirty="0" smtClean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1" name="Oval 80"/>
            <p:cNvSpPr/>
            <p:nvPr/>
          </p:nvSpPr>
          <p:spPr>
            <a:xfrm>
              <a:off x="7569671" y="3912965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>
                  <a:solidFill>
                    <a:sysClr val="windowText" lastClr="000000"/>
                  </a:solidFill>
                </a:rPr>
                <a:t>X</a:t>
              </a:r>
              <a:r>
                <a:rPr lang="en-US" sz="900" baseline="-25000" dirty="0" err="1" smtClean="0">
                  <a:solidFill>
                    <a:sysClr val="windowText" lastClr="000000"/>
                  </a:solidFill>
                </a:rPr>
                <a:t>n</a:t>
              </a:r>
              <a:endParaRPr lang="en-US" sz="900" baseline="-25000" dirty="0" smtClean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2" name="Straight Arrow Connector 81"/>
            <p:cNvCxnSpPr>
              <a:stCxn id="78" idx="4"/>
              <a:endCxn id="86" idx="0"/>
            </p:cNvCxnSpPr>
            <p:nvPr/>
          </p:nvCxnSpPr>
          <p:spPr>
            <a:xfrm>
              <a:off x="5010473" y="2993957"/>
              <a:ext cx="27122" cy="8997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78" idx="4"/>
              <a:endCxn id="88" idx="0"/>
            </p:cNvCxnSpPr>
            <p:nvPr/>
          </p:nvCxnSpPr>
          <p:spPr>
            <a:xfrm>
              <a:off x="5010473" y="2993957"/>
              <a:ext cx="909556" cy="895403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78" idx="4"/>
              <a:endCxn id="81" idx="0"/>
            </p:cNvCxnSpPr>
            <p:nvPr/>
          </p:nvCxnSpPr>
          <p:spPr>
            <a:xfrm>
              <a:off x="5010474" y="2993957"/>
              <a:ext cx="2883048" cy="91900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val 84"/>
            <p:cNvSpPr/>
            <p:nvPr/>
          </p:nvSpPr>
          <p:spPr>
            <a:xfrm>
              <a:off x="6400800" y="3889360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ysClr val="windowText" lastClr="000000"/>
                  </a:solidFill>
                </a:rPr>
                <a:t>X</a:t>
              </a:r>
              <a:r>
                <a:rPr lang="en-US" sz="900" baseline="-25000" dirty="0" smtClean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cxnSp>
          <p:nvCxnSpPr>
            <p:cNvPr id="86" name="Straight Arrow Connector 85"/>
            <p:cNvCxnSpPr>
              <a:stCxn id="78" idx="4"/>
            </p:cNvCxnSpPr>
            <p:nvPr/>
          </p:nvCxnSpPr>
          <p:spPr>
            <a:xfrm>
              <a:off x="5010473" y="2993957"/>
              <a:ext cx="1771327" cy="895403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/>
            <p:cNvSpPr/>
            <p:nvPr/>
          </p:nvSpPr>
          <p:spPr>
            <a:xfrm>
              <a:off x="6310393" y="2460557"/>
              <a:ext cx="738108" cy="52906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>
                  <a:solidFill>
                    <a:sysClr val="windowText" lastClr="000000"/>
                  </a:solidFill>
                </a:rPr>
                <a:t>H</a:t>
              </a:r>
              <a:r>
                <a:rPr lang="en-US" sz="900" baseline="-25000" dirty="0" err="1" smtClean="0">
                  <a:solidFill>
                    <a:sysClr val="windowText" lastClr="000000"/>
                  </a:solidFill>
                </a:rPr>
                <a:t>m</a:t>
              </a:r>
              <a:endParaRPr lang="en-US" sz="900" baseline="-25000" dirty="0" smtClean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8" name="Straight Arrow Connector 87"/>
            <p:cNvCxnSpPr>
              <a:endCxn id="86" idx="0"/>
            </p:cNvCxnSpPr>
            <p:nvPr/>
          </p:nvCxnSpPr>
          <p:spPr>
            <a:xfrm flipH="1">
              <a:off x="5037595" y="2989622"/>
              <a:ext cx="1641852" cy="904073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endCxn id="88" idx="0"/>
            </p:cNvCxnSpPr>
            <p:nvPr/>
          </p:nvCxnSpPr>
          <p:spPr>
            <a:xfrm flipH="1">
              <a:off x="5920029" y="2989622"/>
              <a:ext cx="759418" cy="8997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6679447" y="2989622"/>
              <a:ext cx="45204" cy="8997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endCxn id="81" idx="0"/>
            </p:cNvCxnSpPr>
            <p:nvPr/>
          </p:nvCxnSpPr>
          <p:spPr>
            <a:xfrm>
              <a:off x="6679447" y="2989621"/>
              <a:ext cx="1214075" cy="923344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Rounded Rectangle 91"/>
          <p:cNvSpPr/>
          <p:nvPr/>
        </p:nvSpPr>
        <p:spPr>
          <a:xfrm>
            <a:off x="3622672" y="2501047"/>
            <a:ext cx="2594618" cy="1322209"/>
          </a:xfrm>
          <a:prstGeom prst="roundRect">
            <a:avLst>
              <a:gd name="adj" fmla="val 7422"/>
            </a:avLst>
          </a:prstGeom>
          <a:solidFill>
            <a:schemeClr val="tx2">
              <a:lumMod val="20000"/>
              <a:lumOff val="80000"/>
              <a:alpha val="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6" name="Freeform 115"/>
          <p:cNvSpPr/>
          <p:nvPr/>
        </p:nvSpPr>
        <p:spPr>
          <a:xfrm>
            <a:off x="4000608" y="2258988"/>
            <a:ext cx="2721979" cy="380239"/>
          </a:xfrm>
          <a:custGeom>
            <a:avLst/>
            <a:gdLst>
              <a:gd name="connsiteX0" fmla="*/ 0 w 4091552"/>
              <a:gd name="connsiteY0" fmla="*/ 683482 h 683482"/>
              <a:gd name="connsiteX1" fmla="*/ 1270861 w 4091552"/>
              <a:gd name="connsiteY1" fmla="*/ 110044 h 683482"/>
              <a:gd name="connsiteX2" fmla="*/ 2743200 w 4091552"/>
              <a:gd name="connsiteY2" fmla="*/ 48051 h 683482"/>
              <a:gd name="connsiteX3" fmla="*/ 4091552 w 4091552"/>
              <a:gd name="connsiteY3" fmla="*/ 652485 h 683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1552" h="683482">
                <a:moveTo>
                  <a:pt x="0" y="683482"/>
                </a:moveTo>
                <a:cubicBezTo>
                  <a:pt x="406830" y="449715"/>
                  <a:pt x="813661" y="215949"/>
                  <a:pt x="1270861" y="110044"/>
                </a:cubicBezTo>
                <a:cubicBezTo>
                  <a:pt x="1728061" y="4139"/>
                  <a:pt x="2273085" y="-42356"/>
                  <a:pt x="2743200" y="48051"/>
                </a:cubicBezTo>
                <a:cubicBezTo>
                  <a:pt x="3213315" y="138458"/>
                  <a:pt x="4091552" y="652485"/>
                  <a:pt x="4091552" y="652485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17" name="Freeform 116"/>
          <p:cNvSpPr/>
          <p:nvPr/>
        </p:nvSpPr>
        <p:spPr>
          <a:xfrm>
            <a:off x="5089647" y="2268553"/>
            <a:ext cx="2721978" cy="380239"/>
          </a:xfrm>
          <a:custGeom>
            <a:avLst/>
            <a:gdLst>
              <a:gd name="connsiteX0" fmla="*/ 0 w 4091552"/>
              <a:gd name="connsiteY0" fmla="*/ 683482 h 683482"/>
              <a:gd name="connsiteX1" fmla="*/ 1270861 w 4091552"/>
              <a:gd name="connsiteY1" fmla="*/ 110044 h 683482"/>
              <a:gd name="connsiteX2" fmla="*/ 2743200 w 4091552"/>
              <a:gd name="connsiteY2" fmla="*/ 48051 h 683482"/>
              <a:gd name="connsiteX3" fmla="*/ 4091552 w 4091552"/>
              <a:gd name="connsiteY3" fmla="*/ 652485 h 683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1552" h="683482">
                <a:moveTo>
                  <a:pt x="0" y="683482"/>
                </a:moveTo>
                <a:cubicBezTo>
                  <a:pt x="406830" y="449715"/>
                  <a:pt x="813661" y="215949"/>
                  <a:pt x="1270861" y="110044"/>
                </a:cubicBezTo>
                <a:cubicBezTo>
                  <a:pt x="1728061" y="4139"/>
                  <a:pt x="2273085" y="-42356"/>
                  <a:pt x="2743200" y="48051"/>
                </a:cubicBezTo>
                <a:cubicBezTo>
                  <a:pt x="3213315" y="138458"/>
                  <a:pt x="4091552" y="652485"/>
                  <a:pt x="4091552" y="652485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18" name="TextBox 117"/>
          <p:cNvSpPr txBox="1"/>
          <p:nvPr/>
        </p:nvSpPr>
        <p:spPr>
          <a:xfrm>
            <a:off x="4688185" y="3855695"/>
            <a:ext cx="506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</a:t>
            </a:r>
            <a:r>
              <a:rPr lang="en-US" sz="2000" baseline="-25000" dirty="0" smtClean="0"/>
              <a:t>i-1</a:t>
            </a:r>
            <a:endParaRPr lang="en-US" sz="2000" baseline="-25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7479606" y="3904949"/>
            <a:ext cx="506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t</a:t>
            </a:r>
            <a:r>
              <a:rPr lang="en-US" sz="2000" baseline="-25000" dirty="0" err="1" smtClean="0"/>
              <a:t>i</a:t>
            </a:r>
            <a:endParaRPr lang="en-US" sz="2000" baseline="-25000" dirty="0"/>
          </a:p>
        </p:txBody>
      </p:sp>
      <p:grpSp>
        <p:nvGrpSpPr>
          <p:cNvPr id="61" name="Group 60"/>
          <p:cNvGrpSpPr/>
          <p:nvPr/>
        </p:nvGrpSpPr>
        <p:grpSpPr>
          <a:xfrm>
            <a:off x="6511268" y="2666714"/>
            <a:ext cx="2303883" cy="985450"/>
            <a:chOff x="4686623" y="2460557"/>
            <a:chExt cx="3530748" cy="2063248"/>
          </a:xfrm>
        </p:grpSpPr>
        <p:sp>
          <p:nvSpPr>
            <p:cNvPr id="62" name="Oval 61"/>
            <p:cNvSpPr/>
            <p:nvPr/>
          </p:nvSpPr>
          <p:spPr>
            <a:xfrm>
              <a:off x="4686623" y="2460557"/>
              <a:ext cx="647700" cy="5334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ysClr val="windowText" lastClr="000000"/>
                  </a:solidFill>
                </a:rPr>
                <a:t>H</a:t>
              </a:r>
              <a:r>
                <a:rPr lang="en-US" sz="800" baseline="-25000" dirty="0" smtClean="0">
                  <a:solidFill>
                    <a:sysClr val="windowText" lastClr="000000"/>
                  </a:solidFill>
                </a:rPr>
                <a:t>1</a:t>
              </a:r>
              <a:endParaRPr lang="en-US" sz="900" baseline="-25000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4713745" y="3893695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ysClr val="windowText" lastClr="000000"/>
                  </a:solidFill>
                </a:rPr>
                <a:t>X</a:t>
              </a:r>
              <a:r>
                <a:rPr lang="en-US" sz="900" baseline="-25000" dirty="0" smtClean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4" name="Oval 63"/>
            <p:cNvSpPr/>
            <p:nvPr/>
          </p:nvSpPr>
          <p:spPr>
            <a:xfrm>
              <a:off x="5596179" y="3889360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ysClr val="windowText" lastClr="000000"/>
                  </a:solidFill>
                </a:rPr>
                <a:t>X</a:t>
              </a:r>
              <a:r>
                <a:rPr lang="en-US" sz="900" baseline="-25000" dirty="0" smtClean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5" name="Oval 64"/>
            <p:cNvSpPr/>
            <p:nvPr/>
          </p:nvSpPr>
          <p:spPr>
            <a:xfrm>
              <a:off x="7569671" y="3912965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>
                  <a:solidFill>
                    <a:sysClr val="windowText" lastClr="000000"/>
                  </a:solidFill>
                </a:rPr>
                <a:t>X</a:t>
              </a:r>
              <a:r>
                <a:rPr lang="en-US" sz="900" baseline="-25000" dirty="0" err="1" smtClean="0">
                  <a:solidFill>
                    <a:sysClr val="windowText" lastClr="000000"/>
                  </a:solidFill>
                </a:rPr>
                <a:t>n</a:t>
              </a:r>
              <a:endParaRPr lang="en-US" sz="900" baseline="-25000" dirty="0" smtClean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6" name="Straight Arrow Connector 65"/>
            <p:cNvCxnSpPr/>
            <p:nvPr/>
          </p:nvCxnSpPr>
          <p:spPr>
            <a:xfrm>
              <a:off x="5010473" y="2993957"/>
              <a:ext cx="27122" cy="8997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5010473" y="2993957"/>
              <a:ext cx="909556" cy="895403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5010474" y="2993957"/>
              <a:ext cx="2883048" cy="91900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6400800" y="3889360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ysClr val="windowText" lastClr="000000"/>
                  </a:solidFill>
                </a:rPr>
                <a:t>X</a:t>
              </a:r>
              <a:r>
                <a:rPr lang="en-US" sz="900" baseline="-25000" dirty="0" smtClean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>
              <a:off x="5010473" y="2993957"/>
              <a:ext cx="1771327" cy="895403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/>
            <p:cNvSpPr/>
            <p:nvPr/>
          </p:nvSpPr>
          <p:spPr>
            <a:xfrm>
              <a:off x="6310393" y="2460557"/>
              <a:ext cx="738108" cy="52906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>
                  <a:solidFill>
                    <a:sysClr val="windowText" lastClr="000000"/>
                  </a:solidFill>
                </a:rPr>
                <a:t>H</a:t>
              </a:r>
              <a:r>
                <a:rPr lang="en-US" sz="900" baseline="-25000" dirty="0" err="1" smtClean="0">
                  <a:solidFill>
                    <a:sysClr val="windowText" lastClr="000000"/>
                  </a:solidFill>
                </a:rPr>
                <a:t>m</a:t>
              </a:r>
              <a:endParaRPr lang="en-US" sz="900" baseline="-25000" dirty="0" smtClean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 flipH="1">
              <a:off x="5037595" y="2989622"/>
              <a:ext cx="1641852" cy="904073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H="1">
              <a:off x="5920029" y="2989622"/>
              <a:ext cx="759418" cy="8997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6679447" y="2989622"/>
              <a:ext cx="45204" cy="8997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6679447" y="2989621"/>
              <a:ext cx="1214075" cy="923344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ounded Rectangle 93"/>
          <p:cNvSpPr/>
          <p:nvPr/>
        </p:nvSpPr>
        <p:spPr>
          <a:xfrm>
            <a:off x="6344650" y="2512338"/>
            <a:ext cx="2594618" cy="1322209"/>
          </a:xfrm>
          <a:prstGeom prst="roundRect">
            <a:avLst>
              <a:gd name="adj" fmla="val 7422"/>
            </a:avLst>
          </a:prstGeom>
          <a:solidFill>
            <a:schemeClr val="tx2">
              <a:lumMod val="20000"/>
              <a:lumOff val="80000"/>
              <a:alpha val="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454065" y="2658750"/>
            <a:ext cx="2303883" cy="985450"/>
            <a:chOff x="4686623" y="2460557"/>
            <a:chExt cx="3530748" cy="2063248"/>
          </a:xfrm>
        </p:grpSpPr>
        <p:sp>
          <p:nvSpPr>
            <p:cNvPr id="96" name="Oval 95"/>
            <p:cNvSpPr/>
            <p:nvPr/>
          </p:nvSpPr>
          <p:spPr>
            <a:xfrm>
              <a:off x="4686623" y="2460557"/>
              <a:ext cx="647700" cy="5334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ysClr val="windowText" lastClr="000000"/>
                  </a:solidFill>
                </a:rPr>
                <a:t>H</a:t>
              </a:r>
              <a:r>
                <a:rPr lang="en-US" sz="800" baseline="-25000" dirty="0" smtClean="0">
                  <a:solidFill>
                    <a:sysClr val="windowText" lastClr="000000"/>
                  </a:solidFill>
                </a:rPr>
                <a:t>1</a:t>
              </a:r>
              <a:endParaRPr lang="en-US" sz="900" baseline="-25000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" name="Oval 96"/>
            <p:cNvSpPr/>
            <p:nvPr/>
          </p:nvSpPr>
          <p:spPr>
            <a:xfrm>
              <a:off x="4713745" y="3893695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ysClr val="windowText" lastClr="000000"/>
                  </a:solidFill>
                </a:rPr>
                <a:t>X</a:t>
              </a:r>
              <a:r>
                <a:rPr lang="en-US" sz="900" baseline="-25000" dirty="0" smtClean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8" name="Oval 97"/>
            <p:cNvSpPr/>
            <p:nvPr/>
          </p:nvSpPr>
          <p:spPr>
            <a:xfrm>
              <a:off x="5596179" y="3889360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ysClr val="windowText" lastClr="000000"/>
                  </a:solidFill>
                </a:rPr>
                <a:t>X</a:t>
              </a:r>
              <a:r>
                <a:rPr lang="en-US" sz="900" baseline="-25000" dirty="0" smtClean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9" name="Oval 98"/>
            <p:cNvSpPr/>
            <p:nvPr/>
          </p:nvSpPr>
          <p:spPr>
            <a:xfrm>
              <a:off x="7569671" y="3912965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>
                  <a:solidFill>
                    <a:sysClr val="windowText" lastClr="000000"/>
                  </a:solidFill>
                </a:rPr>
                <a:t>X</a:t>
              </a:r>
              <a:r>
                <a:rPr lang="en-US" sz="900" baseline="-25000" dirty="0" err="1" smtClean="0">
                  <a:solidFill>
                    <a:sysClr val="windowText" lastClr="000000"/>
                  </a:solidFill>
                </a:rPr>
                <a:t>n</a:t>
              </a:r>
              <a:endParaRPr lang="en-US" sz="900" baseline="-25000" dirty="0" smtClean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>
              <a:off x="5010473" y="2993957"/>
              <a:ext cx="27122" cy="8997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5010473" y="2993957"/>
              <a:ext cx="909556" cy="895403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>
              <a:off x="5010474" y="2993957"/>
              <a:ext cx="2883048" cy="91900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Oval 102"/>
            <p:cNvSpPr/>
            <p:nvPr/>
          </p:nvSpPr>
          <p:spPr>
            <a:xfrm>
              <a:off x="6400800" y="3889360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ysClr val="windowText" lastClr="000000"/>
                  </a:solidFill>
                </a:rPr>
                <a:t>X</a:t>
              </a:r>
              <a:r>
                <a:rPr lang="en-US" sz="900" baseline="-25000" dirty="0" smtClean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cxnSp>
          <p:nvCxnSpPr>
            <p:cNvPr id="104" name="Straight Arrow Connector 103"/>
            <p:cNvCxnSpPr/>
            <p:nvPr/>
          </p:nvCxnSpPr>
          <p:spPr>
            <a:xfrm>
              <a:off x="5010473" y="2993957"/>
              <a:ext cx="1771327" cy="895403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Oval 104"/>
            <p:cNvSpPr/>
            <p:nvPr/>
          </p:nvSpPr>
          <p:spPr>
            <a:xfrm>
              <a:off x="6310393" y="2460557"/>
              <a:ext cx="738108" cy="52906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>
                  <a:solidFill>
                    <a:sysClr val="windowText" lastClr="000000"/>
                  </a:solidFill>
                </a:rPr>
                <a:t>H</a:t>
              </a:r>
              <a:r>
                <a:rPr lang="en-US" sz="900" baseline="-25000" dirty="0" err="1" smtClean="0">
                  <a:solidFill>
                    <a:sysClr val="windowText" lastClr="000000"/>
                  </a:solidFill>
                </a:rPr>
                <a:t>m</a:t>
              </a:r>
              <a:endParaRPr lang="en-US" sz="900" baseline="-25000" dirty="0" smtClean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06" name="Straight Arrow Connector 105"/>
            <p:cNvCxnSpPr/>
            <p:nvPr/>
          </p:nvCxnSpPr>
          <p:spPr>
            <a:xfrm flipH="1">
              <a:off x="5037595" y="2989622"/>
              <a:ext cx="1641852" cy="904073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 flipH="1">
              <a:off x="5920029" y="2989622"/>
              <a:ext cx="759418" cy="8997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>
              <a:off x="6679447" y="2989622"/>
              <a:ext cx="45204" cy="8997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>
              <a:off x="6679447" y="2989621"/>
              <a:ext cx="1214075" cy="923344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Rounded Rectangle 109"/>
          <p:cNvSpPr/>
          <p:nvPr/>
        </p:nvSpPr>
        <p:spPr>
          <a:xfrm>
            <a:off x="287447" y="2504374"/>
            <a:ext cx="2594618" cy="1322209"/>
          </a:xfrm>
          <a:prstGeom prst="roundRect">
            <a:avLst>
              <a:gd name="adj" fmla="val 7422"/>
            </a:avLst>
          </a:prstGeom>
          <a:solidFill>
            <a:schemeClr val="tx2">
              <a:lumMod val="20000"/>
              <a:lumOff val="80000"/>
              <a:alpha val="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3" name="Freeform 112"/>
          <p:cNvSpPr/>
          <p:nvPr/>
        </p:nvSpPr>
        <p:spPr>
          <a:xfrm rot="2002873">
            <a:off x="2865724" y="2153760"/>
            <a:ext cx="1198455" cy="171959"/>
          </a:xfrm>
          <a:custGeom>
            <a:avLst/>
            <a:gdLst>
              <a:gd name="connsiteX0" fmla="*/ 0 w 4091552"/>
              <a:gd name="connsiteY0" fmla="*/ 683482 h 683482"/>
              <a:gd name="connsiteX1" fmla="*/ 1270861 w 4091552"/>
              <a:gd name="connsiteY1" fmla="*/ 110044 h 683482"/>
              <a:gd name="connsiteX2" fmla="*/ 2743200 w 4091552"/>
              <a:gd name="connsiteY2" fmla="*/ 48051 h 683482"/>
              <a:gd name="connsiteX3" fmla="*/ 4091552 w 4091552"/>
              <a:gd name="connsiteY3" fmla="*/ 652485 h 683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1552" h="683482">
                <a:moveTo>
                  <a:pt x="0" y="683482"/>
                </a:moveTo>
                <a:cubicBezTo>
                  <a:pt x="406830" y="449715"/>
                  <a:pt x="813661" y="215949"/>
                  <a:pt x="1270861" y="110044"/>
                </a:cubicBezTo>
                <a:cubicBezTo>
                  <a:pt x="1728061" y="4139"/>
                  <a:pt x="2273085" y="-42356"/>
                  <a:pt x="2743200" y="48051"/>
                </a:cubicBezTo>
                <a:cubicBezTo>
                  <a:pt x="3213315" y="138458"/>
                  <a:pt x="4091552" y="652485"/>
                  <a:pt x="4091552" y="652485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14" name="Freeform 113"/>
          <p:cNvSpPr/>
          <p:nvPr/>
        </p:nvSpPr>
        <p:spPr>
          <a:xfrm rot="2002873">
            <a:off x="4010201" y="2155890"/>
            <a:ext cx="1198455" cy="171959"/>
          </a:xfrm>
          <a:custGeom>
            <a:avLst/>
            <a:gdLst>
              <a:gd name="connsiteX0" fmla="*/ 0 w 4091552"/>
              <a:gd name="connsiteY0" fmla="*/ 683482 h 683482"/>
              <a:gd name="connsiteX1" fmla="*/ 1270861 w 4091552"/>
              <a:gd name="connsiteY1" fmla="*/ 110044 h 683482"/>
              <a:gd name="connsiteX2" fmla="*/ 2743200 w 4091552"/>
              <a:gd name="connsiteY2" fmla="*/ 48051 h 683482"/>
              <a:gd name="connsiteX3" fmla="*/ 4091552 w 4091552"/>
              <a:gd name="connsiteY3" fmla="*/ 652485 h 683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1552" h="683482">
                <a:moveTo>
                  <a:pt x="0" y="683482"/>
                </a:moveTo>
                <a:cubicBezTo>
                  <a:pt x="406830" y="449715"/>
                  <a:pt x="813661" y="215949"/>
                  <a:pt x="1270861" y="110044"/>
                </a:cubicBezTo>
                <a:cubicBezTo>
                  <a:pt x="1728061" y="4139"/>
                  <a:pt x="2273085" y="-42356"/>
                  <a:pt x="2743200" y="48051"/>
                </a:cubicBezTo>
                <a:cubicBezTo>
                  <a:pt x="3213315" y="138458"/>
                  <a:pt x="4091552" y="652485"/>
                  <a:pt x="4091552" y="652485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15" name="Freeform 114"/>
          <p:cNvSpPr/>
          <p:nvPr/>
        </p:nvSpPr>
        <p:spPr>
          <a:xfrm rot="19350230">
            <a:off x="1608285" y="2271568"/>
            <a:ext cx="896186" cy="126452"/>
          </a:xfrm>
          <a:custGeom>
            <a:avLst/>
            <a:gdLst>
              <a:gd name="connsiteX0" fmla="*/ 0 w 4091552"/>
              <a:gd name="connsiteY0" fmla="*/ 683482 h 683482"/>
              <a:gd name="connsiteX1" fmla="*/ 1270861 w 4091552"/>
              <a:gd name="connsiteY1" fmla="*/ 110044 h 683482"/>
              <a:gd name="connsiteX2" fmla="*/ 2743200 w 4091552"/>
              <a:gd name="connsiteY2" fmla="*/ 48051 h 683482"/>
              <a:gd name="connsiteX3" fmla="*/ 4091552 w 4091552"/>
              <a:gd name="connsiteY3" fmla="*/ 652485 h 683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1552" h="683482">
                <a:moveTo>
                  <a:pt x="0" y="683482"/>
                </a:moveTo>
                <a:cubicBezTo>
                  <a:pt x="406830" y="449715"/>
                  <a:pt x="813661" y="215949"/>
                  <a:pt x="1270861" y="110044"/>
                </a:cubicBezTo>
                <a:cubicBezTo>
                  <a:pt x="1728061" y="4139"/>
                  <a:pt x="2273085" y="-42356"/>
                  <a:pt x="2743200" y="48051"/>
                </a:cubicBezTo>
                <a:cubicBezTo>
                  <a:pt x="3213315" y="138458"/>
                  <a:pt x="4091552" y="652485"/>
                  <a:pt x="4091552" y="652485"/>
                </a:cubicBezTo>
              </a:path>
            </a:pathLst>
          </a:custGeom>
          <a:noFill/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20" name="Freeform 119"/>
          <p:cNvSpPr/>
          <p:nvPr/>
        </p:nvSpPr>
        <p:spPr>
          <a:xfrm rot="19350230">
            <a:off x="532384" y="2271569"/>
            <a:ext cx="896186" cy="126452"/>
          </a:xfrm>
          <a:custGeom>
            <a:avLst/>
            <a:gdLst>
              <a:gd name="connsiteX0" fmla="*/ 0 w 4091552"/>
              <a:gd name="connsiteY0" fmla="*/ 683482 h 683482"/>
              <a:gd name="connsiteX1" fmla="*/ 1270861 w 4091552"/>
              <a:gd name="connsiteY1" fmla="*/ 110044 h 683482"/>
              <a:gd name="connsiteX2" fmla="*/ 2743200 w 4091552"/>
              <a:gd name="connsiteY2" fmla="*/ 48051 h 683482"/>
              <a:gd name="connsiteX3" fmla="*/ 4091552 w 4091552"/>
              <a:gd name="connsiteY3" fmla="*/ 652485 h 683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1552" h="683482">
                <a:moveTo>
                  <a:pt x="0" y="683482"/>
                </a:moveTo>
                <a:cubicBezTo>
                  <a:pt x="406830" y="449715"/>
                  <a:pt x="813661" y="215949"/>
                  <a:pt x="1270861" y="110044"/>
                </a:cubicBezTo>
                <a:cubicBezTo>
                  <a:pt x="1728061" y="4139"/>
                  <a:pt x="2273085" y="-42356"/>
                  <a:pt x="2743200" y="48051"/>
                </a:cubicBezTo>
                <a:cubicBezTo>
                  <a:pt x="3213315" y="138458"/>
                  <a:pt x="4091552" y="652485"/>
                  <a:pt x="4091552" y="652485"/>
                </a:cubicBezTo>
              </a:path>
            </a:pathLst>
          </a:custGeom>
          <a:noFill/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21" name="TextBox 120"/>
          <p:cNvSpPr txBox="1"/>
          <p:nvPr/>
        </p:nvSpPr>
        <p:spPr>
          <a:xfrm>
            <a:off x="1263077" y="3855695"/>
            <a:ext cx="506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</a:t>
            </a:r>
            <a:r>
              <a:rPr lang="en-US" sz="2000" baseline="-25000" dirty="0" smtClean="0"/>
              <a:t>0</a:t>
            </a:r>
            <a:endParaRPr 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1967938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models (practice)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AMIDST tutorial - Hugin S/A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29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2025908"/>
            <a:ext cx="8458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</a:rPr>
              <a:t>public class </a:t>
            </a:r>
            <a:r>
              <a:rPr lang="en-US" sz="1400" dirty="0" err="1"/>
              <a:t>CustomKalmanFilter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000080"/>
                </a:solidFill>
              </a:rPr>
              <a:t>extends </a:t>
            </a:r>
            <a:r>
              <a:rPr lang="en-US" sz="1400" dirty="0" err="1"/>
              <a:t>DynamicModel</a:t>
            </a:r>
            <a:r>
              <a:rPr lang="en-US" sz="1400" dirty="0"/>
              <a:t> {</a:t>
            </a:r>
            <a:br>
              <a:rPr lang="en-US" sz="1400" dirty="0"/>
            </a:br>
            <a:endParaRPr lang="en-US" sz="1400" dirty="0" smtClean="0"/>
          </a:p>
          <a:p>
            <a:r>
              <a:rPr lang="en-US" sz="1400" dirty="0" smtClean="0"/>
              <a:t>    </a:t>
            </a:r>
            <a:r>
              <a:rPr lang="en-US" sz="1400" b="1" dirty="0">
                <a:solidFill>
                  <a:srgbClr val="000080"/>
                </a:solidFill>
              </a:rPr>
              <a:t>public </a:t>
            </a:r>
            <a:r>
              <a:rPr lang="en-US" sz="1400" dirty="0" err="1"/>
              <a:t>CustomKalmanFilter</a:t>
            </a:r>
            <a:r>
              <a:rPr lang="en-US" sz="1400" dirty="0"/>
              <a:t>(Attributes attributes) </a:t>
            </a:r>
            <a:r>
              <a:rPr lang="en-US" sz="1400" b="1" dirty="0">
                <a:solidFill>
                  <a:srgbClr val="000080"/>
                </a:solidFill>
              </a:rPr>
              <a:t>throws </a:t>
            </a:r>
            <a:r>
              <a:rPr lang="en-US" sz="1400" dirty="0" err="1"/>
              <a:t>WrongConfigurationException</a:t>
            </a:r>
            <a:r>
              <a:rPr lang="en-US" sz="1400" dirty="0"/>
              <a:t> {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b="1" dirty="0">
                <a:solidFill>
                  <a:srgbClr val="000080"/>
                </a:solidFill>
              </a:rPr>
              <a:t>super</a:t>
            </a:r>
            <a:r>
              <a:rPr lang="en-US" sz="1400" dirty="0"/>
              <a:t>(attributes</a:t>
            </a:r>
            <a:r>
              <a:rPr lang="en-US" sz="1400" dirty="0" smtClean="0"/>
              <a:t>);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i="1" dirty="0">
                <a:solidFill>
                  <a:srgbClr val="808080"/>
                </a:solidFill>
              </a:rPr>
              <a:t>//</a:t>
            </a:r>
            <a:r>
              <a:rPr lang="en-US" sz="1400" b="1" i="1" dirty="0">
                <a:solidFill>
                  <a:srgbClr val="0073BF"/>
                </a:solidFill>
              </a:rPr>
              <a:t>TODO: Write the </a:t>
            </a:r>
            <a:r>
              <a:rPr lang="en-US" sz="1400" b="1" i="1" dirty="0" smtClean="0">
                <a:solidFill>
                  <a:srgbClr val="0073BF"/>
                </a:solidFill>
              </a:rPr>
              <a:t>constructor </a:t>
            </a:r>
            <a:r>
              <a:rPr lang="en-US" sz="1400" b="1" i="1" dirty="0">
                <a:solidFill>
                  <a:srgbClr val="0073BF"/>
                </a:solidFill>
              </a:rPr>
              <a:t>code </a:t>
            </a:r>
            <a:r>
              <a:rPr lang="en-US" sz="1400" b="1" i="1" dirty="0" smtClean="0">
                <a:solidFill>
                  <a:srgbClr val="0073BF"/>
                </a:solidFill>
              </a:rPr>
              <a:t>here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 smtClean="0"/>
              <a:t>}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>
                <a:solidFill>
                  <a:srgbClr val="808000"/>
                </a:solidFill>
              </a:rPr>
              <a:t>@Override</a:t>
            </a:r>
            <a:br>
              <a:rPr lang="en-US" sz="1400" dirty="0">
                <a:solidFill>
                  <a:srgbClr val="808000"/>
                </a:solidFill>
              </a:rPr>
            </a:br>
            <a:r>
              <a:rPr lang="en-US" sz="1400" dirty="0">
                <a:solidFill>
                  <a:srgbClr val="808000"/>
                </a:solidFill>
              </a:rPr>
              <a:t>    </a:t>
            </a:r>
            <a:r>
              <a:rPr lang="en-US" sz="1400" b="1" dirty="0">
                <a:solidFill>
                  <a:srgbClr val="000080"/>
                </a:solidFill>
              </a:rPr>
              <a:t>protected void </a:t>
            </a:r>
            <a:r>
              <a:rPr lang="en-US" sz="1400" dirty="0" err="1"/>
              <a:t>buildDAG</a:t>
            </a:r>
            <a:r>
              <a:rPr lang="en-US" sz="1400" dirty="0"/>
              <a:t>() {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 smtClean="0"/>
              <a:t>}</a:t>
            </a:r>
          </a:p>
          <a:p>
            <a:r>
              <a:rPr lang="en-US" sz="1400" dirty="0"/>
              <a:t>}</a:t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78108"/>
          </a:xfrm>
        </p:spPr>
        <p:txBody>
          <a:bodyPr>
            <a:normAutofit/>
          </a:bodyPr>
          <a:lstStyle/>
          <a:p>
            <a:r>
              <a:rPr lang="es-ES" sz="2000" dirty="0" err="1" smtClean="0"/>
              <a:t>Some</a:t>
            </a:r>
            <a:r>
              <a:rPr lang="es-ES" sz="2000" dirty="0" smtClean="0"/>
              <a:t> </a:t>
            </a:r>
            <a:r>
              <a:rPr lang="es-ES" sz="2000" dirty="0" err="1" smtClean="0"/>
              <a:t>tips</a:t>
            </a:r>
            <a:r>
              <a:rPr lang="es-ES" sz="2000" dirty="0" smtClean="0"/>
              <a:t>:</a:t>
            </a:r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640596" y="4958506"/>
            <a:ext cx="827480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80"/>
                </a:solidFill>
              </a:rPr>
              <a:t>p</a:t>
            </a:r>
            <a:r>
              <a:rPr lang="en-US" sz="1600" b="1" dirty="0" smtClean="0">
                <a:solidFill>
                  <a:srgbClr val="000080"/>
                </a:solidFill>
              </a:rPr>
              <a:t>ublic </a:t>
            </a:r>
            <a:r>
              <a:rPr lang="en-US" sz="1600" dirty="0" err="1" smtClean="0"/>
              <a:t>DynamicVariable</a:t>
            </a:r>
            <a:r>
              <a:rPr lang="en-US" sz="1600" dirty="0" smtClean="0"/>
              <a:t> </a:t>
            </a:r>
            <a:r>
              <a:rPr lang="en-US" sz="1600" dirty="0" err="1" smtClean="0"/>
              <a:t>DynamicVariables</a:t>
            </a:r>
            <a:r>
              <a:rPr lang="en-US" sz="1600" dirty="0" smtClean="0"/>
              <a:t>::</a:t>
            </a:r>
            <a:r>
              <a:rPr lang="en-US" sz="1600" dirty="0" err="1"/>
              <a:t>newGaussianDynamicVariable</a:t>
            </a:r>
            <a:r>
              <a:rPr lang="en-US" sz="1600" dirty="0"/>
              <a:t> </a:t>
            </a:r>
            <a:r>
              <a:rPr lang="en-US" sz="1600" dirty="0" smtClean="0"/>
              <a:t>(String name)</a:t>
            </a:r>
          </a:p>
          <a:p>
            <a:endParaRPr lang="en-US" sz="1600" dirty="0" smtClean="0"/>
          </a:p>
          <a:p>
            <a:r>
              <a:rPr lang="en-US" sz="1600" b="1" dirty="0">
                <a:solidFill>
                  <a:srgbClr val="000080"/>
                </a:solidFill>
              </a:rPr>
              <a:t>public </a:t>
            </a:r>
            <a:r>
              <a:rPr lang="en-US" sz="1600" dirty="0"/>
              <a:t>Variable </a:t>
            </a:r>
            <a:r>
              <a:rPr lang="en-US" sz="1600" dirty="0" err="1"/>
              <a:t>DynamicVariable</a:t>
            </a:r>
            <a:r>
              <a:rPr lang="en-US" sz="1600" dirty="0"/>
              <a:t> </a:t>
            </a:r>
            <a:r>
              <a:rPr lang="en-US" sz="1600" dirty="0" smtClean="0"/>
              <a:t>::</a:t>
            </a:r>
            <a:r>
              <a:rPr lang="en-US" sz="1600" dirty="0" err="1" smtClean="0"/>
              <a:t>getInterfaceVariable</a:t>
            </a:r>
            <a:r>
              <a:rPr lang="en-US" sz="1600" dirty="0" smtClean="0"/>
              <a:t>()</a:t>
            </a:r>
            <a:endParaRPr lang="en-US" sz="1600" dirty="0"/>
          </a:p>
          <a:p>
            <a:endParaRPr lang="en-US" sz="1600" dirty="0"/>
          </a:p>
          <a:p>
            <a:r>
              <a:rPr lang="en-US" sz="1600" b="1" dirty="0">
                <a:solidFill>
                  <a:srgbClr val="000080"/>
                </a:solidFill>
              </a:rPr>
              <a:t>public </a:t>
            </a:r>
            <a:r>
              <a:rPr lang="en-US" sz="1600" dirty="0" err="1"/>
              <a:t>ParentSet</a:t>
            </a:r>
            <a:r>
              <a:rPr lang="en-US" sz="1600" dirty="0"/>
              <a:t> </a:t>
            </a:r>
            <a:r>
              <a:rPr lang="en-US" sz="1600" dirty="0" err="1" smtClean="0"/>
              <a:t>DynamicDAG</a:t>
            </a:r>
            <a:r>
              <a:rPr lang="en-US" sz="1600" dirty="0" smtClean="0"/>
              <a:t>::</a:t>
            </a:r>
            <a:r>
              <a:rPr lang="en-US" sz="1600" dirty="0" err="1" smtClean="0"/>
              <a:t>getParentSetTimeT</a:t>
            </a:r>
            <a:r>
              <a:rPr lang="en-US" sz="1600" dirty="0" smtClean="0"/>
              <a:t>(Variable </a:t>
            </a:r>
            <a:r>
              <a:rPr lang="en-US" sz="1600" dirty="0" err="1"/>
              <a:t>var</a:t>
            </a:r>
            <a:r>
              <a:rPr lang="en-US" sz="1600" dirty="0"/>
              <a:t>)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4142246"/>
            <a:ext cx="8229600" cy="578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Useful methods: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46167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</a:t>
            </a:r>
            <a:r>
              <a:rPr lang="en-GB" baseline="0" dirty="0" smtClean="0"/>
              <a:t> Requirements</a:t>
            </a:r>
            <a:endParaRPr lang="en-GB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AMIDST tutorial - Hugin S/A</a:t>
            </a:r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3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865" y="1828800"/>
            <a:ext cx="2438400" cy="113792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622301" y="4167437"/>
            <a:ext cx="2349500" cy="1852363"/>
            <a:chOff x="4091491" y="2874030"/>
            <a:chExt cx="2630472" cy="2075382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03834" y="2874030"/>
              <a:ext cx="1790700" cy="14986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91491" y="4372630"/>
              <a:ext cx="2630472" cy="576782"/>
            </a:xfrm>
            <a:prstGeom prst="rect">
              <a:avLst/>
            </a:prstGeom>
          </p:spPr>
        </p:pic>
      </p:grp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3505200" y="1600200"/>
            <a:ext cx="5486400" cy="21336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Check your java version:</a:t>
            </a:r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>
                <a:hlinkClick r:id="rId6"/>
              </a:rPr>
              <a:t>http://www.oracle.com/technetwork/java/javase/downloads</a:t>
            </a:r>
            <a:r>
              <a:rPr lang="en-US" sz="2400" dirty="0" smtClean="0">
                <a:hlinkClick r:id="rId6"/>
              </a:rPr>
              <a:t>/</a:t>
            </a:r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3462337" y="4677524"/>
            <a:ext cx="54864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hlinkClick r:id="rId7"/>
              </a:rPr>
              <a:t>https://www.jetbrains.com/idea/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4724400" y="2079559"/>
            <a:ext cx="2082521" cy="587441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glow>
              <a:schemeClr val="accent1">
                <a:alpha val="40000"/>
              </a:schemeClr>
            </a:glow>
            <a:reflection endPos="0" dist="50800" dir="5400000" sy="-100000" algn="bl" rotWithShape="0"/>
            <a:softEdge rad="31750"/>
          </a:effectLst>
        </p:spPr>
        <p:txBody>
          <a:bodyPr wrap="none" lIns="144000" tIns="108000" rIns="144000" bIns="108000" rtlCol="0">
            <a:spAutoFit/>
          </a:bodyPr>
          <a:lstStyle/>
          <a:p>
            <a:r>
              <a:rPr lang="en-US" sz="2400" dirty="0" smtClean="0"/>
              <a:t>$ java -version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66219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Parallel TAN (</a:t>
            </a:r>
            <a:r>
              <a:rPr lang="en-US" dirty="0" err="1" smtClean="0"/>
              <a:t>Hugin</a:t>
            </a:r>
            <a:r>
              <a:rPr lang="en-US" dirty="0" smtClean="0"/>
              <a:t>/AMIDST)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tx2"/>
                </a:solidFill>
              </a:rPr>
              <a:t>Hugin</a:t>
            </a:r>
            <a:r>
              <a:rPr lang="en-US" b="1" dirty="0" smtClean="0">
                <a:solidFill>
                  <a:schemeClr val="tx2"/>
                </a:solidFill>
              </a:rPr>
              <a:t>:</a:t>
            </a:r>
            <a:r>
              <a:rPr lang="en-US" dirty="0" smtClean="0"/>
              <a:t> learn </a:t>
            </a:r>
            <a:r>
              <a:rPr lang="en-US" dirty="0"/>
              <a:t>the structure </a:t>
            </a:r>
            <a:r>
              <a:rPr lang="en-US" dirty="0" smtClean="0"/>
              <a:t>with a subsample of the data </a:t>
            </a:r>
          </a:p>
          <a:p>
            <a:r>
              <a:rPr lang="en-US" b="1" dirty="0">
                <a:solidFill>
                  <a:schemeClr val="tx2"/>
                </a:solidFill>
              </a:rPr>
              <a:t>AMIDST:</a:t>
            </a:r>
            <a:r>
              <a:rPr lang="en-US" dirty="0" smtClean="0"/>
              <a:t> learn the parameters in AMIDST using the whole data.</a:t>
            </a:r>
          </a:p>
          <a:p>
            <a:pPr marL="400050" lvl="1" indent="0">
              <a:buNone/>
            </a:pPr>
            <a:endParaRPr lang="en-US" sz="1500" dirty="0" smtClean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r>
              <a:rPr lang="en-US" sz="1800" dirty="0" err="1" smtClean="0">
                <a:solidFill>
                  <a:srgbClr val="000000"/>
                </a:solidFill>
              </a:rPr>
              <a:t>ParallelTAN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000000"/>
                </a:solidFill>
              </a:rPr>
              <a:t>tan = </a:t>
            </a:r>
            <a:r>
              <a:rPr lang="en-US" sz="1800" b="1" dirty="0">
                <a:solidFill>
                  <a:srgbClr val="000080"/>
                </a:solidFill>
              </a:rPr>
              <a:t>new </a:t>
            </a:r>
            <a:r>
              <a:rPr lang="en-US" sz="1800" dirty="0" err="1">
                <a:solidFill>
                  <a:srgbClr val="000000"/>
                </a:solidFill>
              </a:rPr>
              <a:t>ParallelTAN</a:t>
            </a:r>
            <a:r>
              <a:rPr lang="en-US" sz="1800" dirty="0">
                <a:solidFill>
                  <a:srgbClr val="000000"/>
                </a:solidFill>
              </a:rPr>
              <a:t>();</a:t>
            </a:r>
            <a:br>
              <a:rPr lang="en-US" sz="1800" dirty="0">
                <a:solidFill>
                  <a:srgbClr val="000000"/>
                </a:solidFill>
              </a:rPr>
            </a:br>
            <a:r>
              <a:rPr lang="en-US" sz="1800" dirty="0" err="1">
                <a:solidFill>
                  <a:srgbClr val="000000"/>
                </a:solidFill>
              </a:rPr>
              <a:t>tan.setNumCores</a:t>
            </a:r>
            <a:r>
              <a:rPr lang="en-US" sz="1800" dirty="0" smtClean="0">
                <a:solidFill>
                  <a:srgbClr val="000000"/>
                </a:solidFill>
              </a:rPr>
              <a:t>(4)</a:t>
            </a:r>
            <a:r>
              <a:rPr lang="en-US" sz="1800" dirty="0">
                <a:solidFill>
                  <a:srgbClr val="000000"/>
                </a:solidFill>
              </a:rPr>
              <a:t>;</a:t>
            </a:r>
            <a:br>
              <a:rPr lang="en-US" sz="1800" dirty="0">
                <a:solidFill>
                  <a:srgbClr val="000000"/>
                </a:solidFill>
              </a:rPr>
            </a:br>
            <a:r>
              <a:rPr lang="en-US" sz="1800" dirty="0" err="1">
                <a:solidFill>
                  <a:srgbClr val="000000"/>
                </a:solidFill>
              </a:rPr>
              <a:t>tan.setNumSamplesOnMemory</a:t>
            </a:r>
            <a:r>
              <a:rPr lang="en-US" sz="1800" dirty="0" smtClean="0">
                <a:solidFill>
                  <a:srgbClr val="000000"/>
                </a:solidFill>
              </a:rPr>
              <a:t>(1000)</a:t>
            </a:r>
            <a:r>
              <a:rPr lang="en-US" sz="1800" dirty="0">
                <a:solidFill>
                  <a:srgbClr val="000000"/>
                </a:solidFill>
              </a:rPr>
              <a:t>;</a:t>
            </a:r>
            <a:br>
              <a:rPr lang="en-US" sz="1800" dirty="0">
                <a:solidFill>
                  <a:srgbClr val="000000"/>
                </a:solidFill>
              </a:rPr>
            </a:br>
            <a:r>
              <a:rPr lang="en-US" sz="1800" dirty="0" err="1">
                <a:solidFill>
                  <a:srgbClr val="000000"/>
                </a:solidFill>
              </a:rPr>
              <a:t>tan.setNameRoot</a:t>
            </a:r>
            <a:r>
              <a:rPr lang="en-US" sz="1800" dirty="0" smtClean="0">
                <a:solidFill>
                  <a:srgbClr val="000000"/>
                </a:solidFill>
              </a:rPr>
              <a:t>(var01)</a:t>
            </a:r>
            <a:r>
              <a:rPr lang="en-US" sz="1800" dirty="0">
                <a:solidFill>
                  <a:srgbClr val="000000"/>
                </a:solidFill>
              </a:rPr>
              <a:t>;</a:t>
            </a:r>
            <a:br>
              <a:rPr lang="en-US" sz="1800" dirty="0">
                <a:solidFill>
                  <a:srgbClr val="000000"/>
                </a:solidFill>
              </a:rPr>
            </a:br>
            <a:r>
              <a:rPr lang="en-US" sz="1800" dirty="0" err="1">
                <a:solidFill>
                  <a:srgbClr val="000000"/>
                </a:solidFill>
              </a:rPr>
              <a:t>tan.setNameTarget</a:t>
            </a:r>
            <a:r>
              <a:rPr lang="en-US" sz="1800" dirty="0" smtClean="0">
                <a:solidFill>
                  <a:srgbClr val="000000"/>
                </a:solidFill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</a:rPr>
              <a:t>classVar</a:t>
            </a:r>
            <a:r>
              <a:rPr lang="en-US" sz="1800" dirty="0" smtClean="0">
                <a:solidFill>
                  <a:srgbClr val="000000"/>
                </a:solidFill>
              </a:rPr>
              <a:t>);</a:t>
            </a:r>
            <a:br>
              <a:rPr lang="en-US" sz="1800" dirty="0" smtClean="0">
                <a:solidFill>
                  <a:srgbClr val="000000"/>
                </a:solidFill>
              </a:rPr>
            </a:br>
            <a:r>
              <a:rPr lang="en-US" sz="1800" dirty="0" err="1" smtClean="0">
                <a:solidFill>
                  <a:srgbClr val="000000"/>
                </a:solidFill>
              </a:rPr>
              <a:t>BayesianNetwork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000000"/>
                </a:solidFill>
              </a:rPr>
              <a:t>model = </a:t>
            </a:r>
            <a:r>
              <a:rPr lang="en-US" sz="1800" dirty="0" err="1">
                <a:solidFill>
                  <a:srgbClr val="000000"/>
                </a:solidFill>
              </a:rPr>
              <a:t>tan.learn</a:t>
            </a:r>
            <a:r>
              <a:rPr lang="en-US" sz="1800" dirty="0">
                <a:solidFill>
                  <a:srgbClr val="000000"/>
                </a:solidFill>
              </a:rPr>
              <a:t>(data)</a:t>
            </a:r>
            <a:r>
              <a:rPr lang="en-US" sz="1800" dirty="0" smtClean="0">
                <a:solidFill>
                  <a:srgbClr val="000000"/>
                </a:solidFill>
              </a:rPr>
              <a:t>;</a:t>
            </a:r>
            <a:endParaRPr lang="en-US" sz="18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AMIDST tutorial - Hugin S/A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73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Important URLs</a:t>
            </a:r>
            <a:endParaRPr lang="en-GB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AMIDST tutorial - Hugin S/A</a:t>
            </a:r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31</a:t>
            </a:fld>
            <a:endParaRPr 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00199"/>
            <a:ext cx="3505200" cy="2276539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526043"/>
            <a:ext cx="3705115" cy="24248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200" y="4222498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http://amidst.github.io/toolbox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(Documentation, tutorials and more)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187155" y="4245199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github.com/amidst/toolbox</a:t>
            </a:r>
            <a:endParaRPr lang="en-US" dirty="0" smtClean="0"/>
          </a:p>
          <a:p>
            <a:r>
              <a:rPr lang="en-US" dirty="0" smtClean="0"/>
              <a:t>(source code)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353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AMIDST tutorial - Hugin S/A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32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0" y="30481"/>
            <a:ext cx="9144000" cy="6827520"/>
          </a:xfrm>
          <a:prstGeom prst="roundRect">
            <a:avLst>
              <a:gd name="adj" fmla="val 0"/>
            </a:avLst>
          </a:prstGeom>
          <a:solidFill>
            <a:srgbClr val="001F2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781" y="5627608"/>
            <a:ext cx="3623498" cy="98655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Rounded Rectangle 6"/>
          <p:cNvSpPr/>
          <p:nvPr/>
        </p:nvSpPr>
        <p:spPr>
          <a:xfrm>
            <a:off x="5041678" y="5627608"/>
            <a:ext cx="3797521" cy="1053925"/>
          </a:xfrm>
          <a:prstGeom prst="roundRect">
            <a:avLst>
              <a:gd name="adj" fmla="val 0"/>
            </a:avLst>
          </a:prstGeom>
          <a:solidFill>
            <a:srgbClr val="001F2C">
              <a:alpha val="54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2592328"/>
            <a:ext cx="5713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mtClean="0">
                <a:solidFill>
                  <a:schemeClr val="bg1"/>
                </a:solidFill>
              </a:rPr>
              <a:t>Thanks for your attention</a:t>
            </a:r>
            <a:endParaRPr lang="en-US" sz="3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47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>
          <a:xfrm>
            <a:off x="2446381" y="6507252"/>
            <a:ext cx="4038600" cy="365125"/>
          </a:xfrm>
        </p:spPr>
        <p:txBody>
          <a:bodyPr/>
          <a:lstStyle/>
          <a:p>
            <a:pPr algn="ctr"/>
            <a:r>
              <a:rPr lang="en-US" smtClean="0"/>
              <a:t>AMIDST tutorial - Hugin S/A</a:t>
            </a:r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>
          <a:xfrm>
            <a:off x="7094581" y="6492875"/>
            <a:ext cx="684480" cy="365125"/>
          </a:xfrm>
        </p:spPr>
        <p:txBody>
          <a:bodyPr/>
          <a:lstStyle/>
          <a:p>
            <a:fld id="{5DAF934F-C79E-435D-A6AE-5019505513F3}" type="slidenum">
              <a:rPr lang="en-US" smtClean="0"/>
              <a:t>4</a:t>
            </a:fld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386134" y="1476651"/>
            <a:ext cx="4496537" cy="1495149"/>
          </a:xfrm>
          <a:prstGeom prst="roundRect">
            <a:avLst>
              <a:gd name="adj" fmla="val 7487"/>
            </a:avLst>
          </a:prstGeom>
          <a:solidFill>
            <a:srgbClr val="31B6FD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386134" y="3962400"/>
            <a:ext cx="4496538" cy="2110625"/>
          </a:xfrm>
          <a:prstGeom prst="roundRect">
            <a:avLst>
              <a:gd name="adj" fmla="val 7487"/>
            </a:avLst>
          </a:prstGeom>
          <a:solidFill>
            <a:srgbClr val="6CA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570" y="1875183"/>
            <a:ext cx="723900" cy="9144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825" y="1875183"/>
            <a:ext cx="723900" cy="9144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576" y="1875183"/>
            <a:ext cx="723900" cy="9144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571" y="1866240"/>
            <a:ext cx="723900" cy="914400"/>
          </a:xfrm>
          <a:prstGeom prst="rect">
            <a:avLst/>
          </a:prstGeom>
        </p:spPr>
      </p:pic>
      <p:grpSp>
        <p:nvGrpSpPr>
          <p:cNvPr id="55" name="Group 54"/>
          <p:cNvGrpSpPr/>
          <p:nvPr/>
        </p:nvGrpSpPr>
        <p:grpSpPr>
          <a:xfrm>
            <a:off x="2807719" y="4572000"/>
            <a:ext cx="304800" cy="304800"/>
            <a:chOff x="2667000" y="3962400"/>
            <a:chExt cx="1312613" cy="1257192"/>
          </a:xfrm>
        </p:grpSpPr>
        <p:sp>
          <p:nvSpPr>
            <p:cNvPr id="32" name="Rectangle 31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67031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67362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667000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99913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00244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324963" y="3962400"/>
              <a:ext cx="328820" cy="1250772"/>
            </a:xfrm>
            <a:prstGeom prst="rect">
              <a:avLst/>
            </a:prstGeom>
            <a:solidFill>
              <a:srgbClr val="FF6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326912" y="4038600"/>
              <a:ext cx="264841" cy="118099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321915" y="4322126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328011" y="4745672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996738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647745" y="4367844"/>
              <a:ext cx="328820" cy="84532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649694" y="4259460"/>
              <a:ext cx="264841" cy="96013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644697" y="4495800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650793" y="5039894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3148538" y="4552545"/>
            <a:ext cx="702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core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3786977" y="4210455"/>
            <a:ext cx="304800" cy="304800"/>
            <a:chOff x="2667000" y="3962400"/>
            <a:chExt cx="1312613" cy="1257192"/>
          </a:xfrm>
        </p:grpSpPr>
        <p:sp>
          <p:nvSpPr>
            <p:cNvPr id="58" name="Rectangle 57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7031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67362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667000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99913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00244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324963" y="3962400"/>
              <a:ext cx="328820" cy="1250772"/>
            </a:xfrm>
            <a:prstGeom prst="rect">
              <a:avLst/>
            </a:prstGeom>
            <a:solidFill>
              <a:srgbClr val="FF6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326912" y="4038600"/>
              <a:ext cx="264841" cy="118099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321915" y="4322126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328011" y="4745672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996738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647745" y="4367844"/>
              <a:ext cx="328820" cy="84532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649694" y="4259460"/>
              <a:ext cx="264841" cy="96013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644697" y="4495800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650793" y="5039894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4127796" y="4191000"/>
            <a:ext cx="1573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core-dynamic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3322069" y="4959236"/>
            <a:ext cx="304800" cy="304800"/>
            <a:chOff x="2667000" y="3962400"/>
            <a:chExt cx="1312613" cy="1257192"/>
          </a:xfrm>
        </p:grpSpPr>
        <p:sp>
          <p:nvSpPr>
            <p:cNvPr id="78" name="Rectangle 77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67031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67362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667000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99913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00244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3324963" y="3962400"/>
              <a:ext cx="328820" cy="1250772"/>
            </a:xfrm>
            <a:prstGeom prst="rect">
              <a:avLst/>
            </a:prstGeom>
            <a:solidFill>
              <a:srgbClr val="FF6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326912" y="4038600"/>
              <a:ext cx="264841" cy="118099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3321915" y="4322126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328011" y="4745672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996738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3647745" y="4367844"/>
              <a:ext cx="328820" cy="84532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3649694" y="4259460"/>
              <a:ext cx="264841" cy="96013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644697" y="4495800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3650793" y="5039894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3662888" y="4939781"/>
            <a:ext cx="3233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latent-variable-models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5454932" y="5405931"/>
            <a:ext cx="304800" cy="304800"/>
            <a:chOff x="2667000" y="3962400"/>
            <a:chExt cx="1312613" cy="1257192"/>
          </a:xfrm>
        </p:grpSpPr>
        <p:sp>
          <p:nvSpPr>
            <p:cNvPr id="98" name="Rectangle 97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267031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267362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2667000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299913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300244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3324963" y="3962400"/>
              <a:ext cx="328820" cy="1250772"/>
            </a:xfrm>
            <a:prstGeom prst="rect">
              <a:avLst/>
            </a:prstGeom>
            <a:solidFill>
              <a:srgbClr val="FF6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3326912" y="4038600"/>
              <a:ext cx="264841" cy="118099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321915" y="4322126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3328011" y="4745672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996738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3647745" y="4367844"/>
              <a:ext cx="328820" cy="84532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3649694" y="4259460"/>
              <a:ext cx="264841" cy="96013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3644697" y="4495800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650793" y="5039894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5757570" y="5386476"/>
            <a:ext cx="1277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huginlink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7" name="Group 116"/>
          <p:cNvGrpSpPr/>
          <p:nvPr/>
        </p:nvGrpSpPr>
        <p:grpSpPr>
          <a:xfrm>
            <a:off x="2544615" y="5312741"/>
            <a:ext cx="304800" cy="304800"/>
            <a:chOff x="2667000" y="3962400"/>
            <a:chExt cx="1312613" cy="1257192"/>
          </a:xfrm>
        </p:grpSpPr>
        <p:sp>
          <p:nvSpPr>
            <p:cNvPr id="118" name="Rectangle 117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67031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67362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2667000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299913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300244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3324963" y="3962400"/>
              <a:ext cx="328820" cy="1250772"/>
            </a:xfrm>
            <a:prstGeom prst="rect">
              <a:avLst/>
            </a:prstGeom>
            <a:solidFill>
              <a:srgbClr val="FF6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3326912" y="4038600"/>
              <a:ext cx="264841" cy="118099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3321915" y="4322126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3328011" y="4745672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2996738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3647745" y="4367844"/>
              <a:ext cx="328820" cy="84532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3649694" y="4259460"/>
              <a:ext cx="264841" cy="96013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3644697" y="4495800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3650793" y="5039894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136" name="TextBox 135"/>
          <p:cNvSpPr txBox="1"/>
          <p:nvPr/>
        </p:nvSpPr>
        <p:spPr>
          <a:xfrm>
            <a:off x="2847253" y="5293286"/>
            <a:ext cx="1277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flinklink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37" name="Group 136"/>
          <p:cNvGrpSpPr/>
          <p:nvPr/>
        </p:nvGrpSpPr>
        <p:grpSpPr>
          <a:xfrm>
            <a:off x="3968129" y="5541063"/>
            <a:ext cx="304800" cy="304800"/>
            <a:chOff x="2667000" y="3962400"/>
            <a:chExt cx="1312613" cy="1257192"/>
          </a:xfrm>
        </p:grpSpPr>
        <p:sp>
          <p:nvSpPr>
            <p:cNvPr id="138" name="Rectangle 137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267031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267362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667000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299913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300244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3324963" y="3962400"/>
              <a:ext cx="328820" cy="1250772"/>
            </a:xfrm>
            <a:prstGeom prst="rect">
              <a:avLst/>
            </a:prstGeom>
            <a:solidFill>
              <a:srgbClr val="FF6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3326912" y="4038600"/>
              <a:ext cx="264841" cy="118099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3321915" y="4322126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3328011" y="4745672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2996738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3647745" y="4367844"/>
              <a:ext cx="328820" cy="84532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3649694" y="4259460"/>
              <a:ext cx="264841" cy="96013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3644697" y="4495800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3650793" y="5039894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156" name="TextBox 155"/>
          <p:cNvSpPr txBox="1"/>
          <p:nvPr/>
        </p:nvSpPr>
        <p:spPr>
          <a:xfrm>
            <a:off x="4270767" y="5521608"/>
            <a:ext cx="1277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wekalink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57" name="Group 156"/>
          <p:cNvGrpSpPr/>
          <p:nvPr/>
        </p:nvGrpSpPr>
        <p:grpSpPr>
          <a:xfrm>
            <a:off x="5302532" y="4589577"/>
            <a:ext cx="304800" cy="304800"/>
            <a:chOff x="2667000" y="3962400"/>
            <a:chExt cx="1312613" cy="1257192"/>
          </a:xfrm>
        </p:grpSpPr>
        <p:sp>
          <p:nvSpPr>
            <p:cNvPr id="158" name="Rectangle 157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267031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267362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2667000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299913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300244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3324963" y="3962400"/>
              <a:ext cx="328820" cy="1250772"/>
            </a:xfrm>
            <a:prstGeom prst="rect">
              <a:avLst/>
            </a:prstGeom>
            <a:solidFill>
              <a:srgbClr val="FF6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3326912" y="4038600"/>
              <a:ext cx="264841" cy="118099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3321915" y="4322126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3328011" y="4745672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2996738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3647745" y="4367844"/>
              <a:ext cx="328820" cy="84532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3649694" y="4259460"/>
              <a:ext cx="264841" cy="96013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3644697" y="4495800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3650793" y="5039894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176" name="TextBox 175"/>
          <p:cNvSpPr txBox="1"/>
          <p:nvPr/>
        </p:nvSpPr>
        <p:spPr>
          <a:xfrm>
            <a:off x="5605170" y="4570122"/>
            <a:ext cx="1277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moalink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2386135" y="1447800"/>
            <a:ext cx="935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178" name="TextBox 177"/>
          <p:cNvSpPr txBox="1"/>
          <p:nvPr/>
        </p:nvSpPr>
        <p:spPr>
          <a:xfrm>
            <a:off x="2454112" y="3970319"/>
            <a:ext cx="935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AMiDST</a:t>
            </a:r>
            <a:endParaRPr lang="en-US" dirty="0"/>
          </a:p>
        </p:txBody>
      </p:sp>
      <p:sp>
        <p:nvSpPr>
          <p:cNvPr id="179" name="Up Arrow 178"/>
          <p:cNvSpPr/>
          <p:nvPr/>
        </p:nvSpPr>
        <p:spPr>
          <a:xfrm>
            <a:off x="4333160" y="3094383"/>
            <a:ext cx="525549" cy="6858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81" name="Picture 18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635" y="4027882"/>
            <a:ext cx="1197728" cy="376429"/>
          </a:xfrm>
          <a:prstGeom prst="rect">
            <a:avLst/>
          </a:prstGeom>
        </p:spPr>
      </p:pic>
      <p:pic>
        <p:nvPicPr>
          <p:cNvPr id="182" name="Picture 18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0330" y="3452070"/>
            <a:ext cx="699725" cy="176989"/>
          </a:xfrm>
          <a:prstGeom prst="rect">
            <a:avLst/>
          </a:prstGeom>
        </p:spPr>
      </p:pic>
      <p:sp>
        <p:nvSpPr>
          <p:cNvPr id="183" name="Rounded Rectangle 182"/>
          <p:cNvSpPr/>
          <p:nvPr/>
        </p:nvSpPr>
        <p:spPr>
          <a:xfrm>
            <a:off x="358854" y="3975944"/>
            <a:ext cx="1304920" cy="2110625"/>
          </a:xfrm>
          <a:prstGeom prst="roundRect">
            <a:avLst>
              <a:gd name="adj" fmla="val 7487"/>
            </a:avLst>
          </a:prstGeom>
          <a:solidFill>
            <a:schemeClr val="bg1"/>
          </a:solidFill>
          <a:ln>
            <a:solidFill>
              <a:srgbClr val="E652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85" name="Group 184"/>
          <p:cNvGrpSpPr/>
          <p:nvPr/>
        </p:nvGrpSpPr>
        <p:grpSpPr>
          <a:xfrm>
            <a:off x="443035" y="4447881"/>
            <a:ext cx="304800" cy="304800"/>
            <a:chOff x="2667000" y="3962400"/>
            <a:chExt cx="1312613" cy="1257192"/>
          </a:xfrm>
        </p:grpSpPr>
        <p:sp>
          <p:nvSpPr>
            <p:cNvPr id="186" name="Rectangle 185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267031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267362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2667000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299913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300244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3324963" y="3962400"/>
              <a:ext cx="328820" cy="1250772"/>
            </a:xfrm>
            <a:prstGeom prst="rect">
              <a:avLst/>
            </a:prstGeom>
            <a:solidFill>
              <a:srgbClr val="FF6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3326912" y="4038600"/>
              <a:ext cx="264841" cy="118099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3321915" y="4322126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3328011" y="4745672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2996738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3647745" y="4367844"/>
              <a:ext cx="328820" cy="84532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3649694" y="4259460"/>
              <a:ext cx="264841" cy="96013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3644697" y="4495800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3650793" y="5039894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204" name="TextBox 203"/>
          <p:cNvSpPr txBox="1"/>
          <p:nvPr/>
        </p:nvSpPr>
        <p:spPr>
          <a:xfrm>
            <a:off x="725184" y="4466355"/>
            <a:ext cx="1037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java</a:t>
            </a:r>
            <a:endParaRPr lang="en-US" sz="1400" dirty="0"/>
          </a:p>
        </p:txBody>
      </p:sp>
      <p:pic>
        <p:nvPicPr>
          <p:cNvPr id="206" name="Picture 20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032" y="4067484"/>
            <a:ext cx="671448" cy="275916"/>
          </a:xfrm>
          <a:prstGeom prst="rect">
            <a:avLst/>
          </a:prstGeom>
        </p:spPr>
      </p:pic>
      <p:grpSp>
        <p:nvGrpSpPr>
          <p:cNvPr id="207" name="Group 206"/>
          <p:cNvGrpSpPr/>
          <p:nvPr/>
        </p:nvGrpSpPr>
        <p:grpSpPr>
          <a:xfrm>
            <a:off x="443035" y="5035246"/>
            <a:ext cx="304800" cy="304800"/>
            <a:chOff x="2667000" y="3962400"/>
            <a:chExt cx="1312613" cy="1257192"/>
          </a:xfrm>
        </p:grpSpPr>
        <p:sp>
          <p:nvSpPr>
            <p:cNvPr id="208" name="Rectangle 207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267031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267362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2667000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299913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300244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3324963" y="3962400"/>
              <a:ext cx="328820" cy="1250772"/>
            </a:xfrm>
            <a:prstGeom prst="rect">
              <a:avLst/>
            </a:prstGeom>
            <a:solidFill>
              <a:srgbClr val="FF6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3326912" y="4038600"/>
              <a:ext cx="264841" cy="118099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3321915" y="4322126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3328011" y="4745672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2996738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3647745" y="4367844"/>
              <a:ext cx="328820" cy="84532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3649694" y="4259460"/>
              <a:ext cx="264841" cy="96013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3644697" y="4495800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3650793" y="5039894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226" name="TextBox 225"/>
          <p:cNvSpPr txBox="1"/>
          <p:nvPr/>
        </p:nvSpPr>
        <p:spPr>
          <a:xfrm>
            <a:off x="715757" y="5053720"/>
            <a:ext cx="1215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clients</a:t>
            </a:r>
            <a:endParaRPr lang="en-US" sz="1400" dirty="0"/>
          </a:p>
        </p:txBody>
      </p:sp>
      <p:grpSp>
        <p:nvGrpSpPr>
          <p:cNvPr id="227" name="Group 226"/>
          <p:cNvGrpSpPr/>
          <p:nvPr/>
        </p:nvGrpSpPr>
        <p:grpSpPr>
          <a:xfrm>
            <a:off x="443035" y="5617349"/>
            <a:ext cx="304800" cy="304800"/>
            <a:chOff x="2667000" y="3962400"/>
            <a:chExt cx="1312613" cy="1257192"/>
          </a:xfrm>
        </p:grpSpPr>
        <p:sp>
          <p:nvSpPr>
            <p:cNvPr id="228" name="Rectangle 227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267031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267362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2667000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299913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300244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3324963" y="3962400"/>
              <a:ext cx="328820" cy="1250772"/>
            </a:xfrm>
            <a:prstGeom prst="rect">
              <a:avLst/>
            </a:prstGeom>
            <a:solidFill>
              <a:srgbClr val="FF6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3326912" y="4038600"/>
              <a:ext cx="264841" cy="118099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3321915" y="4322126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3328011" y="4745672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2996738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3647745" y="4367844"/>
              <a:ext cx="328820" cy="84532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3649694" y="4259460"/>
              <a:ext cx="264841" cy="96013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3644697" y="4495800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3650793" y="5039894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246" name="TextBox 245"/>
          <p:cNvSpPr txBox="1"/>
          <p:nvPr/>
        </p:nvSpPr>
        <p:spPr>
          <a:xfrm>
            <a:off x="746587" y="5635823"/>
            <a:ext cx="1420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streaming</a:t>
            </a:r>
            <a:endParaRPr lang="en-US" sz="1400" dirty="0"/>
          </a:p>
        </p:txBody>
      </p:sp>
      <p:sp>
        <p:nvSpPr>
          <p:cNvPr id="247" name="Up Arrow 246"/>
          <p:cNvSpPr/>
          <p:nvPr/>
        </p:nvSpPr>
        <p:spPr>
          <a:xfrm rot="5400000">
            <a:off x="1830329" y="4696982"/>
            <a:ext cx="345910" cy="455713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48" name="Picture 2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1255" y="5180278"/>
            <a:ext cx="398590" cy="100820"/>
          </a:xfrm>
          <a:prstGeom prst="rect">
            <a:avLst/>
          </a:prstGeom>
        </p:spPr>
      </p:pic>
      <p:sp>
        <p:nvSpPr>
          <p:cNvPr id="250" name="Rounded Rectangle 249"/>
          <p:cNvSpPr/>
          <p:nvPr/>
        </p:nvSpPr>
        <p:spPr>
          <a:xfrm>
            <a:off x="7684061" y="4493508"/>
            <a:ext cx="1155139" cy="1047555"/>
          </a:xfrm>
          <a:prstGeom prst="roundRect">
            <a:avLst>
              <a:gd name="adj" fmla="val 7487"/>
            </a:avLst>
          </a:prstGeom>
          <a:solidFill>
            <a:schemeClr val="bg1"/>
          </a:solidFill>
          <a:ln>
            <a:solidFill>
              <a:srgbClr val="249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51" name="Picture 25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83895" y="4681272"/>
            <a:ext cx="760871" cy="649277"/>
          </a:xfrm>
          <a:prstGeom prst="rect">
            <a:avLst/>
          </a:prstGeom>
        </p:spPr>
      </p:pic>
      <p:sp>
        <p:nvSpPr>
          <p:cNvPr id="252" name="Up Arrow 251"/>
          <p:cNvSpPr/>
          <p:nvPr/>
        </p:nvSpPr>
        <p:spPr>
          <a:xfrm rot="5400000" flipV="1">
            <a:off x="7077818" y="4711781"/>
            <a:ext cx="345910" cy="542983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90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Set</a:t>
            </a:r>
            <a:r>
              <a:rPr lang="en-GB" baseline="0" dirty="0" smtClean="0"/>
              <a:t>ting up</a:t>
            </a:r>
            <a:endParaRPr lang="en-GB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AMIDST tutorial - Hugin S/A</a:t>
            </a:r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5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</p:spPr>
        <p:txBody>
          <a:bodyPr/>
          <a:lstStyle/>
          <a:p>
            <a:r>
              <a:rPr lang="en-US" sz="2800" b="1" dirty="0" smtClean="0"/>
              <a:t>Step 1</a:t>
            </a:r>
            <a:r>
              <a:rPr lang="en-US" sz="2800" dirty="0" smtClean="0"/>
              <a:t>: Download the example project</a:t>
            </a:r>
            <a:endParaRPr lang="en-US" sz="2800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2800" b="1" dirty="0" smtClean="0"/>
              <a:t>Step 2: </a:t>
            </a:r>
            <a:r>
              <a:rPr lang="en-US" sz="2800" dirty="0" smtClean="0"/>
              <a:t>Open the downloaded project with </a:t>
            </a:r>
            <a:r>
              <a:rPr lang="en-US" sz="2800" dirty="0" err="1" smtClean="0"/>
              <a:t>IntelliJ</a:t>
            </a:r>
            <a:r>
              <a:rPr lang="en-US" sz="2800" dirty="0" smtClean="0"/>
              <a:t>:</a:t>
            </a:r>
          </a:p>
          <a:p>
            <a:endParaRPr lang="en-US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1365114" y="2257969"/>
            <a:ext cx="6413771" cy="587441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glow>
              <a:schemeClr val="accent1">
                <a:alpha val="40000"/>
              </a:schemeClr>
            </a:glow>
            <a:reflection endPos="0" dist="50800" dir="5400000" sy="-100000" algn="bl" rotWithShape="0"/>
            <a:softEdge rad="31750"/>
          </a:effectLst>
        </p:spPr>
        <p:txBody>
          <a:bodyPr wrap="none" lIns="144000" tIns="108000" rIns="144000" bIns="108000" rtlCol="0">
            <a:spAutoFit/>
          </a:bodyPr>
          <a:lstStyle/>
          <a:p>
            <a:r>
              <a:rPr lang="en-US" sz="240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en-US" sz="2400" dirty="0"/>
              <a:t>clone https://</a:t>
            </a:r>
            <a:r>
              <a:rPr lang="en-US" sz="2400" dirty="0" err="1"/>
              <a:t>github.com</a:t>
            </a:r>
            <a:r>
              <a:rPr lang="en-US" sz="2400" dirty="0"/>
              <a:t>/amidst/</a:t>
            </a:r>
            <a:r>
              <a:rPr lang="en-US" sz="2400" dirty="0" err="1"/>
              <a:t>tutorial.git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086" y="4019007"/>
            <a:ext cx="2480514" cy="180229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308" y="3705037"/>
            <a:ext cx="2576392" cy="254336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2" name="Right Arrow 21"/>
          <p:cNvSpPr/>
          <p:nvPr/>
        </p:nvSpPr>
        <p:spPr>
          <a:xfrm>
            <a:off x="2133600" y="5361993"/>
            <a:ext cx="304800" cy="12420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4580879" y="4353075"/>
            <a:ext cx="304800" cy="12420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Right Arrow 23"/>
          <p:cNvSpPr/>
          <p:nvPr/>
        </p:nvSpPr>
        <p:spPr>
          <a:xfrm rot="10800000">
            <a:off x="7428840" y="5562600"/>
            <a:ext cx="304800" cy="12420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356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Set</a:t>
            </a:r>
            <a:r>
              <a:rPr lang="en-GB" baseline="0" dirty="0" smtClean="0"/>
              <a:t>ting up</a:t>
            </a:r>
            <a:endParaRPr lang="en-GB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AMIDST tutorial - Hugin S/A</a:t>
            </a:r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6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</p:spPr>
        <p:txBody>
          <a:bodyPr/>
          <a:lstStyle/>
          <a:p>
            <a:r>
              <a:rPr lang="en-US" b="1" dirty="0" smtClean="0"/>
              <a:t>Step</a:t>
            </a:r>
            <a:r>
              <a:rPr lang="en-US" b="1" baseline="0" dirty="0" smtClean="0"/>
              <a:t> 3</a:t>
            </a:r>
            <a:r>
              <a:rPr lang="en-US" baseline="0" dirty="0" smtClean="0"/>
              <a:t>: Download source code and </a:t>
            </a:r>
            <a:r>
              <a:rPr lang="en-US" baseline="0" dirty="0" err="1" smtClean="0"/>
              <a:t>javadoc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2909851"/>
            <a:ext cx="2659253" cy="1814549"/>
          </a:xfrm>
          <a:prstGeom prst="rect">
            <a:avLst/>
          </a:prstGeom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176" y="3324870"/>
            <a:ext cx="2717800" cy="984509"/>
          </a:xfrm>
          <a:prstGeom prst="rect">
            <a:avLst/>
          </a:prstGeom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9" name="Right Arrow 8"/>
          <p:cNvSpPr/>
          <p:nvPr/>
        </p:nvSpPr>
        <p:spPr>
          <a:xfrm rot="5400000">
            <a:off x="1441174" y="2908852"/>
            <a:ext cx="228600" cy="762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rot="10800000">
            <a:off x="7804266" y="3911139"/>
            <a:ext cx="228600" cy="762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322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Structure</a:t>
            </a:r>
            <a:endParaRPr lang="en-GB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AMIDST tutorial - Hugin S/A</a:t>
            </a:r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7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The downloaded project contains:</a:t>
            </a:r>
          </a:p>
          <a:p>
            <a:endParaRPr lang="en-US" dirty="0" smtClean="0"/>
          </a:p>
          <a:p>
            <a:pPr lvl="1"/>
            <a:r>
              <a:rPr lang="en-US" b="1" dirty="0" smtClean="0"/>
              <a:t>datasets: </a:t>
            </a:r>
            <a:r>
              <a:rPr lang="en-US" dirty="0" smtClean="0"/>
              <a:t>ARFF files used in the tutorial</a:t>
            </a:r>
            <a:endParaRPr lang="en-US" b="1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b="1" dirty="0" smtClean="0"/>
              <a:t>doc: </a:t>
            </a:r>
            <a:r>
              <a:rPr lang="en-US" dirty="0" smtClean="0"/>
              <a:t>these slides</a:t>
            </a:r>
            <a:endParaRPr lang="en-US" b="1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b="1" dirty="0" smtClean="0"/>
              <a:t>lib: </a:t>
            </a:r>
            <a:r>
              <a:rPr lang="en-US" dirty="0" err="1" smtClean="0"/>
              <a:t>hugin</a:t>
            </a:r>
            <a:r>
              <a:rPr lang="en-US" dirty="0" smtClean="0"/>
              <a:t> library</a:t>
            </a:r>
            <a:endParaRPr lang="en-US" b="1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b="1" dirty="0" err="1" smtClean="0"/>
              <a:t>src</a:t>
            </a:r>
            <a:r>
              <a:rPr lang="en-US" b="1" dirty="0" smtClean="0"/>
              <a:t>/main/java: </a:t>
            </a:r>
            <a:r>
              <a:rPr lang="en-US" dirty="0" smtClean="0"/>
              <a:t>code examples using </a:t>
            </a:r>
            <a:r>
              <a:rPr lang="en-US" dirty="0" err="1" smtClean="0"/>
              <a:t>AMiDST</a:t>
            </a:r>
            <a:endParaRPr lang="en-US" b="1" dirty="0" smtClean="0"/>
          </a:p>
          <a:p>
            <a:pPr lvl="1"/>
            <a:endParaRPr lang="en-US" dirty="0" smtClean="0"/>
          </a:p>
          <a:p>
            <a:pPr lvl="1"/>
            <a:r>
              <a:rPr lang="en-US" b="1" dirty="0" err="1" smtClean="0"/>
              <a:t>pom.xml</a:t>
            </a:r>
            <a:r>
              <a:rPr lang="en-US" b="1" dirty="0" smtClean="0"/>
              <a:t>: </a:t>
            </a:r>
            <a:r>
              <a:rPr lang="en-US" dirty="0" smtClean="0"/>
              <a:t>maven dependencies definition</a:t>
            </a:r>
            <a:endParaRPr lang="en-US" b="1" dirty="0" smtClean="0"/>
          </a:p>
          <a:p>
            <a:pPr lvl="1"/>
            <a:endParaRPr lang="en-US" sz="18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110697"/>
            <a:ext cx="685800" cy="5963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895600"/>
            <a:ext cx="685800" cy="5963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680503"/>
            <a:ext cx="685800" cy="5963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57" y="4582970"/>
            <a:ext cx="577850" cy="5170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37" y="5410200"/>
            <a:ext cx="457200" cy="431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980" y="4650952"/>
            <a:ext cx="20193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860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Latent-variable-models</a:t>
            </a:r>
            <a:endParaRPr lang="en-GB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AMIDST tutorial - Hugin S/A</a:t>
            </a:r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8</a:t>
            </a:fld>
            <a:endParaRPr lang="en-US"/>
          </a:p>
        </p:txBody>
      </p:sp>
      <p:grpSp>
        <p:nvGrpSpPr>
          <p:cNvPr id="98" name="Group 97"/>
          <p:cNvGrpSpPr/>
          <p:nvPr/>
        </p:nvGrpSpPr>
        <p:grpSpPr>
          <a:xfrm>
            <a:off x="9372600" y="2096062"/>
            <a:ext cx="3539313" cy="2198716"/>
            <a:chOff x="5223687" y="2303001"/>
            <a:chExt cx="3469655" cy="2225505"/>
          </a:xfrm>
        </p:grpSpPr>
        <p:sp>
          <p:nvSpPr>
            <p:cNvPr id="14" name="Oval 13"/>
            <p:cNvSpPr/>
            <p:nvPr/>
          </p:nvSpPr>
          <p:spPr>
            <a:xfrm>
              <a:off x="5620478" y="2306099"/>
              <a:ext cx="647700" cy="61084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H1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5223687" y="3888277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ysClr val="windowText" lastClr="000000"/>
                  </a:solidFill>
                </a:rPr>
                <a:t>X1</a:t>
              </a:r>
              <a:endParaRPr 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6164338" y="3896077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X2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8045642" y="3888277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X4</a:t>
              </a:r>
            </a:p>
          </p:txBody>
        </p:sp>
        <p:cxnSp>
          <p:nvCxnSpPr>
            <p:cNvPr id="18" name="Straight Arrow Connector 17"/>
            <p:cNvCxnSpPr>
              <a:stCxn id="14" idx="4"/>
              <a:endCxn id="15" idx="0"/>
            </p:cNvCxnSpPr>
            <p:nvPr/>
          </p:nvCxnSpPr>
          <p:spPr>
            <a:xfrm flipH="1">
              <a:off x="5547537" y="2916939"/>
              <a:ext cx="396791" cy="9713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4" idx="4"/>
              <a:endCxn id="16" idx="0"/>
            </p:cNvCxnSpPr>
            <p:nvPr/>
          </p:nvCxnSpPr>
          <p:spPr>
            <a:xfrm>
              <a:off x="5944328" y="2916939"/>
              <a:ext cx="543860" cy="9791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4" idx="4"/>
              <a:endCxn id="17" idx="0"/>
            </p:cNvCxnSpPr>
            <p:nvPr/>
          </p:nvCxnSpPr>
          <p:spPr>
            <a:xfrm>
              <a:off x="5944328" y="2916939"/>
              <a:ext cx="2425164" cy="9713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6671135" y="2303001"/>
              <a:ext cx="647700" cy="61084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H2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7696200" y="2315020"/>
              <a:ext cx="647700" cy="61084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H3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7104990" y="3917666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X3</a:t>
              </a:r>
            </a:p>
          </p:txBody>
        </p:sp>
        <p:cxnSp>
          <p:nvCxnSpPr>
            <p:cNvPr id="31" name="Straight Arrow Connector 30"/>
            <p:cNvCxnSpPr>
              <a:stCxn id="14" idx="4"/>
              <a:endCxn id="29" idx="0"/>
            </p:cNvCxnSpPr>
            <p:nvPr/>
          </p:nvCxnSpPr>
          <p:spPr>
            <a:xfrm>
              <a:off x="5944328" y="2916939"/>
              <a:ext cx="1484512" cy="100072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27" idx="4"/>
              <a:endCxn id="15" idx="0"/>
            </p:cNvCxnSpPr>
            <p:nvPr/>
          </p:nvCxnSpPr>
          <p:spPr>
            <a:xfrm flipH="1">
              <a:off x="5547537" y="2913841"/>
              <a:ext cx="1447448" cy="97443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28" idx="4"/>
              <a:endCxn id="15" idx="0"/>
            </p:cNvCxnSpPr>
            <p:nvPr/>
          </p:nvCxnSpPr>
          <p:spPr>
            <a:xfrm flipH="1">
              <a:off x="5547537" y="2925860"/>
              <a:ext cx="2472513" cy="96241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27" idx="4"/>
              <a:endCxn id="16" idx="0"/>
            </p:cNvCxnSpPr>
            <p:nvPr/>
          </p:nvCxnSpPr>
          <p:spPr>
            <a:xfrm flipH="1">
              <a:off x="6488188" y="2913841"/>
              <a:ext cx="506797" cy="98223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28" idx="4"/>
              <a:endCxn id="16" idx="0"/>
            </p:cNvCxnSpPr>
            <p:nvPr/>
          </p:nvCxnSpPr>
          <p:spPr>
            <a:xfrm flipH="1">
              <a:off x="6488188" y="2925860"/>
              <a:ext cx="1531862" cy="97021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28" idx="4"/>
              <a:endCxn id="29" idx="0"/>
            </p:cNvCxnSpPr>
            <p:nvPr/>
          </p:nvCxnSpPr>
          <p:spPr>
            <a:xfrm flipH="1">
              <a:off x="7428840" y="2925860"/>
              <a:ext cx="591210" cy="99180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28" idx="4"/>
              <a:endCxn id="17" idx="0"/>
            </p:cNvCxnSpPr>
            <p:nvPr/>
          </p:nvCxnSpPr>
          <p:spPr>
            <a:xfrm>
              <a:off x="8020050" y="2925860"/>
              <a:ext cx="349442" cy="96241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27" idx="4"/>
              <a:endCxn id="17" idx="0"/>
            </p:cNvCxnSpPr>
            <p:nvPr/>
          </p:nvCxnSpPr>
          <p:spPr>
            <a:xfrm>
              <a:off x="6994985" y="2913841"/>
              <a:ext cx="1374507" cy="97443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14" idx="6"/>
              <a:endCxn id="27" idx="2"/>
            </p:cNvCxnSpPr>
            <p:nvPr/>
          </p:nvCxnSpPr>
          <p:spPr>
            <a:xfrm flipV="1">
              <a:off x="6268178" y="2608421"/>
              <a:ext cx="402957" cy="309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7" idx="6"/>
              <a:endCxn id="28" idx="2"/>
            </p:cNvCxnSpPr>
            <p:nvPr/>
          </p:nvCxnSpPr>
          <p:spPr>
            <a:xfrm>
              <a:off x="7318835" y="2608421"/>
              <a:ext cx="377365" cy="12019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urved Connector 83"/>
            <p:cNvCxnSpPr>
              <a:stCxn id="14" idx="0"/>
              <a:endCxn id="28" idx="0"/>
            </p:cNvCxnSpPr>
            <p:nvPr/>
          </p:nvCxnSpPr>
          <p:spPr>
            <a:xfrm rot="16200000" flipH="1">
              <a:off x="6977728" y="1272698"/>
              <a:ext cx="8921" cy="2075722"/>
            </a:xfrm>
            <a:prstGeom prst="curvedConnector3">
              <a:avLst>
                <a:gd name="adj1" fmla="val -5668569"/>
              </a:avLst>
            </a:prstGeom>
            <a:ln w="34925">
              <a:solidFill>
                <a:srgbClr val="073E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990" y="3251200"/>
            <a:ext cx="3989810" cy="24698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71" y="2661449"/>
            <a:ext cx="3550456" cy="3419837"/>
          </a:xfrm>
          <a:prstGeom prst="rect">
            <a:avLst/>
          </a:prstGeom>
        </p:spPr>
      </p:pic>
      <p:sp>
        <p:nvSpPr>
          <p:cNvPr id="61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289849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The module </a:t>
            </a:r>
            <a:r>
              <a:rPr lang="en-US" sz="2400" b="1" dirty="0" smtClean="0"/>
              <a:t>latent-variable-models</a:t>
            </a:r>
            <a:r>
              <a:rPr lang="en-US" sz="2400" dirty="0" smtClean="0"/>
              <a:t> contains a large set of classes for easily learning some of the models in </a:t>
            </a:r>
            <a:r>
              <a:rPr lang="en-US" sz="2400" smtClean="0"/>
              <a:t>the literature.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81110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AMIDST tutorial - Hugin S/A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9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45840" y="3650397"/>
            <a:ext cx="4207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6CA4FA"/>
                </a:solidFill>
              </a:rPr>
              <a:t>A set of code examples for </a:t>
            </a:r>
            <a:r>
              <a:rPr lang="en-US" b="1" dirty="0" smtClean="0">
                <a:solidFill>
                  <a:srgbClr val="6CA4FA"/>
                </a:solidFill>
              </a:rPr>
              <a:t>easily</a:t>
            </a:r>
            <a:r>
              <a:rPr lang="en-US" dirty="0" smtClean="0">
                <a:solidFill>
                  <a:srgbClr val="6CA4FA"/>
                </a:solidFill>
              </a:rPr>
              <a:t> learning and making inference with static PGMs</a:t>
            </a:r>
            <a:endParaRPr lang="en-US" dirty="0">
              <a:solidFill>
                <a:srgbClr val="6CA4FA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37080" y="2819400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1F2C"/>
                </a:solidFill>
              </a:rPr>
              <a:t>Static Models</a:t>
            </a:r>
            <a:endParaRPr lang="en-US" sz="4800" b="1" dirty="0">
              <a:solidFill>
                <a:srgbClr val="001F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002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ølg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</a:spPr>
      <a:bodyPr rtlCol="0" anchor="ctr"/>
      <a:lstStyle>
        <a:defPPr algn="ctr">
          <a:defRPr dirty="0" smtClean="0">
            <a:solidFill>
              <a:schemeClr val="accent1">
                <a:lumMod val="75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715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6594</TotalTime>
  <Words>1286</Words>
  <Application>Microsoft Macintosh PowerPoint</Application>
  <PresentationFormat>On-screen Show (4:3)</PresentationFormat>
  <Paragraphs>362</Paragraphs>
  <Slides>32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PowerPoint Presentation</vt:lpstr>
      <vt:lpstr>PowerPoint Presentation</vt:lpstr>
      <vt:lpstr>System Requirements</vt:lpstr>
      <vt:lpstr>Overview</vt:lpstr>
      <vt:lpstr>Setting up</vt:lpstr>
      <vt:lpstr>Setting up</vt:lpstr>
      <vt:lpstr>Project Structure</vt:lpstr>
      <vt:lpstr>Latent-variable-models</vt:lpstr>
      <vt:lpstr>PowerPoint Presentation</vt:lpstr>
      <vt:lpstr>Static models (learning)</vt:lpstr>
      <vt:lpstr>Static models (learning)</vt:lpstr>
      <vt:lpstr>Static models (learning from flink)</vt:lpstr>
      <vt:lpstr>Static models (learning from flink)</vt:lpstr>
      <vt:lpstr>Static models (save to disk)</vt:lpstr>
      <vt:lpstr>Static models (save to disk)</vt:lpstr>
      <vt:lpstr>Static models (save to disk)</vt:lpstr>
      <vt:lpstr>Static models (inference)</vt:lpstr>
      <vt:lpstr>Static models (practice)</vt:lpstr>
      <vt:lpstr>Static models (practice)</vt:lpstr>
      <vt:lpstr>PowerPoint Presentation</vt:lpstr>
      <vt:lpstr>Static models (learning)</vt:lpstr>
      <vt:lpstr>Dynamic models (learning)</vt:lpstr>
      <vt:lpstr>Static models (save to disk)</vt:lpstr>
      <vt:lpstr>Dynamic models (save to disk)</vt:lpstr>
      <vt:lpstr>Static models (save to disk)</vt:lpstr>
      <vt:lpstr>Dynamic models (inference)</vt:lpstr>
      <vt:lpstr>Dynamic models (inference)</vt:lpstr>
      <vt:lpstr>Dynamic models (practice)</vt:lpstr>
      <vt:lpstr>Dynamic models (practice)</vt:lpstr>
      <vt:lpstr>Parallel TAN (Hugin/AMIDST)</vt:lpstr>
      <vt:lpstr>Important URLs</vt:lpstr>
      <vt:lpstr>PowerPoint Presentation</vt:lpstr>
    </vt:vector>
  </TitlesOfParts>
  <Company>AAU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SENSATION Self Energy-Supporting Autonomous Computaiton  FET Proactive: Minimising Energy Consumption of Computing to the Limit (MINECC)</dc:title>
  <dc:creator>CS</dc:creator>
  <cp:lastModifiedBy>Andrés R. Masegosa Arredondo</cp:lastModifiedBy>
  <cp:revision>153</cp:revision>
  <cp:lastPrinted>2016-05-19T21:51:23Z</cp:lastPrinted>
  <dcterms:created xsi:type="dcterms:W3CDTF">2012-06-11T18:47:47Z</dcterms:created>
  <dcterms:modified xsi:type="dcterms:W3CDTF">2016-06-27T13:47:58Z</dcterms:modified>
</cp:coreProperties>
</file>