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6" r:id="rId3"/>
    <p:sldId id="257" r:id="rId4"/>
    <p:sldId id="304" r:id="rId5"/>
    <p:sldId id="305" r:id="rId6"/>
    <p:sldId id="263" r:id="rId7"/>
    <p:sldId id="258" r:id="rId8"/>
    <p:sldId id="294" r:id="rId9"/>
    <p:sldId id="302" r:id="rId10"/>
    <p:sldId id="288" r:id="rId11"/>
    <p:sldId id="275" r:id="rId12"/>
    <p:sldId id="290" r:id="rId13"/>
    <p:sldId id="300" r:id="rId14"/>
    <p:sldId id="301" r:id="rId15"/>
    <p:sldId id="291" r:id="rId16"/>
    <p:sldId id="276" r:id="rId17"/>
    <p:sldId id="293" r:id="rId18"/>
    <p:sldId id="260" r:id="rId19"/>
    <p:sldId id="303" r:id="rId20"/>
    <p:sldId id="267" r:id="rId21"/>
    <p:sldId id="279" r:id="rId22"/>
    <p:sldId id="289" r:id="rId23"/>
    <p:sldId id="296" r:id="rId24"/>
    <p:sldId id="268" r:id="rId25"/>
    <p:sldId id="297" r:id="rId26"/>
    <p:sldId id="277" r:id="rId27"/>
    <p:sldId id="298" r:id="rId28"/>
    <p:sldId id="269" r:id="rId29"/>
    <p:sldId id="282" r:id="rId30"/>
    <p:sldId id="280" r:id="rId31"/>
    <p:sldId id="281" r:id="rId32"/>
    <p:sldId id="295" r:id="rId33"/>
    <p:sldId id="299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66117-88BA-B64D-8B41-E83075625364}">
          <p14:sldIdLst>
            <p14:sldId id="256"/>
            <p14:sldId id="286"/>
            <p14:sldId id="257"/>
            <p14:sldId id="304"/>
            <p14:sldId id="305"/>
            <p14:sldId id="263"/>
            <p14:sldId id="258"/>
            <p14:sldId id="294"/>
            <p14:sldId id="302"/>
            <p14:sldId id="288"/>
            <p14:sldId id="275"/>
            <p14:sldId id="290"/>
            <p14:sldId id="300"/>
            <p14:sldId id="301"/>
            <p14:sldId id="291"/>
            <p14:sldId id="276"/>
            <p14:sldId id="293"/>
            <p14:sldId id="260"/>
            <p14:sldId id="303"/>
            <p14:sldId id="267"/>
            <p14:sldId id="279"/>
            <p14:sldId id="289"/>
            <p14:sldId id="296"/>
            <p14:sldId id="268"/>
            <p14:sldId id="297"/>
            <p14:sldId id="277"/>
            <p14:sldId id="298"/>
            <p14:sldId id="269"/>
            <p14:sldId id="282"/>
            <p14:sldId id="280"/>
            <p14:sldId id="281"/>
            <p14:sldId id="295"/>
            <p14:sldId id="299"/>
          </p14:sldIdLst>
        </p14:section>
        <p14:section name="Setting up" id="{78B2FFC8-D510-5442-85C8-D2235C9C005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7FF"/>
    <a:srgbClr val="073E87"/>
    <a:srgbClr val="6DA4FA"/>
    <a:srgbClr val="6CA4FA"/>
    <a:srgbClr val="001F2C"/>
    <a:srgbClr val="000000"/>
    <a:srgbClr val="249100"/>
    <a:srgbClr val="E6526F"/>
    <a:srgbClr val="FF6142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50000" autoAdjust="0"/>
  </p:normalViewPr>
  <p:slideViewPr>
    <p:cSldViewPr>
      <p:cViewPr>
        <p:scale>
          <a:sx n="70" d="100"/>
          <a:sy n="70" d="100"/>
        </p:scale>
        <p:origin x="1808" y="-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90AD-C160-41AC-8A6B-137DAC16CFC1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87A7-A581-448F-9745-6F14B8EDB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10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698E-1315-49FF-A0A5-400C6FE9F6D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8316-5820-4600-9052-DE218C9F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  $ java -version : note that there is only one dash</a:t>
            </a:r>
            <a:r>
              <a:rPr lang="en-US" baseline="0" dirty="0" smtClean="0"/>
              <a:t> ‘-’.</a:t>
            </a:r>
          </a:p>
          <a:p>
            <a:r>
              <a:rPr lang="en-US" dirty="0" smtClean="0"/>
              <a:t>  Explain that for making the toolbox work, we need Java8</a:t>
            </a:r>
            <a:r>
              <a:rPr lang="en-US" baseline="0" dirty="0" smtClean="0"/>
              <a:t>. But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 is only needed for following this tutorial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=“lib/”</a:t>
            </a:r>
          </a:p>
          <a:p>
            <a:endParaRPr lang="en-US" dirty="0" smtClean="0"/>
          </a:p>
          <a:p>
            <a:r>
              <a:rPr lang="en-US" dirty="0" smtClean="0"/>
              <a:t>Note: attention with “ 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Dibujo</a:t>
            </a:r>
            <a:r>
              <a:rPr lang="en-US" dirty="0" smtClean="0"/>
              <a:t> inference?</a:t>
            </a:r>
          </a:p>
          <a:p>
            <a:r>
              <a:rPr lang="en-US" dirty="0" smtClean="0"/>
              <a:t>Inference with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Djava.library.path</a:t>
            </a:r>
            <a:r>
              <a:rPr lang="en-US" dirty="0" smtClean="0"/>
              <a:t>="</a:t>
            </a:r>
            <a:r>
              <a:rPr lang="en-US" dirty="0" err="1" smtClean="0"/>
              <a:t>huginlink</a:t>
            </a:r>
            <a:r>
              <a:rPr lang="en-US" dirty="0" smtClean="0"/>
              <a:t>/</a:t>
            </a:r>
            <a:r>
              <a:rPr lang="en-US" dirty="0" err="1" smtClean="0"/>
              <a:t>huginlib</a:t>
            </a:r>
            <a:r>
              <a:rPr lang="en-US" dirty="0" smtClean="0"/>
              <a:t>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8316-5820-4600-9052-DE218C9F89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07252"/>
            <a:ext cx="4038600" cy="365125"/>
          </a:xfrm>
        </p:spPr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446837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684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5DAF934F-C79E-435D-A6AE-5019505513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7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98506"/>
            <a:ext cx="1678695" cy="102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96858"/>
            <a:ext cx="685801" cy="46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tif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tiff"/><Relationship Id="rId5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13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4" Type="http://schemas.openxmlformats.org/officeDocument/2006/relationships/image" Target="../media/image13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30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hyperlink" Target="http://www.oracle.com/technetwork/java/javase/downloads/" TargetMode="External"/><Relationship Id="rId7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://amidst.github.io/toolbox/" TargetMode="External"/><Relationship Id="rId6" Type="http://schemas.openxmlformats.org/officeDocument/2006/relationships/hyperlink" Target="https://github.com/amidst/toolbo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idst/toolbox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tiff"/><Relationship Id="rId5" Type="http://schemas.openxmlformats.org/officeDocument/2006/relationships/image" Target="../media/image15.tiff"/><Relationship Id="rId6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100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38200" y="45566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1F2C"/>
                </a:solidFill>
              </a:rPr>
              <a:t>Annual AMIDST meeting</a:t>
            </a:r>
          </a:p>
          <a:p>
            <a:pPr algn="ctr"/>
            <a:r>
              <a:rPr lang="en-GB" dirty="0" smtClean="0">
                <a:solidFill>
                  <a:srgbClr val="001F2C"/>
                </a:solidFill>
              </a:rPr>
              <a:t>Trondheim, June 28 2016</a:t>
            </a:r>
            <a:endParaRPr lang="en-GB" dirty="0">
              <a:solidFill>
                <a:srgbClr val="001F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560" y="3735611"/>
            <a:ext cx="67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1F2C"/>
                </a:solidFill>
              </a:rPr>
              <a:t>Demo </a:t>
            </a:r>
            <a:r>
              <a:rPr lang="en-US" sz="2400" smtClean="0">
                <a:solidFill>
                  <a:srgbClr val="001F2C"/>
                </a:solidFill>
              </a:rPr>
              <a:t>and tutorial</a:t>
            </a:r>
            <a:endParaRPr lang="en-US" sz="2400" dirty="0">
              <a:solidFill>
                <a:srgbClr val="001F2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978899"/>
            <a:ext cx="4543610" cy="12633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9780" y="2061865"/>
            <a:ext cx="3886200" cy="1342085"/>
          </a:xfrm>
          <a:prstGeom prst="roundRect">
            <a:avLst>
              <a:gd name="adj" fmla="val 5882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0" y="2341200"/>
            <a:ext cx="3623498" cy="98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1600200"/>
            <a:ext cx="200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FA7FF"/>
                </a:solidFill>
                <a:latin typeface="Fira Mono" charset="0"/>
                <a:ea typeface="Fira Mono" charset="0"/>
                <a:cs typeface="Fira Mono" charset="0"/>
              </a:rPr>
              <a:t>Workshop</a:t>
            </a:r>
            <a:endParaRPr lang="en-US" sz="2400" dirty="0">
              <a:solidFill>
                <a:srgbClr val="6FA7FF"/>
              </a:solidFill>
              <a:latin typeface="Fira Mono" charset="0"/>
              <a:ea typeface="Fira Mono" charset="0"/>
              <a:cs typeface="Fira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2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static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Static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411139" y="3787865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712690" y="3826999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260755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808080"/>
                </a:solidFill>
              </a:rPr>
              <a:t>//Load the </a:t>
            </a:r>
            <a:r>
              <a:rPr lang="en-US" sz="2000" i="1" dirty="0" err="1">
                <a:solidFill>
                  <a:srgbClr val="808080"/>
                </a:solidFill>
              </a:rPr>
              <a:t>datastream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String filename = </a:t>
            </a:r>
            <a:r>
              <a:rPr lang="en-US" sz="2000" b="1" dirty="0">
                <a:solidFill>
                  <a:srgbClr val="008000"/>
                </a:solidFill>
              </a:rPr>
              <a:t>"datasets/simulated/</a:t>
            </a:r>
            <a:r>
              <a:rPr lang="en-US" sz="2000" b="1" dirty="0" err="1">
                <a:solidFill>
                  <a:srgbClr val="008000"/>
                </a:solidFill>
              </a:rPr>
              <a:t>cajamar.arff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DataStream&lt;</a:t>
            </a:r>
            <a:r>
              <a:rPr lang="en-US" sz="2000" dirty="0" err="1"/>
              <a:t>DataInstance</a:t>
            </a:r>
            <a:r>
              <a:rPr lang="en-US" sz="2000" dirty="0"/>
              <a:t>&gt; data = </a:t>
            </a:r>
            <a:r>
              <a:rPr lang="en-US" sz="2000" dirty="0" err="1"/>
              <a:t>DataStreamLoader.</a:t>
            </a:r>
            <a:r>
              <a:rPr lang="en-US" sz="2000" i="1" dirty="0" err="1"/>
              <a:t>open</a:t>
            </a:r>
            <a:r>
              <a:rPr lang="en-US" sz="2000" dirty="0"/>
              <a:t>(filename);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>//Learn the model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/>
              <a:t>Model model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FactorAnalysis</a:t>
            </a:r>
            <a:r>
              <a:rPr lang="en-US" sz="2000" dirty="0"/>
              <a:t>(</a:t>
            </a:r>
            <a:r>
              <a:rPr lang="en-US" sz="2000" dirty="0" err="1"/>
              <a:t>data.getAttributes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 err="1"/>
              <a:t>model.updateModel</a:t>
            </a:r>
            <a:r>
              <a:rPr lang="en-US" sz="2000" dirty="0"/>
              <a:t>(data);</a:t>
            </a:r>
            <a:br>
              <a:rPr lang="en-US" sz="2000" dirty="0"/>
            </a:br>
            <a:r>
              <a:rPr lang="en-US" sz="2000" dirty="0" err="1"/>
              <a:t>BayesianNetwork</a:t>
            </a:r>
            <a:r>
              <a:rPr lang="en-US" sz="2000" dirty="0"/>
              <a:t> </a:t>
            </a:r>
            <a:r>
              <a:rPr lang="en-US" sz="2000" dirty="0" err="1"/>
              <a:t>bn</a:t>
            </a:r>
            <a:r>
              <a:rPr lang="en-US" sz="2000" dirty="0"/>
              <a:t> = </a:t>
            </a:r>
            <a:r>
              <a:rPr lang="en-US" sz="2000" dirty="0" err="1"/>
              <a:t>model.getModel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 err="1"/>
              <a:t>bn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783048" y="5981362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092116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563993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6031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" y="1547971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Save with .</a:t>
            </a:r>
            <a:r>
              <a:rPr lang="en-US" i="1" dirty="0" err="1">
                <a:solidFill>
                  <a:srgbClr val="808080"/>
                </a:solidFill>
              </a:rPr>
              <a:t>bn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 smtClean="0"/>
              <a:t>BayesianNetworkWriter.</a:t>
            </a:r>
            <a:r>
              <a:rPr lang="en-US" i="1" dirty="0" err="1" smtClean="0"/>
              <a:t>save</a:t>
            </a:r>
            <a:r>
              <a:rPr lang="en-US" dirty="0" smtClean="0"/>
              <a:t>(</a:t>
            </a:r>
            <a:r>
              <a:rPr lang="en-US" dirty="0" err="1" smtClean="0"/>
              <a:t>bn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8000"/>
                </a:solidFill>
              </a:rPr>
              <a:t>networks/simulated/</a:t>
            </a:r>
            <a:r>
              <a:rPr lang="en-US" b="1" dirty="0" err="1">
                <a:solidFill>
                  <a:srgbClr val="008000"/>
                </a:solidFill>
              </a:rPr>
              <a:t>exampleBN.bn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Save with </a:t>
            </a:r>
            <a:r>
              <a:rPr lang="en-US" i="1" dirty="0" err="1">
                <a:solidFill>
                  <a:srgbClr val="808080"/>
                </a:solidFill>
              </a:rPr>
              <a:t>hugin</a:t>
            </a:r>
            <a:r>
              <a:rPr lang="en-US" i="1" dirty="0">
                <a:solidFill>
                  <a:srgbClr val="808080"/>
                </a:solidFill>
              </a:rPr>
              <a:t> format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 smtClean="0"/>
              <a:t>BayesianNetworkWriterToHugin.</a:t>
            </a:r>
            <a:r>
              <a:rPr lang="en-US" i="1" dirty="0" err="1" smtClean="0"/>
              <a:t>save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"networks/simulated/</a:t>
            </a:r>
            <a:r>
              <a:rPr lang="en-US" b="1" dirty="0" err="1">
                <a:solidFill>
                  <a:srgbClr val="008000"/>
                </a:solidFill>
              </a:rPr>
              <a:t>exampleBN.net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6308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  <a:ea typeface="Apple Color Emoji" charset="-128"/>
                <a:cs typeface="Apple Color Emoji" charset="-128"/>
              </a:rPr>
              <a:t>StaticModelLearning.java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 from </a:t>
            </a:r>
            <a:r>
              <a:rPr lang="en-GB" baseline="0" dirty="0" err="1" smtClean="0"/>
              <a:t>flink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6600" y="2819400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47" y="3022084"/>
            <a:ext cx="1318955" cy="414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ARFF folder</a:t>
            </a:r>
            <a:endParaRPr lang="en-US" sz="2000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2415812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14" y="243454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5433836" y="3100437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Static BN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4" y="2391948"/>
            <a:ext cx="1219200" cy="1460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4" y="2591069"/>
            <a:ext cx="1219200" cy="1460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82900"/>
            <a:ext cx="12192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8" y="3588335"/>
            <a:ext cx="771761" cy="39745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416906" y="3792593"/>
            <a:ext cx="304800" cy="304800"/>
            <a:chOff x="2667000" y="3962400"/>
            <a:chExt cx="1312613" cy="1257192"/>
          </a:xfrm>
        </p:grpSpPr>
        <p:sp>
          <p:nvSpPr>
            <p:cNvPr id="42" name="Rectangle 4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18457" y="3831727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Autofit/>
          </a:bodyPr>
          <a:lstStyle/>
          <a:p>
            <a:r>
              <a:rPr lang="en-GB" sz="2800" dirty="0" smtClean="0"/>
              <a:t>Static</a:t>
            </a:r>
            <a:r>
              <a:rPr lang="en-GB" sz="2800" baseline="0" dirty="0" smtClean="0"/>
              <a:t> models (learning from </a:t>
            </a:r>
            <a:r>
              <a:rPr lang="en-GB" sz="2800" baseline="0" dirty="0" err="1" smtClean="0"/>
              <a:t>flink</a:t>
            </a:r>
            <a:r>
              <a:rPr lang="en-GB" sz="2800" baseline="0" dirty="0" smtClean="0"/>
              <a:t>)</a:t>
            </a:r>
            <a:endParaRPr lang="en-GB" sz="280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0352" y="1908846"/>
            <a:ext cx="1082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 //Load the </a:t>
            </a:r>
            <a:r>
              <a:rPr lang="en-US" i="1" dirty="0" err="1">
                <a:solidFill>
                  <a:srgbClr val="808080"/>
                </a:solidFill>
              </a:rPr>
              <a:t>datastream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String filename = </a:t>
            </a:r>
            <a:r>
              <a:rPr lang="en-US" b="1" dirty="0">
                <a:solidFill>
                  <a:srgbClr val="008000"/>
                </a:solidFill>
              </a:rPr>
              <a:t>"datasets/simulated/</a:t>
            </a:r>
            <a:r>
              <a:rPr lang="en-US" b="1" dirty="0" err="1">
                <a:solidFill>
                  <a:srgbClr val="008000"/>
                </a:solidFill>
              </a:rPr>
              <a:t>cajamarDistributed.arff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 err="1"/>
              <a:t>ExecutionEnvironment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ExecutionEnvironment.</a:t>
            </a:r>
            <a:r>
              <a:rPr lang="en-US" i="1" dirty="0" err="1"/>
              <a:t>getExecutionEnvironment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DataFlink</a:t>
            </a:r>
            <a:r>
              <a:rPr lang="en-US" dirty="0"/>
              <a:t>&lt;</a:t>
            </a:r>
            <a:r>
              <a:rPr lang="en-US" dirty="0" err="1"/>
              <a:t>DataInstance</a:t>
            </a:r>
            <a:r>
              <a:rPr lang="en-US" dirty="0"/>
              <a:t>&gt; data = </a:t>
            </a:r>
            <a:r>
              <a:rPr lang="en-US" dirty="0" err="1"/>
              <a:t>DataFlinkLoader.</a:t>
            </a:r>
            <a:r>
              <a:rPr lang="en-US" i="1" dirty="0" err="1"/>
              <a:t>loadDataFromFolder</a:t>
            </a:r>
            <a:r>
              <a:rPr lang="en-US" dirty="0"/>
              <a:t>(</a:t>
            </a:r>
            <a:r>
              <a:rPr lang="en-US" dirty="0" err="1"/>
              <a:t>env</a:t>
            </a:r>
            <a:r>
              <a:rPr lang="en-US" dirty="0"/>
              <a:t>, filename, 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//Learn the model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Model model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FactorAnalysis</a:t>
            </a:r>
            <a:r>
              <a:rPr lang="en-US" dirty="0"/>
              <a:t>(</a:t>
            </a:r>
            <a:r>
              <a:rPr lang="en-US" dirty="0" err="1"/>
              <a:t>data.getAttributes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 err="1"/>
              <a:t>model.updateModel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 err="1"/>
              <a:t>BayesianNetwork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= </a:t>
            </a:r>
            <a:r>
              <a:rPr lang="en-US" dirty="0" err="1"/>
              <a:t>model.getModel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bn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535797" y="2774796"/>
            <a:ext cx="45719" cy="609600"/>
          </a:xfrm>
          <a:prstGeom prst="leftBracket">
            <a:avLst/>
          </a:prstGeom>
          <a:ln w="41275">
            <a:solidFill>
              <a:srgbClr val="FF0000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2952339"/>
            <a:ext cx="307197" cy="248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6013847"/>
            <a:ext cx="216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StaticModelFlink.java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</a:t>
            </a:r>
            <a:r>
              <a:rPr lang="en-GB" dirty="0" smtClean="0"/>
              <a:t>Inference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680"/>
            <a:ext cx="2353650" cy="1988920"/>
          </a:xfrm>
          <a:prstGeom prst="rect">
            <a:avLst/>
          </a:prstGeom>
        </p:spPr>
      </p:pic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Answer to a query</a:t>
            </a:r>
          </a:p>
        </p:txBody>
      </p:sp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799"/>
            <a:ext cx="1927365" cy="1557011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3528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391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599" y="3004592"/>
            <a:ext cx="28180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smtClean="0">
                <a:ln w="0"/>
                <a:solidFill>
                  <a:srgbClr val="6DA4F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P(X2|H1=0.6)?</a:t>
            </a:r>
            <a:endParaRPr lang="es-ES" sz="2800" b="0" cap="none" spc="0" dirty="0">
              <a:ln w="0"/>
              <a:solidFill>
                <a:srgbClr val="6DA4F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003141" y="3733800"/>
            <a:ext cx="304800" cy="304800"/>
            <a:chOff x="2667000" y="3962400"/>
            <a:chExt cx="1312613" cy="1257192"/>
          </a:xfrm>
        </p:grpSpPr>
        <p:sp>
          <p:nvSpPr>
            <p:cNvPr id="73" name="Rectangle 7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304692" y="37729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huginlink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the following code after learning the model  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StaticModelInference.java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676400"/>
            <a:ext cx="78867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</a:t>
            </a:r>
            <a:r>
              <a:rPr lang="en-US" sz="1600" i="1" dirty="0" err="1">
                <a:solidFill>
                  <a:srgbClr val="808080"/>
                </a:solidFill>
              </a:rPr>
              <a:t>Variabeles</a:t>
            </a:r>
            <a:r>
              <a:rPr lang="en-US" sz="1600" i="1" dirty="0">
                <a:solidFill>
                  <a:srgbClr val="808080"/>
                </a:solidFill>
              </a:rPr>
              <a:t> of interest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Variable </a:t>
            </a:r>
            <a:r>
              <a:rPr lang="en-US" sz="1600" dirty="0" err="1"/>
              <a:t>varTarget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</a:rPr>
              <a:t>LatentVar1"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Variable </a:t>
            </a: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null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evidence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Assignment assignment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HashMapAssignment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varObserved</a:t>
            </a:r>
            <a:r>
              <a:rPr lang="en-US" sz="1600" dirty="0"/>
              <a:t> = </a:t>
            </a:r>
            <a:r>
              <a:rPr lang="en-US" sz="1600" dirty="0" err="1"/>
              <a:t>bn.getVariables</a:t>
            </a:r>
            <a:r>
              <a:rPr lang="en-US" sz="1600" dirty="0"/>
              <a:t>().</a:t>
            </a:r>
            <a:r>
              <a:rPr lang="en-US" sz="1600" dirty="0" err="1"/>
              <a:t>getVariableByName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”Income"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assignment.setValue</a:t>
            </a:r>
            <a:r>
              <a:rPr lang="en-US" sz="1600" dirty="0"/>
              <a:t>(varObserved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0.0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//we set the algorithm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InferenceAlgorithm</a:t>
            </a:r>
            <a:r>
              <a:rPr lang="en-US" sz="1600" dirty="0"/>
              <a:t> infer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VMP();</a:t>
            </a:r>
            <a:br>
              <a:rPr lang="en-US" sz="1600" dirty="0"/>
            </a:br>
            <a:r>
              <a:rPr lang="en-US" sz="1600" dirty="0" err="1"/>
              <a:t>infer.setModel</a:t>
            </a:r>
            <a:r>
              <a:rPr lang="en-US" sz="1600" dirty="0"/>
              <a:t>(</a:t>
            </a:r>
            <a:r>
              <a:rPr lang="en-US" sz="1600" dirty="0" err="1"/>
              <a:t>bn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infer.setEvidence</a:t>
            </a:r>
            <a:r>
              <a:rPr lang="en-US" sz="1600" dirty="0"/>
              <a:t>(assignment);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//query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infer.runInference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Distribution p = </a:t>
            </a:r>
            <a:r>
              <a:rPr lang="en-US" sz="1600" dirty="0" err="1"/>
              <a:t>infer.getPosterior</a:t>
            </a:r>
            <a:r>
              <a:rPr lang="en-US" sz="1600" dirty="0"/>
              <a:t>(</a:t>
            </a:r>
            <a:r>
              <a:rPr lang="en-US" sz="1600" dirty="0" err="1"/>
              <a:t>varTarget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"P(</a:t>
            </a:r>
            <a:r>
              <a:rPr lang="en-US" sz="1600" b="1" dirty="0" smtClean="0">
                <a:solidFill>
                  <a:srgbClr val="008000"/>
                </a:solidFill>
              </a:rPr>
              <a:t>LatentVar1|Incomce=0.0) </a:t>
            </a:r>
            <a:r>
              <a:rPr lang="en-US" sz="1600" b="1" dirty="0">
                <a:solidFill>
                  <a:srgbClr val="008000"/>
                </a:solidFill>
              </a:rPr>
              <a:t>= "</a:t>
            </a:r>
            <a:r>
              <a:rPr lang="en-US" sz="1600" dirty="0"/>
              <a:t>+p);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Folded Corner 11"/>
          <p:cNvSpPr/>
          <p:nvPr/>
        </p:nvSpPr>
        <p:spPr>
          <a:xfrm>
            <a:off x="6019800" y="3813168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flipH="1">
            <a:off x="4114800" y="4148663"/>
            <a:ext cx="1905000" cy="2399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TAN (</a:t>
            </a:r>
            <a:r>
              <a:rPr lang="en-US" dirty="0" err="1" smtClean="0"/>
              <a:t>Hugin</a:t>
            </a:r>
            <a:r>
              <a:rPr lang="en-US" dirty="0" smtClean="0"/>
              <a:t>/AMIDST)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Hugin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learn </a:t>
            </a:r>
            <a:r>
              <a:rPr lang="en-US" dirty="0"/>
              <a:t>the structure </a:t>
            </a:r>
            <a:r>
              <a:rPr lang="en-US" dirty="0" smtClean="0"/>
              <a:t>with a subsample of the data </a:t>
            </a:r>
          </a:p>
          <a:p>
            <a:r>
              <a:rPr lang="en-US" b="1" dirty="0">
                <a:solidFill>
                  <a:schemeClr val="tx2"/>
                </a:solidFill>
              </a:rPr>
              <a:t>AMIDST:</a:t>
            </a:r>
            <a:r>
              <a:rPr lang="en-US" dirty="0" smtClean="0"/>
              <a:t> learn the parameters in AMIDST using the whole data.</a:t>
            </a:r>
          </a:p>
          <a:p>
            <a:pPr marL="400050" lvl="1" indent="0">
              <a:buNone/>
            </a:pPr>
            <a:endParaRPr lang="en-US" sz="1500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ParallelTAN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tan 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 err="1">
                <a:solidFill>
                  <a:srgbClr val="000000"/>
                </a:solidFill>
              </a:rPr>
              <a:t>ParallelTAN</a:t>
            </a:r>
            <a:r>
              <a:rPr lang="en-US" sz="1800" dirty="0">
                <a:solidFill>
                  <a:srgbClr val="000000"/>
                </a:solidFill>
              </a:rPr>
              <a:t>();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tan.setNumCores</a:t>
            </a:r>
            <a:r>
              <a:rPr lang="en-US" sz="1800" dirty="0" smtClean="0">
                <a:solidFill>
                  <a:srgbClr val="000000"/>
                </a:solidFill>
              </a:rPr>
              <a:t>(4)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tan.setNumSamplesOnMemory</a:t>
            </a:r>
            <a:r>
              <a:rPr lang="en-US" sz="1800" dirty="0" smtClean="0">
                <a:solidFill>
                  <a:srgbClr val="000000"/>
                </a:solidFill>
              </a:rPr>
              <a:t>(1000)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tan.setNameRoot</a:t>
            </a:r>
            <a:r>
              <a:rPr lang="en-US" sz="1800" dirty="0" smtClean="0">
                <a:solidFill>
                  <a:srgbClr val="000000"/>
                </a:solidFill>
              </a:rPr>
              <a:t>(var01)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err="1">
                <a:solidFill>
                  <a:srgbClr val="000000"/>
                </a:solidFill>
              </a:rPr>
              <a:t>tan.setNameTarget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classVar</a:t>
            </a:r>
            <a:r>
              <a:rPr lang="en-US" sz="1800" dirty="0" smtClean="0">
                <a:solidFill>
                  <a:srgbClr val="000000"/>
                </a:solidFill>
              </a:rPr>
              <a:t>);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BayesianNetwork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model = </a:t>
            </a:r>
            <a:r>
              <a:rPr lang="en-US" sz="1800" dirty="0" err="1">
                <a:solidFill>
                  <a:srgbClr val="000000"/>
                </a:solidFill>
              </a:rPr>
              <a:t>tan.learn</a:t>
            </a:r>
            <a:r>
              <a:rPr lang="en-US" sz="1800" dirty="0">
                <a:solidFill>
                  <a:srgbClr val="000000"/>
                </a:solidFill>
              </a:rPr>
              <a:t>(data)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624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ParallelTANExample.java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Downloading </a:t>
            </a:r>
            <a:r>
              <a:rPr lang="en-US" smtClean="0">
                <a:solidFill>
                  <a:srgbClr val="6CA4FA"/>
                </a:solidFill>
              </a:rPr>
              <a:t>and setting up material </a:t>
            </a:r>
            <a:r>
              <a:rPr lang="en-US" dirty="0" smtClean="0">
                <a:solidFill>
                  <a:srgbClr val="6CA4FA"/>
                </a:solidFill>
              </a:rPr>
              <a:t>for the tutorial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Introduction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model:</a:t>
            </a:r>
            <a:r>
              <a:rPr lang="is-IS" sz="2000" dirty="0" smtClean="0"/>
              <a:t> gaussian mixture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352800" y="2275648"/>
            <a:ext cx="647700" cy="6108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270502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X1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52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14" name="Oval 13"/>
          <p:cNvSpPr/>
          <p:nvPr/>
        </p:nvSpPr>
        <p:spPr>
          <a:xfrm>
            <a:off x="4876800" y="3729902"/>
            <a:ext cx="647700" cy="61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Xn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3" idx="4"/>
            <a:endCxn id="11" idx="0"/>
          </p:cNvCxnSpPr>
          <p:nvPr/>
        </p:nvCxnSpPr>
        <p:spPr>
          <a:xfrm flipH="1">
            <a:off x="2594352" y="2886488"/>
            <a:ext cx="1082298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  <a:endCxn id="13" idx="0"/>
          </p:cNvCxnSpPr>
          <p:nvPr/>
        </p:nvCxnSpPr>
        <p:spPr>
          <a:xfrm>
            <a:off x="3676650" y="2886488"/>
            <a:ext cx="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4"/>
            <a:endCxn id="14" idx="0"/>
          </p:cNvCxnSpPr>
          <p:nvPr/>
        </p:nvCxnSpPr>
        <p:spPr>
          <a:xfrm>
            <a:off x="3676650" y="2886488"/>
            <a:ext cx="1524000" cy="84341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20132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observed</a:t>
            </a:r>
            <a:r>
              <a:rPr lang="es-ES" sz="2000" dirty="0" smtClean="0"/>
              <a:t> 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4230" y="2468522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 hidden variable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04230" y="38862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CustomGaussianMixture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/>
              <a:t>Model{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CustomGaussianMixture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err="1">
                <a:solidFill>
                  <a:srgbClr val="0073BF"/>
                </a:solidFill>
              </a:rPr>
              <a:t>contructor</a:t>
            </a:r>
            <a:r>
              <a:rPr lang="en-US" sz="1400" b="1" i="1" dirty="0">
                <a:solidFill>
                  <a:srgbClr val="0073BF"/>
                </a:solidFill>
              </a:rPr>
              <a:t> 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code building a DAG for your custom </a:t>
            </a:r>
            <a:r>
              <a:rPr lang="en-US" sz="1400" b="1" i="1" dirty="0" smtClean="0">
                <a:solidFill>
                  <a:srgbClr val="0073BF"/>
                </a:solidFill>
              </a:rPr>
              <a:t>model</a:t>
            </a:r>
            <a:r>
              <a:rPr lang="en-US" sz="1400" b="1" i="1" dirty="0">
                <a:solidFill>
                  <a:srgbClr val="0073BF"/>
                </a:solidFill>
              </a:rPr>
              <a:t/>
            </a:r>
            <a:br>
              <a:rPr lang="en-US" sz="1400" b="1" i="1" dirty="0">
                <a:solidFill>
                  <a:srgbClr val="0073BF"/>
                </a:solidFill>
              </a:rPr>
            </a:br>
            <a:r>
              <a:rPr lang="en-US" sz="1400" b="1" i="1" dirty="0">
                <a:solidFill>
                  <a:srgbClr val="0073BF"/>
                </a:solidFill>
              </a:rPr>
              <a:t>   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3456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Variable </a:t>
            </a:r>
            <a:r>
              <a:rPr lang="en-US" dirty="0" smtClean="0"/>
              <a:t>Variables::</a:t>
            </a:r>
            <a:r>
              <a:rPr lang="en-US" dirty="0" err="1" smtClean="0"/>
              <a:t>newMultinomialVariable</a:t>
            </a:r>
            <a:r>
              <a:rPr lang="en-US" dirty="0" smtClean="0"/>
              <a:t>(String </a:t>
            </a:r>
            <a:r>
              <a:rPr lang="en-US" dirty="0"/>
              <a:t>name,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nOfStates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726668"/>
            <a:ext cx="430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</a:t>
            </a:r>
            <a:r>
              <a:rPr lang="en-US" dirty="0" err="1"/>
              <a:t>ParentSet</a:t>
            </a:r>
            <a:r>
              <a:rPr lang="en-US" dirty="0"/>
              <a:t>&gt; </a:t>
            </a:r>
            <a:r>
              <a:rPr lang="en-US" dirty="0" smtClean="0"/>
              <a:t>DAG::</a:t>
            </a:r>
            <a:r>
              <a:rPr lang="en-US" dirty="0" err="1" smtClean="0"/>
              <a:t>getParentSets</a:t>
            </a:r>
            <a:r>
              <a:rPr lang="en-US" dirty="0"/>
              <a:t>()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" y="4853672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5840" y="3650397"/>
            <a:ext cx="435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CA4FA"/>
                </a:solidFill>
              </a:rPr>
              <a:t>A set of code examples for </a:t>
            </a:r>
            <a:r>
              <a:rPr lang="en-US" b="1" dirty="0" smtClean="0">
                <a:solidFill>
                  <a:srgbClr val="6CA4FA"/>
                </a:solidFill>
              </a:rPr>
              <a:t>easily</a:t>
            </a:r>
            <a:r>
              <a:rPr lang="en-US" dirty="0" smtClean="0">
                <a:solidFill>
                  <a:srgbClr val="6CA4FA"/>
                </a:solidFill>
              </a:rPr>
              <a:t> learning and making inference with dynamic PGMs</a:t>
            </a:r>
            <a:endParaRPr lang="en-US" dirty="0">
              <a:solidFill>
                <a:srgbClr val="6CA4F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7080" y="2819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1F2C"/>
                </a:solidFill>
              </a:rPr>
              <a:t>Dynamic Models</a:t>
            </a:r>
            <a:endParaRPr lang="en-US" sz="4800" b="1" dirty="0">
              <a:solidFill>
                <a:srgbClr val="001F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9557"/>
            <a:ext cx="1219200" cy="1459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7539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ARFF file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533400" cy="533400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2147655" y="3105165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Up Arrow 99"/>
          <p:cNvSpPr/>
          <p:nvPr/>
        </p:nvSpPr>
        <p:spPr>
          <a:xfrm rot="5400000">
            <a:off x="5129036" y="3101750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05600" y="47539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Dynamic BN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2986265" y="2729411"/>
            <a:ext cx="1927365" cy="14753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12" y="2932095"/>
            <a:ext cx="1318955" cy="414529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20804" y="3697876"/>
            <a:ext cx="304800" cy="304800"/>
            <a:chOff x="2667000" y="3962400"/>
            <a:chExt cx="1312613" cy="1257192"/>
          </a:xfrm>
        </p:grpSpPr>
        <p:sp>
          <p:nvSpPr>
            <p:cNvPr id="105" name="Rectangle 10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422355" y="3737010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latent-variable-models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188127" y="2808243"/>
            <a:ext cx="3604503" cy="2133672"/>
            <a:chOff x="5276376" y="2344894"/>
            <a:chExt cx="3604503" cy="2133672"/>
          </a:xfrm>
        </p:grpSpPr>
        <p:sp>
          <p:nvSpPr>
            <p:cNvPr id="14" name="Oval 13"/>
            <p:cNvSpPr/>
            <p:nvPr/>
          </p:nvSpPr>
          <p:spPr>
            <a:xfrm>
              <a:off x="79632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960104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t+1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8290456" y="2948381"/>
              <a:ext cx="3188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6"/>
            </p:cNvCxnSpPr>
            <p:nvPr/>
          </p:nvCxnSpPr>
          <p:spPr>
            <a:xfrm>
              <a:off x="8623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896492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896491" y="3861966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cxnSp>
          <p:nvCxnSpPr>
            <p:cNvPr id="49" name="Straight Arrow Connector 48"/>
            <p:cNvCxnSpPr>
              <a:stCxn id="47" idx="4"/>
              <a:endCxn id="48" idx="0"/>
            </p:cNvCxnSpPr>
            <p:nvPr/>
          </p:nvCxnSpPr>
          <p:spPr>
            <a:xfrm flipH="1">
              <a:off x="7226843" y="2948381"/>
              <a:ext cx="1" cy="913585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7" idx="6"/>
              <a:endCxn id="14" idx="2"/>
            </p:cNvCxnSpPr>
            <p:nvPr/>
          </p:nvCxnSpPr>
          <p:spPr>
            <a:xfrm>
              <a:off x="7557195" y="2646638"/>
              <a:ext cx="406097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832879" y="2344894"/>
              <a:ext cx="660703" cy="6034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  <a:endParaRPr lang="en-US" sz="1600" baseline="30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32878" y="3875079"/>
              <a:ext cx="660703" cy="603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1400" baseline="30000" dirty="0" smtClean="0">
                  <a:solidFill>
                    <a:sysClr val="windowText" lastClr="000000"/>
                  </a:solidFill>
                </a:rPr>
                <a:t>t-1</a:t>
              </a:r>
            </a:p>
          </p:txBody>
        </p:sp>
        <p:cxnSp>
          <p:nvCxnSpPr>
            <p:cNvPr id="65" name="Straight Arrow Connector 64"/>
            <p:cNvCxnSpPr>
              <a:stCxn id="63" idx="4"/>
              <a:endCxn id="64" idx="0"/>
            </p:cNvCxnSpPr>
            <p:nvPr/>
          </p:nvCxnSpPr>
          <p:spPr>
            <a:xfrm flipH="1">
              <a:off x="6163230" y="2948381"/>
              <a:ext cx="1" cy="9266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7" idx="2"/>
            </p:cNvCxnSpPr>
            <p:nvPr/>
          </p:nvCxnSpPr>
          <p:spPr>
            <a:xfrm>
              <a:off x="6493582" y="2646638"/>
              <a:ext cx="402910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3" idx="2"/>
            </p:cNvCxnSpPr>
            <p:nvPr/>
          </p:nvCxnSpPr>
          <p:spPr>
            <a:xfrm>
              <a:off x="5575995" y="2646638"/>
              <a:ext cx="256884" cy="0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76376" y="2396248"/>
              <a:ext cx="70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>
                  <a:solidFill>
                    <a:srgbClr val="073E87"/>
                  </a:solidFill>
                </a:rPr>
                <a:t>…</a:t>
              </a:r>
              <a:endParaRPr lang="en-US" dirty="0">
                <a:solidFill>
                  <a:srgbClr val="073E87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191175" y="2450068"/>
            <a:ext cx="7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073E87"/>
                </a:solidFill>
              </a:rPr>
              <a:t>…</a:t>
            </a:r>
            <a:endParaRPr lang="en-US" dirty="0">
              <a:solidFill>
                <a:srgbClr val="073E87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28" y="2579557"/>
            <a:ext cx="3211603" cy="19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</a:t>
            </a:r>
            <a:r>
              <a:rPr lang="en-GB" baseline="0" dirty="0" smtClean="0"/>
              <a:t>models (learning)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15455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</a:rPr>
              <a:t>//Load the </a:t>
            </a:r>
            <a:r>
              <a:rPr lang="en-US" sz="1600" i="1" dirty="0" err="1">
                <a:solidFill>
                  <a:srgbClr val="808080"/>
                </a:solidFill>
              </a:rPr>
              <a:t>datastream</a:t>
            </a: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String filename = </a:t>
            </a:r>
            <a:r>
              <a:rPr lang="en-US" sz="1600" b="1" dirty="0">
                <a:solidFill>
                  <a:srgbClr val="008000"/>
                </a:solidFill>
              </a:rPr>
              <a:t>"datasets/simulated/</a:t>
            </a:r>
            <a:r>
              <a:rPr lang="en-US" sz="1600" b="1" dirty="0" err="1">
                <a:solidFill>
                  <a:srgbClr val="008000"/>
                </a:solidFill>
              </a:rPr>
              <a:t>cajamar.arff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DataStream&lt;</a:t>
            </a:r>
            <a:r>
              <a:rPr lang="en-US" sz="1600" dirty="0" err="1"/>
              <a:t>DynamicDataInstance</a:t>
            </a:r>
            <a:r>
              <a:rPr lang="en-US" sz="1600" dirty="0"/>
              <a:t>&gt; data = </a:t>
            </a:r>
            <a:r>
              <a:rPr lang="en-US" sz="1600" dirty="0" err="1"/>
              <a:t>DynamicDataStreamLoader.</a:t>
            </a:r>
            <a:r>
              <a:rPr lang="en-US" sz="1600" i="1" dirty="0" err="1"/>
              <a:t>loadFromFile</a:t>
            </a:r>
            <a:r>
              <a:rPr lang="en-US" sz="1600" dirty="0"/>
              <a:t>(filename);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//Learn the model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 err="1"/>
              <a:t>DynamicModel</a:t>
            </a:r>
            <a:r>
              <a:rPr lang="en-US" sz="1600" dirty="0"/>
              <a:t> model 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 err="1"/>
              <a:t>HiddenMarkovModel</a:t>
            </a:r>
            <a:r>
              <a:rPr lang="en-US" sz="1600" dirty="0"/>
              <a:t>(</a:t>
            </a:r>
            <a:r>
              <a:rPr lang="en-US" sz="1600" dirty="0" err="1"/>
              <a:t>data.getAttributes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 err="1"/>
              <a:t>model.updateModel</a:t>
            </a:r>
            <a:r>
              <a:rPr lang="en-US" sz="1600" dirty="0"/>
              <a:t>(data);</a:t>
            </a:r>
            <a:br>
              <a:rPr lang="en-US" sz="1600" dirty="0"/>
            </a:br>
            <a:r>
              <a:rPr lang="en-US" sz="1600" dirty="0" err="1"/>
              <a:t>DynamicBayesianNetwork</a:t>
            </a:r>
            <a:r>
              <a:rPr lang="en-US" sz="1600" dirty="0"/>
              <a:t> </a:t>
            </a:r>
            <a:r>
              <a:rPr lang="en-US" sz="1600" dirty="0" err="1"/>
              <a:t>dbn</a:t>
            </a:r>
            <a:r>
              <a:rPr lang="en-US" sz="1600" dirty="0"/>
              <a:t> = </a:t>
            </a:r>
            <a:r>
              <a:rPr lang="en-US" sz="1600" dirty="0" err="1"/>
              <a:t>model.getModel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System.</a:t>
            </a:r>
            <a:r>
              <a:rPr lang="en-US" sz="1600" b="1" i="1" dirty="0" err="1">
                <a:solidFill>
                  <a:srgbClr val="660E7A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dbn</a:t>
            </a:r>
            <a:r>
              <a:rPr lang="en-US" sz="1600" dirty="0"/>
              <a:t>);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DynamicModelLearning.java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3128546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4753927"/>
            <a:ext cx="146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dbn</a:t>
            </a:r>
            <a:r>
              <a:rPr lang="en-US" sz="2000" dirty="0" smtClean="0"/>
              <a:t> file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29" y="2697780"/>
            <a:ext cx="1219200" cy="1460500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5400000">
            <a:off x="6162720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2737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4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003043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4594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4003141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304692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models (save to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789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/>
              <a:t>make </a:t>
            </a:r>
            <a:r>
              <a:rPr lang="en-US" sz="2400" dirty="0" smtClean="0"/>
              <a:t>sure that you have the following files in your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hgapi83_amidst-64.jar</a:t>
            </a:r>
            <a:endParaRPr lang="en-US" sz="2000" dirty="0"/>
          </a:p>
          <a:p>
            <a:pPr lvl="1"/>
            <a:r>
              <a:rPr lang="en-US" sz="2000" dirty="0" smtClean="0"/>
              <a:t>libhgapi83_amidst-64.jnilib</a:t>
            </a:r>
          </a:p>
          <a:p>
            <a:r>
              <a:rPr lang="en-US" sz="2400" dirty="0" smtClean="0"/>
              <a:t>For adding folders to your class path: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47971"/>
            <a:ext cx="8534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// Save with .</a:t>
            </a:r>
            <a:r>
              <a:rPr lang="en-US" sz="1600" i="1" dirty="0" err="1"/>
              <a:t>bn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DynamicBayesianNetworkWriter.save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exampleDBN.dbn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// Save with </a:t>
            </a:r>
            <a:r>
              <a:rPr lang="en-US" sz="1600" i="1" dirty="0" err="1"/>
              <a:t>hugin</a:t>
            </a:r>
            <a:r>
              <a:rPr lang="en-US" sz="1600" i="1" dirty="0"/>
              <a:t> format</a:t>
            </a:r>
            <a:br>
              <a:rPr lang="en-US" sz="1600" i="1" dirty="0"/>
            </a:br>
            <a:r>
              <a:rPr lang="en-US" sz="1600" dirty="0" err="1"/>
              <a:t>DynamicBayesianNetworkWriterToHugin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save</a:t>
            </a:r>
            <a:r>
              <a:rPr lang="en-US" sz="1600" dirty="0" smtClean="0"/>
              <a:t>(</a:t>
            </a:r>
            <a:r>
              <a:rPr lang="en-US" sz="1600" dirty="0" err="1" smtClean="0"/>
              <a:t>bn</a:t>
            </a:r>
            <a:r>
              <a:rPr lang="en-US" sz="1600" dirty="0"/>
              <a:t>, </a:t>
            </a:r>
            <a:r>
              <a:rPr lang="en-US" sz="1600" b="1" dirty="0"/>
              <a:t>"</a:t>
            </a:r>
            <a:r>
              <a:rPr lang="en-US" sz="1600" b="1" dirty="0" smtClean="0"/>
              <a:t>networks/simulated/</a:t>
            </a:r>
            <a:r>
              <a:rPr lang="en-US" sz="1600" b="1" dirty="0" err="1" smtClean="0"/>
              <a:t>exampleDBN.net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9548" y="5593990"/>
            <a:ext cx="3256304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Djava.library.path</a:t>
            </a:r>
            <a:r>
              <a:rPr lang="en-US" sz="2400" dirty="0" smtClean="0"/>
              <a:t>=“</a:t>
            </a:r>
            <a:r>
              <a:rPr lang="is-IS" sz="2400" dirty="0" smtClean="0"/>
              <a:t>….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DynamicModelSaveToDisk.java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24601"/>
            <a:ext cx="72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9"/>
            <a:ext cx="6629400" cy="790842"/>
          </a:xfrm>
        </p:spPr>
        <p:txBody>
          <a:bodyPr>
            <a:normAutofit/>
          </a:bodyPr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models (save to disk)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00" y="475392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Dynamic BN</a:t>
            </a:r>
            <a:endParaRPr lang="en-US" sz="2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Up Arrow 99"/>
          <p:cNvSpPr/>
          <p:nvPr/>
        </p:nvSpPr>
        <p:spPr>
          <a:xfrm rot="5400000">
            <a:off x="29858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15200" y="4788072"/>
            <a:ext cx="146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querry</a:t>
            </a:r>
            <a:endParaRPr lang="en-US" sz="2000" dirty="0"/>
          </a:p>
        </p:txBody>
      </p:sp>
      <p:sp>
        <p:nvSpPr>
          <p:cNvPr id="41" name="Up Arrow 40"/>
          <p:cNvSpPr/>
          <p:nvPr/>
        </p:nvSpPr>
        <p:spPr>
          <a:xfrm rot="5400000">
            <a:off x="5957655" y="2915158"/>
            <a:ext cx="419509" cy="60001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3800" y="2590800"/>
            <a:ext cx="1927365" cy="1703978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47" y="2793484"/>
            <a:ext cx="1318955" cy="41452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874106" y="3429000"/>
            <a:ext cx="304800" cy="304800"/>
            <a:chOff x="2667000" y="3962400"/>
            <a:chExt cx="1312613" cy="1257192"/>
          </a:xfrm>
        </p:grpSpPr>
        <p:sp>
          <p:nvSpPr>
            <p:cNvPr id="45" name="Rectangle 4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75657" y="3468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core-dynamic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0" y="2559326"/>
            <a:ext cx="2482920" cy="1517994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874204" y="3810000"/>
            <a:ext cx="304800" cy="304800"/>
            <a:chOff x="2667000" y="3962400"/>
            <a:chExt cx="1312613" cy="1257192"/>
          </a:xfrm>
        </p:grpSpPr>
        <p:sp>
          <p:nvSpPr>
            <p:cNvPr id="75" name="Rectangle 74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75755" y="3849134"/>
            <a:ext cx="1410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h</a:t>
            </a:r>
            <a:r>
              <a:rPr lang="en-US" sz="1100" dirty="0" err="1" smtClean="0">
                <a:solidFill>
                  <a:schemeClr val="bg1"/>
                </a:solidFill>
              </a:rPr>
              <a:t>uginlink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58" y="2682388"/>
                <a:ext cx="392063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𝑃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cap="none" spc="0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+5</m:t>
                          </m:r>
                        </m:sup>
                      </m:sSup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sSup>
                        <m:sSupPr>
                          <m:ctrlP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𝐻</m:t>
                          </m:r>
                        </m:e>
                        <m:sup>
                          <m:r>
                            <a:rPr lang="es-ES" i="1" dirty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h</m:t>
                      </m:r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b="1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a:rPr lang="es-ES" b="0" i="1" dirty="0" smtClean="0">
                              <a:ln w="0"/>
                              <a:solidFill>
                                <a:srgbClr val="6DA4FA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s-ES" b="1" i="1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𝒙</m:t>
                      </m:r>
                      <m:r>
                        <a:rPr lang="es-ES" b="0" i="1" cap="none" spc="0" dirty="0" smtClean="0">
                          <a:ln w="0"/>
                          <a:solidFill>
                            <a:srgbClr val="6DA4FA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" b="0" cap="none" spc="0" dirty="0">
                  <a:ln w="0"/>
                  <a:solidFill>
                    <a:srgbClr val="6DA4FA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59" y="3424922"/>
                <a:ext cx="39206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0"/>
            <a:ext cx="8763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808080"/>
                </a:solidFill>
              </a:rPr>
              <a:t>//</a:t>
            </a:r>
            <a:r>
              <a:rPr lang="en-US" sz="1400" i="1" dirty="0">
                <a:solidFill>
                  <a:srgbClr val="808080"/>
                </a:solidFill>
              </a:rPr>
              <a:t>Testing dataset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/>
              <a:t>String </a:t>
            </a:r>
            <a:r>
              <a:rPr lang="en-US" sz="1400" dirty="0" err="1"/>
              <a:t>filenamePredict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8000"/>
                </a:solidFill>
              </a:rPr>
              <a:t>"datasets/simulated</a:t>
            </a:r>
            <a:r>
              <a:rPr lang="en-US" sz="1400" b="1" dirty="0" smtClean="0">
                <a:solidFill>
                  <a:srgbClr val="008000"/>
                </a:solidFill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</a:rPr>
              <a:t>cajamar.arff</a:t>
            </a:r>
            <a:r>
              <a:rPr lang="en-US" sz="1400" b="1" dirty="0" smtClean="0">
                <a:solidFill>
                  <a:srgbClr val="008000"/>
                </a:solidFill>
              </a:rPr>
              <a:t>"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DataStream&lt;</a:t>
            </a:r>
            <a:r>
              <a:rPr lang="en-US" sz="1400" dirty="0" err="1"/>
              <a:t>DynamicDataInstance</a:t>
            </a:r>
            <a:r>
              <a:rPr lang="en-US" sz="1400" dirty="0"/>
              <a:t>&gt; </a:t>
            </a:r>
            <a:r>
              <a:rPr lang="en-US" sz="1400" dirty="0" err="1"/>
              <a:t>dataPredict</a:t>
            </a:r>
            <a:r>
              <a:rPr lang="en-US" sz="1400" dirty="0"/>
              <a:t> = </a:t>
            </a:r>
            <a:r>
              <a:rPr lang="en-US" sz="1400" dirty="0" err="1"/>
              <a:t>DynamicDataStreamLoader.</a:t>
            </a:r>
            <a:r>
              <a:rPr lang="en-US" sz="1400" i="1" dirty="0" err="1"/>
              <a:t>loadFromFile</a:t>
            </a:r>
            <a:r>
              <a:rPr lang="en-US" sz="1400" dirty="0"/>
              <a:t>(</a:t>
            </a:r>
            <a:r>
              <a:rPr lang="en-US" sz="1400" dirty="0" err="1"/>
              <a:t>filenamePredict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//Select the inference algorithm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InferenceAlgorithmForDBN</a:t>
            </a:r>
            <a:r>
              <a:rPr lang="en-US" sz="1400" dirty="0"/>
              <a:t> infer = 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 err="1"/>
              <a:t>FactoredFrontierForDBN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0080"/>
                </a:solidFill>
              </a:rPr>
              <a:t>new </a:t>
            </a:r>
            <a:r>
              <a:rPr lang="en-US" sz="1400" dirty="0"/>
              <a:t>VMP()); </a:t>
            </a:r>
            <a:r>
              <a:rPr lang="en-US" sz="1400" i="1" dirty="0">
                <a:solidFill>
                  <a:srgbClr val="808080"/>
                </a:solidFill>
              </a:rPr>
              <a:t/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dirty="0" err="1"/>
              <a:t>infer.setModel</a:t>
            </a:r>
            <a:r>
              <a:rPr lang="en-US" sz="1400" dirty="0"/>
              <a:t>(</a:t>
            </a:r>
            <a:r>
              <a:rPr lang="en-US" sz="1400" dirty="0" err="1"/>
              <a:t>dbn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Variable </a:t>
            </a:r>
            <a:r>
              <a:rPr lang="en-US" sz="1400" dirty="0" err="1"/>
              <a:t>varTarget</a:t>
            </a:r>
            <a:r>
              <a:rPr lang="en-US" sz="1400" dirty="0"/>
              <a:t> = </a:t>
            </a:r>
            <a:r>
              <a:rPr lang="en-US" sz="1400" dirty="0" err="1"/>
              <a:t>dbn.getDynamicVariables</a:t>
            </a:r>
            <a:r>
              <a:rPr lang="en-US" sz="1400" dirty="0"/>
              <a:t>().</a:t>
            </a:r>
            <a:r>
              <a:rPr lang="en-US" sz="1400" dirty="0" err="1"/>
              <a:t>getVariableByName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UnivariateDistribution</a:t>
            </a:r>
            <a:r>
              <a:rPr lang="en-US" sz="1400" dirty="0"/>
              <a:t> posterior = </a:t>
            </a:r>
            <a:r>
              <a:rPr lang="en-US" sz="1400" b="1" dirty="0">
                <a:solidFill>
                  <a:srgbClr val="000080"/>
                </a:solidFill>
              </a:rPr>
              <a:t>null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08080"/>
                </a:solidFill>
              </a:rPr>
              <a:t>//Classify each instance</a:t>
            </a:r>
            <a:br>
              <a:rPr lang="en-US" sz="1400" i="1" dirty="0">
                <a:solidFill>
                  <a:srgbClr val="808080"/>
                </a:solidFill>
              </a:rPr>
            </a:br>
            <a:r>
              <a:rPr lang="en-US" sz="1400" b="1" dirty="0" err="1">
                <a:solidFill>
                  <a:srgbClr val="000080"/>
                </a:solidFill>
              </a:rPr>
              <a:t>int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/>
              <a:t>t 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for </a:t>
            </a:r>
            <a:r>
              <a:rPr lang="en-US" sz="1400" dirty="0"/>
              <a:t>(</a:t>
            </a:r>
            <a:r>
              <a:rPr lang="en-US" sz="1400" dirty="0" err="1"/>
              <a:t>DynamicDataInstance</a:t>
            </a:r>
            <a:r>
              <a:rPr lang="en-US" sz="1400" dirty="0"/>
              <a:t> instance : </a:t>
            </a:r>
            <a:r>
              <a:rPr lang="en-US" sz="1400" dirty="0" err="1"/>
              <a:t>dataPredict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infer.addDynamicEvidence</a:t>
            </a:r>
            <a:r>
              <a:rPr lang="en-US" sz="1400" dirty="0"/>
              <a:t>(instance);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infer.runInference</a:t>
            </a:r>
            <a:r>
              <a:rPr lang="en-US" sz="1400" dirty="0" smtClean="0"/>
              <a:t>();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posterior = </a:t>
            </a:r>
            <a:r>
              <a:rPr lang="en-US" sz="1400" dirty="0" err="1"/>
              <a:t>infer.getFilteredPosterior</a:t>
            </a:r>
            <a:r>
              <a:rPr lang="en-US" sz="1400" dirty="0"/>
              <a:t>(</a:t>
            </a:r>
            <a:r>
              <a:rPr lang="en-US" sz="1400" dirty="0" err="1"/>
              <a:t>varTarget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System.</a:t>
            </a:r>
            <a:r>
              <a:rPr lang="en-US" sz="1400" b="1" i="1" dirty="0" err="1">
                <a:solidFill>
                  <a:srgbClr val="660E7A"/>
                </a:solidFill>
              </a:rPr>
              <a:t>out</a:t>
            </a:r>
            <a:r>
              <a:rPr lang="en-US" sz="1400" dirty="0" err="1"/>
              <a:t>.println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"t="</a:t>
            </a:r>
            <a:r>
              <a:rPr lang="en-US" sz="1400" dirty="0"/>
              <a:t>+t+</a:t>
            </a:r>
            <a:r>
              <a:rPr lang="en-US" sz="1400" b="1" dirty="0">
                <a:solidFill>
                  <a:srgbClr val="008000"/>
                </a:solidFill>
              </a:rPr>
              <a:t>", P(</a:t>
            </a:r>
            <a:r>
              <a:rPr lang="en-US" sz="1400" b="1" dirty="0" err="1">
                <a:solidFill>
                  <a:srgbClr val="008000"/>
                </a:solidFill>
              </a:rPr>
              <a:t>discreteHiddenVar</a:t>
            </a:r>
            <a:r>
              <a:rPr lang="en-US" sz="1400" b="1" dirty="0">
                <a:solidFill>
                  <a:srgbClr val="008000"/>
                </a:solidFill>
              </a:rPr>
              <a:t> | Evidence)  = " </a:t>
            </a:r>
            <a:r>
              <a:rPr lang="en-US" sz="1400" dirty="0"/>
              <a:t>+ posterior);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the following code </a:t>
            </a:r>
            <a:r>
              <a:rPr lang="en-US" sz="2800" smtClean="0"/>
              <a:t>after learning the process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rot="16200000">
            <a:off x="6467949" y="2523650"/>
            <a:ext cx="1122341" cy="1561440"/>
          </a:xfrm>
          <a:prstGeom prst="bentUpArrow">
            <a:avLst>
              <a:gd name="adj1" fmla="val 11830"/>
              <a:gd name="adj2" fmla="val 14411"/>
              <a:gd name="adj3" fmla="val 206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59192" y="3824993"/>
            <a:ext cx="2895600" cy="101182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HuginInference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  <a:r>
              <a:rPr lang="en-US" dirty="0" smtClean="0">
                <a:solidFill>
                  <a:sysClr val="windowText" lastClr="000000"/>
                </a:solidFill>
              </a:rPr>
              <a:t>ew </a:t>
            </a:r>
            <a:r>
              <a:rPr lang="en-US" dirty="0" err="1" smtClean="0">
                <a:solidFill>
                  <a:sysClr val="windowText" lastClr="000000"/>
                </a:solidFill>
              </a:rPr>
              <a:t>ImportanceSampling</a:t>
            </a:r>
            <a:r>
              <a:rPr lang="en-US" dirty="0" smtClean="0">
                <a:solidFill>
                  <a:sysClr val="windowText" lastClr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47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905001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posterior = </a:t>
            </a:r>
            <a:r>
              <a:rPr lang="en-US" sz="2000" dirty="0" err="1" smtClean="0"/>
              <a:t>infer.getFilteredPosterior</a:t>
            </a:r>
            <a:r>
              <a:rPr lang="en-US" sz="2000" dirty="0" smtClean="0"/>
              <a:t>(</a:t>
            </a:r>
            <a:r>
              <a:rPr lang="en-US" sz="2000" dirty="0" err="1" smtClean="0"/>
              <a:t>varTarget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US" dirty="0" smtClean="0"/>
              <a:t>models (inference)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predicting 5 steps ahead, replace: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6013847"/>
            <a:ext cx="2966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  <a:ea typeface="Apple Color Emoji" charset="-128"/>
                <a:cs typeface="Apple Color Emoji" charset="-128"/>
              </a:rPr>
              <a:t>DynamicModelInference.java</a:t>
            </a:r>
            <a:endParaRPr lang="en-US" sz="1600" dirty="0">
              <a:latin typeface="+mj-lt"/>
              <a:ea typeface="Apple Color Emoji" charset="-128"/>
              <a:cs typeface="Apple Color Emoji" charset="-128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92" y="5124601"/>
            <a:ext cx="723900" cy="914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 flipH="1">
            <a:off x="3002479" y="3310482"/>
            <a:ext cx="645108" cy="4042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18105"/>
            <a:ext cx="64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posterior = </a:t>
            </a:r>
            <a:r>
              <a:rPr lang="en-US" sz="2000" dirty="0" err="1"/>
              <a:t>infer.getPredictivePosterior</a:t>
            </a:r>
            <a:r>
              <a:rPr lang="en-US" sz="2000" dirty="0"/>
              <a:t>(</a:t>
            </a:r>
            <a:r>
              <a:rPr lang="en-US" sz="2000" dirty="0" err="1"/>
              <a:t>varTarget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</a:t>
            </a:r>
            <a:r>
              <a:rPr lang="en-GB" baseline="0" dirty="0" smtClean="0"/>
              <a:t> Requirements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5" y="1828800"/>
            <a:ext cx="2438400" cy="11379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2301" y="4167437"/>
            <a:ext cx="2349500" cy="1852363"/>
            <a:chOff x="4091491" y="2874030"/>
            <a:chExt cx="2630472" cy="2075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834" y="2874030"/>
              <a:ext cx="1790700" cy="1498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1491" y="4372630"/>
              <a:ext cx="2630472" cy="576782"/>
            </a:xfrm>
            <a:prstGeom prst="rect">
              <a:avLst/>
            </a:prstGeom>
          </p:spPr>
        </p:pic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4864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Check your java version: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6"/>
              </a:rPr>
              <a:t>http://www.oracle.com/technetwork/java/javase/downloads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62337" y="4677524"/>
            <a:ext cx="5486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7"/>
              </a:rPr>
              <a:t>https://www.jetbrains.com/idea/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079559"/>
            <a:ext cx="2082521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400" dirty="0" smtClean="0"/>
              <a:t>$ java -version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your custom dynamic model:</a:t>
            </a:r>
            <a:r>
              <a:rPr lang="is-IS" sz="2000" dirty="0" smtClean="0"/>
              <a:t> </a:t>
            </a:r>
            <a:r>
              <a:rPr lang="es-ES" sz="2000" dirty="0" err="1" smtClean="0"/>
              <a:t>Kalman</a:t>
            </a:r>
            <a:r>
              <a:rPr lang="es-ES" sz="2000" dirty="0" smtClean="0"/>
              <a:t> </a:t>
            </a:r>
            <a:r>
              <a:rPr lang="es-ES" sz="2000" dirty="0" err="1" smtClean="0"/>
              <a:t>filter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5387227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/>
              <a:t>Assume</a:t>
            </a:r>
            <a:r>
              <a:rPr lang="es-ES" sz="2000" dirty="0" smtClean="0"/>
              <a:t> </a:t>
            </a:r>
            <a:r>
              <a:rPr lang="es-ES" sz="2000" dirty="0" err="1" smtClean="0"/>
              <a:t>that</a:t>
            </a:r>
            <a:r>
              <a:rPr lang="es-ES" sz="2000" dirty="0" smtClean="0"/>
              <a:t>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variables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r>
              <a:rPr lang="es-ES" sz="2000" dirty="0" smtClean="0"/>
              <a:t> </a:t>
            </a:r>
            <a:r>
              <a:rPr lang="es-ES" sz="2000" dirty="0" err="1" smtClean="0"/>
              <a:t>among</a:t>
            </a:r>
            <a:r>
              <a:rPr lang="es-ES" sz="2000" dirty="0" smtClean="0"/>
              <a:t> </a:t>
            </a:r>
            <a:r>
              <a:rPr lang="es-ES" sz="2000" dirty="0" err="1" smtClean="0"/>
              <a:t>them</a:t>
            </a:r>
            <a:endParaRPr lang="es-ES" sz="2000" dirty="0" smtClean="0"/>
          </a:p>
          <a:p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variabels</a:t>
            </a:r>
            <a:r>
              <a:rPr lang="es-ES" sz="2000" dirty="0" smtClean="0"/>
              <a:t> are </a:t>
            </a:r>
            <a:r>
              <a:rPr lang="es-ES" sz="2000" dirty="0" err="1" smtClean="0"/>
              <a:t>continuous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789290" y="2655423"/>
            <a:ext cx="2303883" cy="985450"/>
            <a:chOff x="4686623" y="2460557"/>
            <a:chExt cx="3530748" cy="2063248"/>
          </a:xfrm>
        </p:grpSpPr>
        <p:sp>
          <p:nvSpPr>
            <p:cNvPr id="78" name="Oval 77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8" idx="4"/>
              <a:endCxn id="86" idx="0"/>
            </p:cNvCxnSpPr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4"/>
              <a:endCxn id="88" idx="0"/>
            </p:cNvCxnSpPr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4"/>
              <a:endCxn id="81" idx="0"/>
            </p:cNvCxnSpPr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86" name="Straight Arrow Connector 85"/>
            <p:cNvCxnSpPr>
              <a:stCxn id="78" idx="4"/>
            </p:cNvCxnSpPr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Straight Arrow Connector 87"/>
            <p:cNvCxnSpPr>
              <a:endCxn id="86" idx="0"/>
            </p:cNvCxnSpPr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1" idx="0"/>
            </p:cNvCxnSpPr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3622672" y="2501047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000608" y="2258988"/>
            <a:ext cx="2721979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7" name="Freeform 116"/>
          <p:cNvSpPr/>
          <p:nvPr/>
        </p:nvSpPr>
        <p:spPr>
          <a:xfrm>
            <a:off x="5089647" y="2268553"/>
            <a:ext cx="2721978" cy="38023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4688185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 smtClean="0"/>
              <a:t>i-1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479606" y="3904949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511268" y="2666714"/>
            <a:ext cx="2303883" cy="985450"/>
            <a:chOff x="4686623" y="2460557"/>
            <a:chExt cx="3530748" cy="2063248"/>
          </a:xfrm>
        </p:grpSpPr>
        <p:sp>
          <p:nvSpPr>
            <p:cNvPr id="62" name="Oval 61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6344650" y="2512338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54065" y="2658750"/>
            <a:ext cx="2303883" cy="985450"/>
            <a:chOff x="4686623" y="2460557"/>
            <a:chExt cx="3530748" cy="2063248"/>
          </a:xfrm>
        </p:grpSpPr>
        <p:sp>
          <p:nvSpPr>
            <p:cNvPr id="96" name="Oval 95"/>
            <p:cNvSpPr/>
            <p:nvPr/>
          </p:nvSpPr>
          <p:spPr>
            <a:xfrm>
              <a:off x="4686623" y="2460557"/>
              <a:ext cx="6477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800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713745" y="389369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596179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7569671" y="3912965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n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010473" y="2993957"/>
              <a:ext cx="27122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010473" y="2993957"/>
              <a:ext cx="909556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010474" y="2993957"/>
              <a:ext cx="2883048" cy="91900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6400800" y="3889360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en-US" sz="900" baseline="-25000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010473" y="2993957"/>
              <a:ext cx="1771327" cy="89540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310393" y="2460557"/>
              <a:ext cx="738108" cy="5290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ysClr val="windowText" lastClr="000000"/>
                  </a:solidFill>
                </a:rPr>
                <a:t>H</a:t>
              </a:r>
              <a:r>
                <a:rPr lang="en-US" sz="900" baseline="-25000" dirty="0" err="1" smtClean="0">
                  <a:solidFill>
                    <a:sysClr val="windowText" lastClr="000000"/>
                  </a:solidFill>
                </a:rPr>
                <a:t>m</a:t>
              </a:r>
              <a:endParaRPr lang="en-US" sz="900" baseline="-250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5037595" y="2989622"/>
              <a:ext cx="1641852" cy="904073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5920029" y="2989622"/>
              <a:ext cx="759418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679447" y="2989622"/>
              <a:ext cx="45204" cy="8997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679447" y="2989621"/>
              <a:ext cx="1214075" cy="923344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ounded Rectangle 109"/>
          <p:cNvSpPr/>
          <p:nvPr/>
        </p:nvSpPr>
        <p:spPr>
          <a:xfrm>
            <a:off x="287447" y="2504374"/>
            <a:ext cx="2594618" cy="1322209"/>
          </a:xfrm>
          <a:prstGeom prst="roundRect">
            <a:avLst>
              <a:gd name="adj" fmla="val 7422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 rot="2002873">
            <a:off x="2865724" y="215376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Freeform 113"/>
          <p:cNvSpPr/>
          <p:nvPr/>
        </p:nvSpPr>
        <p:spPr>
          <a:xfrm rot="2002873">
            <a:off x="4010201" y="2155890"/>
            <a:ext cx="1198455" cy="171959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5" name="Freeform 114"/>
          <p:cNvSpPr/>
          <p:nvPr/>
        </p:nvSpPr>
        <p:spPr>
          <a:xfrm rot="19350230">
            <a:off x="1608285" y="2271568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0" name="Freeform 119"/>
          <p:cNvSpPr/>
          <p:nvPr/>
        </p:nvSpPr>
        <p:spPr>
          <a:xfrm rot="19350230">
            <a:off x="532384" y="2271569"/>
            <a:ext cx="896186" cy="126452"/>
          </a:xfrm>
          <a:custGeom>
            <a:avLst/>
            <a:gdLst>
              <a:gd name="connsiteX0" fmla="*/ 0 w 4091552"/>
              <a:gd name="connsiteY0" fmla="*/ 683482 h 683482"/>
              <a:gd name="connsiteX1" fmla="*/ 1270861 w 4091552"/>
              <a:gd name="connsiteY1" fmla="*/ 110044 h 683482"/>
              <a:gd name="connsiteX2" fmla="*/ 2743200 w 4091552"/>
              <a:gd name="connsiteY2" fmla="*/ 48051 h 683482"/>
              <a:gd name="connsiteX3" fmla="*/ 4091552 w 4091552"/>
              <a:gd name="connsiteY3" fmla="*/ 652485 h 6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552" h="683482">
                <a:moveTo>
                  <a:pt x="0" y="683482"/>
                </a:moveTo>
                <a:cubicBezTo>
                  <a:pt x="406830" y="449715"/>
                  <a:pt x="813661" y="215949"/>
                  <a:pt x="1270861" y="110044"/>
                </a:cubicBezTo>
                <a:cubicBezTo>
                  <a:pt x="1728061" y="4139"/>
                  <a:pt x="2273085" y="-42356"/>
                  <a:pt x="2743200" y="48051"/>
                </a:cubicBezTo>
                <a:cubicBezTo>
                  <a:pt x="3213315" y="138458"/>
                  <a:pt x="4091552" y="652485"/>
                  <a:pt x="4091552" y="652485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1" name="TextBox 120"/>
          <p:cNvSpPr txBox="1"/>
          <p:nvPr/>
        </p:nvSpPr>
        <p:spPr>
          <a:xfrm>
            <a:off x="1263077" y="3855695"/>
            <a:ext cx="50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967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models (practice)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025908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public class </a:t>
            </a:r>
            <a:r>
              <a:rPr lang="en-US" sz="1400" dirty="0" err="1"/>
              <a:t>CustomKalmanFilter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extends </a:t>
            </a:r>
            <a:r>
              <a:rPr lang="en-US" sz="1400" dirty="0" err="1"/>
              <a:t>DynamicModel</a:t>
            </a:r>
            <a:r>
              <a:rPr lang="en-US" sz="1400" dirty="0"/>
              <a:t> {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public </a:t>
            </a:r>
            <a:r>
              <a:rPr lang="en-US" sz="1400" dirty="0" err="1"/>
              <a:t>CustomKalmanFilter</a:t>
            </a:r>
            <a:r>
              <a:rPr lang="en-US" sz="1400" dirty="0"/>
              <a:t>(Attributes attributes) </a:t>
            </a:r>
            <a:r>
              <a:rPr lang="en-US" sz="1400" b="1" dirty="0">
                <a:solidFill>
                  <a:srgbClr val="000080"/>
                </a:solidFill>
              </a:rPr>
              <a:t>throws </a:t>
            </a:r>
            <a:r>
              <a:rPr lang="en-US" sz="1400" dirty="0" err="1"/>
              <a:t>WrongConfigurationException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super</a:t>
            </a:r>
            <a:r>
              <a:rPr lang="en-US" sz="1400" dirty="0"/>
              <a:t>(attributes</a:t>
            </a:r>
            <a:r>
              <a:rPr lang="en-US" sz="1400" dirty="0" smtClean="0"/>
              <a:t>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>
                <a:solidFill>
                  <a:srgbClr val="808080"/>
                </a:solidFill>
              </a:rPr>
              <a:t>//</a:t>
            </a:r>
            <a:r>
              <a:rPr lang="en-US" sz="1400" b="1" i="1" dirty="0">
                <a:solidFill>
                  <a:srgbClr val="0073BF"/>
                </a:solidFill>
              </a:rPr>
              <a:t>TODO: Write the </a:t>
            </a:r>
            <a:r>
              <a:rPr lang="en-US" sz="1400" b="1" i="1" dirty="0" smtClean="0">
                <a:solidFill>
                  <a:srgbClr val="0073BF"/>
                </a:solidFill>
              </a:rPr>
              <a:t>constructor </a:t>
            </a:r>
            <a:r>
              <a:rPr lang="en-US" sz="1400" b="1" i="1" dirty="0">
                <a:solidFill>
                  <a:srgbClr val="0073BF"/>
                </a:solidFill>
              </a:rPr>
              <a:t>code </a:t>
            </a:r>
            <a:r>
              <a:rPr lang="en-US" sz="1400" b="1" i="1" dirty="0" smtClean="0">
                <a:solidFill>
                  <a:srgbClr val="0073BF"/>
                </a:solidFill>
              </a:rPr>
              <a:t>here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808000"/>
                </a:solidFill>
              </a:rPr>
              <a:t>@Override</a:t>
            </a:r>
            <a:br>
              <a:rPr lang="en-US" sz="1400" dirty="0">
                <a:solidFill>
                  <a:srgbClr val="808000"/>
                </a:solidFill>
              </a:rPr>
            </a:br>
            <a:r>
              <a:rPr lang="en-US" sz="1400" dirty="0">
                <a:solidFill>
                  <a:srgbClr val="808000"/>
                </a:solidFill>
              </a:rPr>
              <a:t>    </a:t>
            </a:r>
            <a:r>
              <a:rPr lang="en-US" sz="1400" b="1" dirty="0">
                <a:solidFill>
                  <a:srgbClr val="000080"/>
                </a:solidFill>
              </a:rPr>
              <a:t>protected void </a:t>
            </a:r>
            <a:r>
              <a:rPr lang="en-US" sz="1400" dirty="0" err="1"/>
              <a:t>buildDAG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78108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Some</a:t>
            </a:r>
            <a:r>
              <a:rPr lang="es-ES" sz="2000" dirty="0" smtClean="0"/>
              <a:t> </a:t>
            </a:r>
            <a:r>
              <a:rPr lang="es-ES" sz="2000" dirty="0" err="1" smtClean="0"/>
              <a:t>tips</a:t>
            </a:r>
            <a:r>
              <a:rPr lang="es-ES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0596" y="4958506"/>
            <a:ext cx="8274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p</a:t>
            </a:r>
            <a:r>
              <a:rPr lang="en-US" sz="1600" b="1" dirty="0" smtClean="0">
                <a:solidFill>
                  <a:srgbClr val="000080"/>
                </a:solidFill>
              </a:rPr>
              <a:t>ublic </a:t>
            </a:r>
            <a:r>
              <a:rPr lang="en-US" sz="1600" dirty="0" err="1" smtClean="0"/>
              <a:t>DynamicVariable</a:t>
            </a:r>
            <a:r>
              <a:rPr lang="en-US" sz="1600" dirty="0" smtClean="0"/>
              <a:t> </a:t>
            </a:r>
            <a:r>
              <a:rPr lang="en-US" sz="1600" dirty="0" err="1" smtClean="0"/>
              <a:t>DynamicVariables</a:t>
            </a:r>
            <a:r>
              <a:rPr lang="en-US" sz="1600" dirty="0" smtClean="0"/>
              <a:t>::</a:t>
            </a:r>
            <a:r>
              <a:rPr lang="en-US" sz="1600" dirty="0" err="1"/>
              <a:t>newGaussianDynamicVariable</a:t>
            </a:r>
            <a:r>
              <a:rPr lang="en-US" sz="1600" dirty="0"/>
              <a:t> </a:t>
            </a:r>
            <a:r>
              <a:rPr lang="en-US" sz="1600" dirty="0" smtClean="0"/>
              <a:t>(String name)</a:t>
            </a:r>
          </a:p>
          <a:p>
            <a:endParaRPr lang="en-US" sz="1600" dirty="0" smtClean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/>
              <a:t>Variable </a:t>
            </a:r>
            <a:r>
              <a:rPr lang="en-US" sz="1600" dirty="0" err="1"/>
              <a:t>DynamicVariable</a:t>
            </a:r>
            <a:r>
              <a:rPr lang="en-US" sz="1600" dirty="0"/>
              <a:t> </a:t>
            </a:r>
            <a:r>
              <a:rPr lang="en-US" sz="1600" dirty="0" smtClean="0"/>
              <a:t>::</a:t>
            </a:r>
            <a:r>
              <a:rPr lang="en-US" sz="1600" dirty="0" err="1" smtClean="0"/>
              <a:t>getInterfaceVariable</a:t>
            </a:r>
            <a:r>
              <a:rPr lang="en-US" sz="1600" dirty="0" smtClean="0"/>
              <a:t>()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000080"/>
                </a:solidFill>
              </a:rPr>
              <a:t>public </a:t>
            </a:r>
            <a:r>
              <a:rPr lang="en-US" sz="1600" dirty="0" err="1"/>
              <a:t>ParentSet</a:t>
            </a:r>
            <a:r>
              <a:rPr lang="en-US" sz="1600" dirty="0"/>
              <a:t> </a:t>
            </a:r>
            <a:r>
              <a:rPr lang="en-US" sz="1600" dirty="0" err="1" smtClean="0"/>
              <a:t>DynamicDAG</a:t>
            </a:r>
            <a:r>
              <a:rPr lang="en-US" sz="1600" dirty="0" smtClean="0"/>
              <a:t>::</a:t>
            </a:r>
            <a:r>
              <a:rPr lang="en-US" sz="1600" dirty="0" err="1" smtClean="0"/>
              <a:t>getParentSetTimeT</a:t>
            </a:r>
            <a:r>
              <a:rPr lang="en-US" sz="1600" dirty="0" smtClean="0"/>
              <a:t>(Variable </a:t>
            </a:r>
            <a:r>
              <a:rPr lang="en-US" sz="1600" dirty="0" err="1"/>
              <a:t>var</a:t>
            </a:r>
            <a:r>
              <a:rPr lang="en-US" sz="1600" dirty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42246"/>
            <a:ext cx="8229600" cy="57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Useful methods: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URLs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199"/>
            <a:ext cx="3505200" cy="22765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6043"/>
            <a:ext cx="3705115" cy="242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22249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http://amidst.github.io/toolbox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(Documentation, tutorials and more)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7155" y="42451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github.com/amidst/toolbox</a:t>
            </a:r>
            <a:endParaRPr lang="en-US" dirty="0" smtClean="0"/>
          </a:p>
          <a:p>
            <a:r>
              <a:rPr lang="en-US" dirty="0" smtClean="0"/>
              <a:t>(source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30481"/>
            <a:ext cx="9144000" cy="6827520"/>
          </a:xfrm>
          <a:prstGeom prst="roundRect">
            <a:avLst>
              <a:gd name="adj" fmla="val 0"/>
            </a:avLst>
          </a:prstGeom>
          <a:solidFill>
            <a:srgbClr val="001F2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81" y="5627608"/>
            <a:ext cx="3623498" cy="9865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ounded Rectangle 6"/>
          <p:cNvSpPr/>
          <p:nvPr/>
        </p:nvSpPr>
        <p:spPr>
          <a:xfrm>
            <a:off x="5041678" y="5627608"/>
            <a:ext cx="3797521" cy="1053925"/>
          </a:xfrm>
          <a:prstGeom prst="roundRect">
            <a:avLst>
              <a:gd name="adj" fmla="val 0"/>
            </a:avLst>
          </a:prstGeom>
          <a:solidFill>
            <a:srgbClr val="001F2C">
              <a:alpha val="5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2592328"/>
            <a:ext cx="571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Thanks for your attention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1</a:t>
            </a:r>
            <a:r>
              <a:rPr lang="en-US" sz="2400" dirty="0" smtClean="0"/>
              <a:t>: Download the example </a:t>
            </a:r>
            <a:r>
              <a:rPr lang="en-US" sz="2400" dirty="0" smtClean="0"/>
              <a:t>project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or go to </a:t>
            </a:r>
            <a:r>
              <a:rPr lang="en-US" sz="2000" dirty="0">
                <a:hlinkClick r:id="rId2"/>
              </a:rPr>
              <a:t>https://github.com/amidst/toolbox</a:t>
            </a:r>
            <a:r>
              <a:rPr lang="en-US" sz="2000" dirty="0" smtClean="0">
                <a:hlinkClick r:id="rId2"/>
              </a:rPr>
              <a:t>)</a:t>
            </a: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b="1" dirty="0" smtClean="0"/>
              <a:t>Step 2: </a:t>
            </a:r>
            <a:r>
              <a:rPr lang="en-US" sz="2400" dirty="0" smtClean="0"/>
              <a:t>Open the downloaded project with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073161" y="1940282"/>
            <a:ext cx="5412727" cy="5258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31750"/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clone https://</a:t>
            </a:r>
            <a:r>
              <a:rPr lang="en-US" sz="2000" dirty="0" err="1"/>
              <a:t>github.com</a:t>
            </a:r>
            <a:r>
              <a:rPr lang="en-US" sz="2000" dirty="0"/>
              <a:t>/amidst/</a:t>
            </a:r>
            <a:r>
              <a:rPr lang="en-US" sz="2000" dirty="0" err="1"/>
              <a:t>tutorial.git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46" y="4217502"/>
            <a:ext cx="2480514" cy="1802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09" y="4238640"/>
            <a:ext cx="1804291" cy="1781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2133600" y="5361993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800600" y="4648200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7543800" y="5761095"/>
            <a:ext cx="304800" cy="124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</a:t>
            </a:r>
            <a:r>
              <a:rPr lang="en-GB" baseline="0" dirty="0" smtClean="0"/>
              <a:t>ting up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b="1" dirty="0" smtClean="0"/>
              <a:t>Step</a:t>
            </a:r>
            <a:r>
              <a:rPr lang="en-US" b="1" baseline="0" dirty="0" smtClean="0"/>
              <a:t> 3</a:t>
            </a:r>
            <a:r>
              <a:rPr lang="en-US" baseline="0" dirty="0" smtClean="0"/>
              <a:t>: Download source code and </a:t>
            </a:r>
            <a:r>
              <a:rPr lang="en-US" baseline="0" dirty="0" err="1" smtClean="0"/>
              <a:t>javadoc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909851"/>
            <a:ext cx="2659253" cy="181454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76" y="3324870"/>
            <a:ext cx="2717800" cy="984509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 rot="5400000">
            <a:off x="1441174" y="2908852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7804266" y="3911139"/>
            <a:ext cx="228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2446381" y="6507252"/>
            <a:ext cx="4038600" cy="365125"/>
          </a:xfrm>
        </p:spPr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7094581" y="6492875"/>
            <a:ext cx="684480" cy="365125"/>
          </a:xfrm>
        </p:spPr>
        <p:txBody>
          <a:bodyPr/>
          <a:lstStyle/>
          <a:p>
            <a:fld id="{5DAF934F-C79E-435D-A6AE-5019505513F3}" type="slidenum">
              <a:rPr lang="en-US" smtClean="0"/>
              <a:t>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86134" y="1476651"/>
            <a:ext cx="4496537" cy="1495149"/>
          </a:xfrm>
          <a:prstGeom prst="roundRect">
            <a:avLst>
              <a:gd name="adj" fmla="val 7487"/>
            </a:avLst>
          </a:prstGeom>
          <a:solidFill>
            <a:srgbClr val="31B6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86134" y="3962400"/>
            <a:ext cx="4496538" cy="2110625"/>
          </a:xfrm>
          <a:prstGeom prst="roundRect">
            <a:avLst>
              <a:gd name="adj" fmla="val 7487"/>
            </a:avLst>
          </a:prstGeom>
          <a:solidFill>
            <a:srgbClr val="6CA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0" y="1875183"/>
            <a:ext cx="7239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5" y="1875183"/>
            <a:ext cx="7239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76" y="1875183"/>
            <a:ext cx="7239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71" y="1866240"/>
            <a:ext cx="7239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807719" y="4572000"/>
            <a:ext cx="304800" cy="304800"/>
            <a:chOff x="2667000" y="3962400"/>
            <a:chExt cx="1312613" cy="1257192"/>
          </a:xfrm>
        </p:grpSpPr>
        <p:sp>
          <p:nvSpPr>
            <p:cNvPr id="32" name="Rectangle 31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48538" y="4552545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86977" y="4210455"/>
            <a:ext cx="304800" cy="304800"/>
            <a:chOff x="2667000" y="3962400"/>
            <a:chExt cx="1312613" cy="1257192"/>
          </a:xfrm>
        </p:grpSpPr>
        <p:sp>
          <p:nvSpPr>
            <p:cNvPr id="58" name="Rectangle 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127796" y="4191000"/>
            <a:ext cx="15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core-dynamic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22069" y="4959236"/>
            <a:ext cx="304800" cy="304800"/>
            <a:chOff x="2667000" y="3962400"/>
            <a:chExt cx="1312613" cy="1257192"/>
          </a:xfrm>
        </p:grpSpPr>
        <p:sp>
          <p:nvSpPr>
            <p:cNvPr id="78" name="Rectangle 7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662888" y="4939781"/>
            <a:ext cx="323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latent-variable-models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454932" y="5405931"/>
            <a:ext cx="304800" cy="304800"/>
            <a:chOff x="2667000" y="3962400"/>
            <a:chExt cx="1312613" cy="1257192"/>
          </a:xfrm>
        </p:grpSpPr>
        <p:sp>
          <p:nvSpPr>
            <p:cNvPr id="98" name="Rectangle 9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757570" y="538647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huginlink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544615" y="5312741"/>
            <a:ext cx="304800" cy="304800"/>
            <a:chOff x="2667000" y="3962400"/>
            <a:chExt cx="1312613" cy="1257192"/>
          </a:xfrm>
        </p:grpSpPr>
        <p:sp>
          <p:nvSpPr>
            <p:cNvPr id="118" name="Rectangle 11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847253" y="5293286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flinklink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968129" y="5541063"/>
            <a:ext cx="304800" cy="304800"/>
            <a:chOff x="2667000" y="3962400"/>
            <a:chExt cx="1312613" cy="1257192"/>
          </a:xfrm>
        </p:grpSpPr>
        <p:sp>
          <p:nvSpPr>
            <p:cNvPr id="138" name="Rectangle 13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270767" y="5521608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wekalink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302532" y="4589577"/>
            <a:ext cx="304800" cy="304800"/>
            <a:chOff x="2667000" y="3962400"/>
            <a:chExt cx="1312613" cy="1257192"/>
          </a:xfrm>
        </p:grpSpPr>
        <p:sp>
          <p:nvSpPr>
            <p:cNvPr id="158" name="Rectangle 15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605170" y="4570122"/>
            <a:ext cx="12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moalink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86135" y="1447800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2454112" y="3970319"/>
            <a:ext cx="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AMiDST</a:t>
            </a:r>
            <a:endParaRPr lang="en-US" dirty="0"/>
          </a:p>
        </p:txBody>
      </p:sp>
      <p:sp>
        <p:nvSpPr>
          <p:cNvPr id="179" name="Up Arrow 178"/>
          <p:cNvSpPr/>
          <p:nvPr/>
        </p:nvSpPr>
        <p:spPr>
          <a:xfrm>
            <a:off x="4333160" y="3094383"/>
            <a:ext cx="525549" cy="685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5" y="4027882"/>
            <a:ext cx="1197728" cy="376429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0" y="3452070"/>
            <a:ext cx="699725" cy="176989"/>
          </a:xfrm>
          <a:prstGeom prst="rect">
            <a:avLst/>
          </a:prstGeom>
        </p:spPr>
      </p:pic>
      <p:sp>
        <p:nvSpPr>
          <p:cNvPr id="183" name="Rounded Rectangle 182"/>
          <p:cNvSpPr/>
          <p:nvPr/>
        </p:nvSpPr>
        <p:spPr>
          <a:xfrm>
            <a:off x="358854" y="3975944"/>
            <a:ext cx="1304920" cy="211062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E65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43035" y="4447881"/>
            <a:ext cx="304800" cy="304800"/>
            <a:chOff x="2667000" y="3962400"/>
            <a:chExt cx="1312613" cy="1257192"/>
          </a:xfrm>
        </p:grpSpPr>
        <p:sp>
          <p:nvSpPr>
            <p:cNvPr id="186" name="Rectangle 185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725184" y="4466355"/>
            <a:ext cx="10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java</a:t>
            </a:r>
            <a:endParaRPr lang="en-US" sz="1400" dirty="0"/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32" y="4067484"/>
            <a:ext cx="671448" cy="275916"/>
          </a:xfrm>
          <a:prstGeom prst="rect">
            <a:avLst/>
          </a:prstGeom>
        </p:spPr>
      </p:pic>
      <p:grpSp>
        <p:nvGrpSpPr>
          <p:cNvPr id="207" name="Group 206"/>
          <p:cNvGrpSpPr/>
          <p:nvPr/>
        </p:nvGrpSpPr>
        <p:grpSpPr>
          <a:xfrm>
            <a:off x="443035" y="5035246"/>
            <a:ext cx="304800" cy="304800"/>
            <a:chOff x="2667000" y="3962400"/>
            <a:chExt cx="1312613" cy="1257192"/>
          </a:xfrm>
        </p:grpSpPr>
        <p:sp>
          <p:nvSpPr>
            <p:cNvPr id="208" name="Rectangle 20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715757" y="5053720"/>
            <a:ext cx="121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clients</a:t>
            </a:r>
            <a:endParaRPr lang="en-US" sz="14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443035" y="5617349"/>
            <a:ext cx="304800" cy="304800"/>
            <a:chOff x="2667000" y="3962400"/>
            <a:chExt cx="1312613" cy="1257192"/>
          </a:xfrm>
        </p:grpSpPr>
        <p:sp>
          <p:nvSpPr>
            <p:cNvPr id="228" name="Rectangle 227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67031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7031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7362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999133" y="4190999"/>
              <a:ext cx="328820" cy="1020853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667000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99133" y="4533899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02446" y="4872875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24963" y="3962400"/>
              <a:ext cx="328820" cy="1250772"/>
            </a:xfrm>
            <a:prstGeom prst="rect">
              <a:avLst/>
            </a:prstGeom>
            <a:solidFill>
              <a:srgbClr val="FF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26912" y="4038600"/>
              <a:ext cx="264841" cy="118099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321915" y="4322126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328011" y="4745672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96738" y="4267200"/>
              <a:ext cx="269185" cy="94465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47745" y="4367844"/>
              <a:ext cx="328820" cy="845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49694" y="4259460"/>
              <a:ext cx="264841" cy="960132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44697" y="4495800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650793" y="5039894"/>
              <a:ext cx="328820" cy="45719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46587" y="5635823"/>
            <a:ext cx="142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</a:t>
            </a:r>
            <a:endParaRPr lang="en-US" sz="1400" dirty="0"/>
          </a:p>
        </p:txBody>
      </p:sp>
      <p:sp>
        <p:nvSpPr>
          <p:cNvPr id="247" name="Up Arrow 246"/>
          <p:cNvSpPr/>
          <p:nvPr/>
        </p:nvSpPr>
        <p:spPr>
          <a:xfrm rot="5400000">
            <a:off x="1830329" y="4696982"/>
            <a:ext cx="345910" cy="45571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55" y="5180278"/>
            <a:ext cx="398590" cy="100820"/>
          </a:xfrm>
          <a:prstGeom prst="rect">
            <a:avLst/>
          </a:prstGeom>
        </p:spPr>
      </p:pic>
      <p:sp>
        <p:nvSpPr>
          <p:cNvPr id="250" name="Rounded Rectangle 249"/>
          <p:cNvSpPr/>
          <p:nvPr/>
        </p:nvSpPr>
        <p:spPr>
          <a:xfrm>
            <a:off x="7684061" y="4493508"/>
            <a:ext cx="1155139" cy="1047555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solidFill>
              <a:srgbClr val="24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895" y="4681272"/>
            <a:ext cx="760871" cy="649277"/>
          </a:xfrm>
          <a:prstGeom prst="rect">
            <a:avLst/>
          </a:prstGeom>
        </p:spPr>
      </p:pic>
      <p:sp>
        <p:nvSpPr>
          <p:cNvPr id="252" name="Up Arrow 251"/>
          <p:cNvSpPr/>
          <p:nvPr/>
        </p:nvSpPr>
        <p:spPr>
          <a:xfrm rot="5400000" flipV="1">
            <a:off x="7077818" y="4711781"/>
            <a:ext cx="345910" cy="54298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downloaded project contains: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datasets: </a:t>
            </a:r>
            <a:r>
              <a:rPr lang="en-US" dirty="0" smtClean="0"/>
              <a:t>ARFF files used in the tutorial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doc: </a:t>
            </a:r>
            <a:r>
              <a:rPr lang="en-US" dirty="0" smtClean="0"/>
              <a:t>these slides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lib: </a:t>
            </a:r>
            <a:r>
              <a:rPr lang="en-US" dirty="0" err="1" smtClean="0"/>
              <a:t>hugin</a:t>
            </a:r>
            <a:r>
              <a:rPr lang="en-US" dirty="0" smtClean="0"/>
              <a:t> library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/main/java: </a:t>
            </a:r>
            <a:r>
              <a:rPr lang="en-US" dirty="0" smtClean="0"/>
              <a:t>code examples using </a:t>
            </a:r>
            <a:r>
              <a:rPr lang="en-US" dirty="0" err="1" smtClean="0"/>
              <a:t>AMiDST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pom.xml</a:t>
            </a:r>
            <a:r>
              <a:rPr lang="en-US" b="1" dirty="0" smtClean="0"/>
              <a:t>: </a:t>
            </a:r>
            <a:r>
              <a:rPr lang="en-US" dirty="0" smtClean="0"/>
              <a:t>maven dependencies definition</a:t>
            </a:r>
            <a:endParaRPr lang="en-US" b="1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0697"/>
            <a:ext cx="685800" cy="596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685800" cy="59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80503"/>
            <a:ext cx="685800" cy="596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7" y="4582970"/>
            <a:ext cx="577850" cy="5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7" y="5410200"/>
            <a:ext cx="4572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80" y="4650952"/>
            <a:ext cx="2019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Latent-variable-models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8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90" y="3251200"/>
            <a:ext cx="3989810" cy="2469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" y="2661449"/>
            <a:ext cx="3550456" cy="3419837"/>
          </a:xfrm>
          <a:prstGeom prst="rect">
            <a:avLst/>
          </a:prstGeom>
        </p:spPr>
      </p:pic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8984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module </a:t>
            </a:r>
            <a:r>
              <a:rPr lang="en-US" sz="2400" b="1" dirty="0" smtClean="0"/>
              <a:t>latent-variable-models</a:t>
            </a:r>
            <a:r>
              <a:rPr lang="en-US" sz="2400" dirty="0" smtClean="0"/>
              <a:t> contains a large set of classes for easily learning some of the models in </a:t>
            </a:r>
            <a:r>
              <a:rPr lang="en-US" sz="2400" smtClean="0"/>
              <a:t>the literature.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Datasets</a:t>
            </a:r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AMIDST tutorial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934F-C79E-435D-A6AE-5019505513F3}" type="slidenum">
              <a:rPr lang="en-US" smtClean="0"/>
              <a:t>9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9372600" y="2096062"/>
            <a:ext cx="3539313" cy="2198716"/>
            <a:chOff x="5223687" y="2303001"/>
            <a:chExt cx="3469655" cy="2225505"/>
          </a:xfrm>
        </p:grpSpPr>
        <p:sp>
          <p:nvSpPr>
            <p:cNvPr id="14" name="Oval 13"/>
            <p:cNvSpPr/>
            <p:nvPr/>
          </p:nvSpPr>
          <p:spPr>
            <a:xfrm>
              <a:off x="5620478" y="2306099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23687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X1</a:t>
              </a:r>
              <a:endParaRPr 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4338" y="38960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045642" y="3888277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5" idx="0"/>
            </p:cNvCxnSpPr>
            <p:nvPr/>
          </p:nvCxnSpPr>
          <p:spPr>
            <a:xfrm flipH="1">
              <a:off x="5547537" y="2916939"/>
              <a:ext cx="396791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>
            <a:xfrm>
              <a:off x="5944328" y="2916939"/>
              <a:ext cx="543860" cy="9791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4"/>
              <a:endCxn id="17" idx="0"/>
            </p:cNvCxnSpPr>
            <p:nvPr/>
          </p:nvCxnSpPr>
          <p:spPr>
            <a:xfrm>
              <a:off x="5944328" y="2916939"/>
              <a:ext cx="2425164" cy="97133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671135" y="2303001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696200" y="2315020"/>
              <a:ext cx="647700" cy="61084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104990" y="3917666"/>
              <a:ext cx="647700" cy="6108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cxnSp>
          <p:nvCxnSpPr>
            <p:cNvPr id="31" name="Straight Arrow Connector 30"/>
            <p:cNvCxnSpPr>
              <a:stCxn id="14" idx="4"/>
              <a:endCxn id="29" idx="0"/>
            </p:cNvCxnSpPr>
            <p:nvPr/>
          </p:nvCxnSpPr>
          <p:spPr>
            <a:xfrm>
              <a:off x="5944328" y="2916939"/>
              <a:ext cx="1484512" cy="100072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4"/>
              <a:endCxn id="15" idx="0"/>
            </p:cNvCxnSpPr>
            <p:nvPr/>
          </p:nvCxnSpPr>
          <p:spPr>
            <a:xfrm flipH="1">
              <a:off x="5547537" y="2913841"/>
              <a:ext cx="1447448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8" idx="4"/>
              <a:endCxn id="15" idx="0"/>
            </p:cNvCxnSpPr>
            <p:nvPr/>
          </p:nvCxnSpPr>
          <p:spPr>
            <a:xfrm flipH="1">
              <a:off x="5547537" y="2925860"/>
              <a:ext cx="2472513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7" idx="4"/>
              <a:endCxn id="16" idx="0"/>
            </p:cNvCxnSpPr>
            <p:nvPr/>
          </p:nvCxnSpPr>
          <p:spPr>
            <a:xfrm flipH="1">
              <a:off x="6488188" y="2913841"/>
              <a:ext cx="506797" cy="9822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8" idx="4"/>
              <a:endCxn id="16" idx="0"/>
            </p:cNvCxnSpPr>
            <p:nvPr/>
          </p:nvCxnSpPr>
          <p:spPr>
            <a:xfrm flipH="1">
              <a:off x="6488188" y="2925860"/>
              <a:ext cx="1531862" cy="9702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8" idx="4"/>
              <a:endCxn id="29" idx="0"/>
            </p:cNvCxnSpPr>
            <p:nvPr/>
          </p:nvCxnSpPr>
          <p:spPr>
            <a:xfrm flipH="1">
              <a:off x="7428840" y="2925860"/>
              <a:ext cx="591210" cy="99180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8" idx="4"/>
              <a:endCxn id="17" idx="0"/>
            </p:cNvCxnSpPr>
            <p:nvPr/>
          </p:nvCxnSpPr>
          <p:spPr>
            <a:xfrm>
              <a:off x="8020050" y="2925860"/>
              <a:ext cx="349442" cy="962417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7" idx="4"/>
              <a:endCxn id="17" idx="0"/>
            </p:cNvCxnSpPr>
            <p:nvPr/>
          </p:nvCxnSpPr>
          <p:spPr>
            <a:xfrm>
              <a:off x="6994985" y="2913841"/>
              <a:ext cx="1374507" cy="974436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6"/>
              <a:endCxn id="27" idx="2"/>
            </p:cNvCxnSpPr>
            <p:nvPr/>
          </p:nvCxnSpPr>
          <p:spPr>
            <a:xfrm flipV="1">
              <a:off x="6268178" y="2608421"/>
              <a:ext cx="402957" cy="3098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" idx="6"/>
              <a:endCxn id="28" idx="2"/>
            </p:cNvCxnSpPr>
            <p:nvPr/>
          </p:nvCxnSpPr>
          <p:spPr>
            <a:xfrm>
              <a:off x="7318835" y="2608421"/>
              <a:ext cx="377365" cy="12019"/>
            </a:xfrm>
            <a:prstGeom prst="straightConnector1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14" idx="0"/>
              <a:endCxn id="28" idx="0"/>
            </p:cNvCxnSpPr>
            <p:nvPr/>
          </p:nvCxnSpPr>
          <p:spPr>
            <a:xfrm rot="16200000" flipH="1">
              <a:off x="6977728" y="1272698"/>
              <a:ext cx="8921" cy="2075722"/>
            </a:xfrm>
            <a:prstGeom prst="curvedConnector3">
              <a:avLst>
                <a:gd name="adj1" fmla="val -5668569"/>
              </a:avLst>
            </a:prstGeom>
            <a:ln w="34925">
              <a:solidFill>
                <a:srgbClr val="073E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363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We will see some examples using two datasets: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565400"/>
            <a:ext cx="3619500" cy="172720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5017381"/>
            <a:ext cx="8229600" cy="736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data can be generated with </a:t>
            </a:r>
            <a:r>
              <a:rPr lang="en-US" sz="2400" dirty="0" err="1" smtClean="0"/>
              <a:t>CreateCajamarDataContinuous.java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6667</TotalTime>
  <Words>976</Words>
  <Application>Microsoft Macintosh PowerPoint</Application>
  <PresentationFormat>On-screen Show (4:3)</PresentationFormat>
  <Paragraphs>379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Apple Color Emoji</vt:lpstr>
      <vt:lpstr>Calibri</vt:lpstr>
      <vt:lpstr>Cambria Math</vt:lpstr>
      <vt:lpstr>Fira Mono</vt:lpstr>
      <vt:lpstr>Lucida Sans Unicode</vt:lpstr>
      <vt:lpstr>Wingdings</vt:lpstr>
      <vt:lpstr>Arial</vt:lpstr>
      <vt:lpstr>Office Theme</vt:lpstr>
      <vt:lpstr>PowerPoint Presentation</vt:lpstr>
      <vt:lpstr>PowerPoint Presentation</vt:lpstr>
      <vt:lpstr>System Requirements</vt:lpstr>
      <vt:lpstr>Setting up</vt:lpstr>
      <vt:lpstr>Setting up</vt:lpstr>
      <vt:lpstr>Overview</vt:lpstr>
      <vt:lpstr>Project Structure</vt:lpstr>
      <vt:lpstr>Latent-variable-models</vt:lpstr>
      <vt:lpstr>Datasets</vt:lpstr>
      <vt:lpstr>PowerPoint Presentation</vt:lpstr>
      <vt:lpstr>Static models (learning)</vt:lpstr>
      <vt:lpstr>Static models (learning)</vt:lpstr>
      <vt:lpstr>Static models (save to disk)</vt:lpstr>
      <vt:lpstr>Static models (save to disk)</vt:lpstr>
      <vt:lpstr>Static models (learning from flink)</vt:lpstr>
      <vt:lpstr>Static models (learning from flink)</vt:lpstr>
      <vt:lpstr>Static models (Inference)</vt:lpstr>
      <vt:lpstr>Static models (inference)</vt:lpstr>
      <vt:lpstr>Parallel TAN (Hugin/AMIDST)</vt:lpstr>
      <vt:lpstr>Static models (practice)</vt:lpstr>
      <vt:lpstr>Static models (practice)</vt:lpstr>
      <vt:lpstr>PowerPoint Presentation</vt:lpstr>
      <vt:lpstr>Static models (learning)</vt:lpstr>
      <vt:lpstr>Dynamic models (learning)</vt:lpstr>
      <vt:lpstr>Static models (save to disk)</vt:lpstr>
      <vt:lpstr>Dynamic models (save to disk)</vt:lpstr>
      <vt:lpstr>Static models (save to disk)</vt:lpstr>
      <vt:lpstr>Dynamic models (inference)</vt:lpstr>
      <vt:lpstr>Dynamic models (inference)</vt:lpstr>
      <vt:lpstr>Dynamic models (practice)</vt:lpstr>
      <vt:lpstr>Dynamic models (practice)</vt:lpstr>
      <vt:lpstr>Important URLs</vt:lpstr>
      <vt:lpstr>PowerPoint Presentation</vt:lpstr>
    </vt:vector>
  </TitlesOfParts>
  <Company>AAU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Self Energy-Supporting Autonomous Computaiton  FET Proactive: Minimising Energy Consumption of Computing to the Limit (MINECC)</dc:title>
  <dc:creator>CS</dc:creator>
  <cp:lastModifiedBy>Rafa Cabañas de Paz</cp:lastModifiedBy>
  <cp:revision>160</cp:revision>
  <cp:lastPrinted>2016-05-19T21:51:23Z</cp:lastPrinted>
  <dcterms:created xsi:type="dcterms:W3CDTF">2012-06-11T18:47:47Z</dcterms:created>
  <dcterms:modified xsi:type="dcterms:W3CDTF">2016-06-29T08:06:24Z</dcterms:modified>
</cp:coreProperties>
</file>