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82fcc1ff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82fcc1ff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Blake</a:t>
            </a:r>
            <a:endParaRPr/>
          </a:p>
          <a:p>
            <a:pPr indent="0" lvl="0" marL="0" rtl="0" algn="l">
              <a:spcBef>
                <a:spcPts val="0"/>
              </a:spcBef>
              <a:spcAft>
                <a:spcPts val="0"/>
              </a:spcAft>
              <a:buNone/>
            </a:pPr>
            <a:r>
              <a:rPr lang="en"/>
              <a:t>-Simple game</a:t>
            </a:r>
            <a:endParaRPr/>
          </a:p>
          <a:p>
            <a:pPr indent="0" lvl="0" marL="0" rtl="0" algn="l">
              <a:spcBef>
                <a:spcPts val="0"/>
              </a:spcBef>
              <a:spcAft>
                <a:spcPts val="0"/>
              </a:spcAft>
              <a:buNone/>
            </a:pPr>
            <a:r>
              <a:rPr lang="en"/>
              <a:t>-Interesting rules</a:t>
            </a:r>
            <a:endParaRPr/>
          </a:p>
          <a:p>
            <a:pPr indent="0" lvl="0" marL="0" rtl="0" algn="l">
              <a:spcBef>
                <a:spcPts val="0"/>
              </a:spcBef>
              <a:spcAft>
                <a:spcPts val="0"/>
              </a:spcAft>
              <a:buNone/>
            </a:pPr>
            <a:r>
              <a:rPr lang="en"/>
              <a:t>-</a:t>
            </a:r>
            <a:r>
              <a:rPr lang="en"/>
              <a:t>Strategizing</a:t>
            </a:r>
            <a:r>
              <a:rPr lang="en"/>
              <a:t> is hard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826b9fc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826b9fc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Blake</a:t>
            </a:r>
            <a:endParaRPr/>
          </a:p>
          <a:p>
            <a:pPr indent="0" lvl="0" marL="0" rtl="0" algn="l">
              <a:spcBef>
                <a:spcPts val="0"/>
              </a:spcBef>
              <a:spcAft>
                <a:spcPts val="0"/>
              </a:spcAft>
              <a:buNone/>
            </a:pPr>
            <a:r>
              <a:t/>
            </a:r>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Our goal was to develop an intelligent agent for game OthelloTo achieve this goal, first our team approached this problem with reinforced learning in mind … BUT!!</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Because the game tree for othello is WAY bigger than most of the games that we have examined for reinforcement learning examples, when we run the model, we were getting memory errors…</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Since reinforcement learning would require us to have more memory than we could actually afford, we decided to use minimax and alpha beta pruning methods for this example.</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Spoilers - Reinforcement learning failed due to memory issue …Our goal was to develop an intelligent agent for game OthelloTo achieve this goal, first our team approached this problem with reinforced learning in mind … BUT!!</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Because the game tree for othello is WAY bigger than most of the games that we have examined for reinforcement learning examples, when we run the model, we were getting memory errors…</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Since reinforcement learning would require us to have more memory than we could actually afford, we decided to use minimax and alpha beta pruning methods for this example.</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Spoilers - Reinforcement learning failed due to memory issue …</a:t>
            </a:r>
            <a:endParaRPr sz="1300">
              <a:solidFill>
                <a:srgbClr val="424242"/>
              </a:solidFill>
              <a:latin typeface="Nunito"/>
              <a:ea typeface="Nunito"/>
              <a:cs typeface="Nunito"/>
              <a:sym typeface="Nuni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826b9fc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826b9fc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Colin</a:t>
            </a:r>
            <a:endParaRPr/>
          </a:p>
          <a:p>
            <a:pPr indent="-298450" lvl="0" marL="457200" rtl="0" algn="l">
              <a:spcBef>
                <a:spcPts val="0"/>
              </a:spcBef>
              <a:spcAft>
                <a:spcPts val="0"/>
              </a:spcAft>
              <a:buSzPts val="1100"/>
              <a:buChar char="●"/>
            </a:pPr>
            <a:r>
              <a:rPr lang="en"/>
              <a:t>Couldn't</a:t>
            </a:r>
            <a:r>
              <a:rPr lang="en"/>
              <a:t> do utility</a:t>
            </a:r>
            <a:endParaRPr/>
          </a:p>
          <a:p>
            <a:pPr indent="-298450" lvl="1" marL="914400" rtl="0" algn="l">
              <a:spcBef>
                <a:spcPts val="0"/>
              </a:spcBef>
              <a:spcAft>
                <a:spcPts val="0"/>
              </a:spcAft>
              <a:buSzPts val="1100"/>
              <a:buChar char="○"/>
            </a:pPr>
            <a:r>
              <a:rPr lang="en"/>
              <a:t>Had to adapt heuristic</a:t>
            </a:r>
            <a:endParaRPr/>
          </a:p>
          <a:p>
            <a:pPr indent="-298450" lvl="0" marL="457200" rtl="0" algn="l">
              <a:spcBef>
                <a:spcPts val="0"/>
              </a:spcBef>
              <a:spcAft>
                <a:spcPts val="0"/>
              </a:spcAft>
              <a:buSzPts val="1100"/>
              <a:buChar char="●"/>
            </a:pPr>
            <a:r>
              <a:rPr lang="en"/>
              <a:t>Adapted starter code and tic-tac-toe</a:t>
            </a:r>
            <a:endParaRPr/>
          </a:p>
          <a:p>
            <a:pPr indent="-298450" lvl="1" marL="914400" rtl="0" algn="l">
              <a:spcBef>
                <a:spcPts val="0"/>
              </a:spcBef>
              <a:spcAft>
                <a:spcPts val="0"/>
              </a:spcAft>
              <a:buSzPts val="1100"/>
              <a:buChar char="○"/>
            </a:pPr>
            <a:r>
              <a:rPr lang="en"/>
              <a:t>Starter othello wasn’t class based, allowed to chose piece</a:t>
            </a:r>
            <a:endParaRPr/>
          </a:p>
          <a:p>
            <a:pPr indent="-298450" lvl="0" marL="457200" rtl="0" algn="l">
              <a:spcBef>
                <a:spcPts val="0"/>
              </a:spcBef>
              <a:spcAft>
                <a:spcPts val="0"/>
              </a:spcAft>
              <a:buSzPts val="1100"/>
              <a:buChar char="●"/>
            </a:pPr>
            <a:r>
              <a:rPr lang="en"/>
              <a:t>Had to adjust code to account for othello limitations on moves</a:t>
            </a:r>
            <a:endParaRPr/>
          </a:p>
          <a:p>
            <a:pPr indent="-298450" lvl="0" marL="457200" rtl="0" algn="l">
              <a:spcBef>
                <a:spcPts val="0"/>
              </a:spcBef>
              <a:spcAft>
                <a:spcPts val="0"/>
              </a:spcAft>
              <a:buSzPts val="1100"/>
              <a:buChar char="●"/>
            </a:pPr>
            <a:r>
              <a:rPr lang="en"/>
              <a:t>Note print statements are removed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ba7db2c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ba7db2c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826b9fcc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826b9fcc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inventwithpython.com/chapter15.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Intelligent Agent for Othello</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Blake Gerold &amp; Colin Jensen &amp; Jaehyeok Choi</a:t>
            </a:r>
            <a:endParaRPr/>
          </a:p>
        </p:txBody>
      </p:sp>
      <p:sp>
        <p:nvSpPr>
          <p:cNvPr id="279" name="Google Shape;279;p1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solidFill>
                  <a:schemeClr val="lt1"/>
                </a:solidFill>
                <a:latin typeface="Nunito"/>
                <a:ea typeface="Nunito"/>
                <a:cs typeface="Nunito"/>
                <a:sym typeface="Nunito"/>
              </a:rPr>
              <a:t>‹#›</a:t>
            </a:fld>
            <a:endParaRPr sz="9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Othello?</a:t>
            </a:r>
            <a:endParaRPr/>
          </a:p>
        </p:txBody>
      </p:sp>
      <p:sp>
        <p:nvSpPr>
          <p:cNvPr id="285" name="Google Shape;285;p14"/>
          <p:cNvSpPr txBox="1"/>
          <p:nvPr>
            <p:ph idx="1" type="body"/>
          </p:nvPr>
        </p:nvSpPr>
        <p:spPr>
          <a:xfrm>
            <a:off x="339100" y="1371800"/>
            <a:ext cx="3587100" cy="19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-Why we choose it</a:t>
            </a:r>
            <a:endParaRPr sz="1600"/>
          </a:p>
          <a:p>
            <a:pPr indent="0" lvl="0" marL="0" rtl="0" algn="l">
              <a:spcBef>
                <a:spcPts val="1200"/>
              </a:spcBef>
              <a:spcAft>
                <a:spcPts val="0"/>
              </a:spcAft>
              <a:buNone/>
            </a:pPr>
            <a:r>
              <a:rPr lang="en" sz="1600"/>
              <a:t>-Interesting rules for scoring the game</a:t>
            </a:r>
            <a:endParaRPr sz="1600"/>
          </a:p>
          <a:p>
            <a:pPr indent="0" lvl="0" marL="0" rtl="0" algn="l">
              <a:spcBef>
                <a:spcPts val="1200"/>
              </a:spcBef>
              <a:spcAft>
                <a:spcPts val="1200"/>
              </a:spcAft>
              <a:buNone/>
            </a:pPr>
            <a:r>
              <a:rPr lang="en" sz="1600"/>
              <a:t>-Go from </a:t>
            </a:r>
            <a:r>
              <a:rPr lang="en" sz="1600"/>
              <a:t>completely</a:t>
            </a:r>
            <a:r>
              <a:rPr lang="en" sz="1600"/>
              <a:t> losing to winning quickly</a:t>
            </a:r>
            <a:endParaRPr sz="1600"/>
          </a:p>
        </p:txBody>
      </p:sp>
      <p:sp>
        <p:nvSpPr>
          <p:cNvPr id="286" name="Google Shape;286;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latin typeface="Nunito"/>
                <a:ea typeface="Nunito"/>
                <a:cs typeface="Nunito"/>
                <a:sym typeface="Nunito"/>
              </a:rPr>
              <a:t>‹#›</a:t>
            </a:fld>
            <a:endParaRPr sz="900">
              <a:latin typeface="Nunito"/>
              <a:ea typeface="Nunito"/>
              <a:cs typeface="Nunito"/>
              <a:sym typeface="Nunito"/>
            </a:endParaRPr>
          </a:p>
        </p:txBody>
      </p:sp>
      <p:pic>
        <p:nvPicPr>
          <p:cNvPr id="287" name="Google Shape;287;p14"/>
          <p:cNvPicPr preferRelativeResize="0"/>
          <p:nvPr/>
        </p:nvPicPr>
        <p:blipFill>
          <a:blip r:embed="rId3">
            <a:alphaModFix/>
          </a:blip>
          <a:stretch>
            <a:fillRect/>
          </a:stretch>
        </p:blipFill>
        <p:spPr>
          <a:xfrm>
            <a:off x="5474827" y="631650"/>
            <a:ext cx="1828500" cy="2023725"/>
          </a:xfrm>
          <a:prstGeom prst="rect">
            <a:avLst/>
          </a:prstGeom>
          <a:noFill/>
          <a:ln>
            <a:noFill/>
          </a:ln>
        </p:spPr>
      </p:pic>
      <p:pic>
        <p:nvPicPr>
          <p:cNvPr id="288" name="Google Shape;288;p14"/>
          <p:cNvPicPr preferRelativeResize="0"/>
          <p:nvPr/>
        </p:nvPicPr>
        <p:blipFill>
          <a:blip r:embed="rId4">
            <a:alphaModFix/>
          </a:blip>
          <a:stretch>
            <a:fillRect/>
          </a:stretch>
        </p:blipFill>
        <p:spPr>
          <a:xfrm>
            <a:off x="5427975" y="2698100"/>
            <a:ext cx="1800225" cy="1800225"/>
          </a:xfrm>
          <a:prstGeom prst="rect">
            <a:avLst/>
          </a:prstGeom>
          <a:noFill/>
          <a:ln>
            <a:noFill/>
          </a:ln>
        </p:spPr>
      </p:pic>
      <p:sp>
        <p:nvSpPr>
          <p:cNvPr id="289" name="Google Shape;289;p14"/>
          <p:cNvSpPr txBox="1"/>
          <p:nvPr/>
        </p:nvSpPr>
        <p:spPr>
          <a:xfrm>
            <a:off x="159025" y="4617075"/>
            <a:ext cx="5643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Source: </a:t>
            </a:r>
            <a:r>
              <a:rPr lang="en" sz="1100"/>
              <a:t>https://info.lite.games/en/support/solutions/articles/60000688960-othello-rules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was our goal?</a:t>
            </a:r>
            <a:endParaRPr/>
          </a:p>
        </p:txBody>
      </p:sp>
      <p:sp>
        <p:nvSpPr>
          <p:cNvPr id="295" name="Google Shape;295;p15"/>
          <p:cNvSpPr txBox="1"/>
          <p:nvPr>
            <p:ph idx="1" type="body"/>
          </p:nvPr>
        </p:nvSpPr>
        <p:spPr>
          <a:xfrm>
            <a:off x="525525" y="1550125"/>
            <a:ext cx="7030500" cy="25416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Char char="-"/>
            </a:pPr>
            <a:r>
              <a:rPr lang="en" sz="1500"/>
              <a:t>Our goal was to develop an intelligent agent for game Othello. </a:t>
            </a:r>
            <a:endParaRPr sz="1500"/>
          </a:p>
          <a:p>
            <a:pPr indent="0" lvl="0" marL="457200" rtl="0" algn="l">
              <a:lnSpc>
                <a:spcPct val="95000"/>
              </a:lnSpc>
              <a:spcBef>
                <a:spcPts val="1200"/>
              </a:spcBef>
              <a:spcAft>
                <a:spcPts val="0"/>
              </a:spcAft>
              <a:buNone/>
            </a:pPr>
            <a:r>
              <a:t/>
            </a:r>
            <a:endParaRPr sz="1500"/>
          </a:p>
          <a:p>
            <a:pPr indent="-323850" lvl="0" marL="457200" rtl="0" algn="l">
              <a:lnSpc>
                <a:spcPct val="95000"/>
              </a:lnSpc>
              <a:spcBef>
                <a:spcPts val="1200"/>
              </a:spcBef>
              <a:spcAft>
                <a:spcPts val="0"/>
              </a:spcAft>
              <a:buSzPts val="1500"/>
              <a:buChar char="-"/>
            </a:pPr>
            <a:r>
              <a:rPr lang="en" sz="1500"/>
              <a:t>We used reinforced learning as our first approach.</a:t>
            </a:r>
            <a:endParaRPr sz="1500"/>
          </a:p>
          <a:p>
            <a:pPr indent="0" lvl="0" marL="457200" rtl="0" algn="l">
              <a:lnSpc>
                <a:spcPct val="95000"/>
              </a:lnSpc>
              <a:spcBef>
                <a:spcPts val="1200"/>
              </a:spcBef>
              <a:spcAft>
                <a:spcPts val="0"/>
              </a:spcAft>
              <a:buNone/>
            </a:pPr>
            <a:r>
              <a:t/>
            </a:r>
            <a:endParaRPr sz="1500"/>
          </a:p>
          <a:p>
            <a:pPr indent="-323850" lvl="0" marL="457200" rtl="0" algn="l">
              <a:lnSpc>
                <a:spcPct val="95000"/>
              </a:lnSpc>
              <a:spcBef>
                <a:spcPts val="1200"/>
              </a:spcBef>
              <a:spcAft>
                <a:spcPts val="0"/>
              </a:spcAft>
              <a:buSzPts val="1500"/>
              <a:buChar char="-"/>
            </a:pPr>
            <a:r>
              <a:rPr lang="en" sz="1500"/>
              <a:t>Memory Issues</a:t>
            </a:r>
            <a:endParaRPr sz="1500"/>
          </a:p>
          <a:p>
            <a:pPr indent="0" lvl="0" marL="457200" rtl="0" algn="l">
              <a:lnSpc>
                <a:spcPct val="95000"/>
              </a:lnSpc>
              <a:spcBef>
                <a:spcPts val="1200"/>
              </a:spcBef>
              <a:spcAft>
                <a:spcPts val="0"/>
              </a:spcAft>
              <a:buNone/>
            </a:pPr>
            <a:r>
              <a:t/>
            </a:r>
            <a:endParaRPr sz="1500"/>
          </a:p>
          <a:p>
            <a:pPr indent="-323850" lvl="0" marL="457200" rtl="0" algn="l">
              <a:lnSpc>
                <a:spcPct val="95000"/>
              </a:lnSpc>
              <a:spcBef>
                <a:spcPts val="1200"/>
              </a:spcBef>
              <a:spcAft>
                <a:spcPts val="0"/>
              </a:spcAft>
              <a:buSzPts val="1500"/>
              <a:buChar char="-"/>
            </a:pPr>
            <a:r>
              <a:rPr lang="en" sz="1500"/>
              <a:t>Minimax with alpha beta pruning methods </a:t>
            </a:r>
            <a:endParaRPr sz="1500"/>
          </a:p>
        </p:txBody>
      </p:sp>
      <p:sp>
        <p:nvSpPr>
          <p:cNvPr id="296" name="Google Shape;296;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latin typeface="Nunito"/>
                <a:ea typeface="Nunito"/>
                <a:cs typeface="Nunito"/>
                <a:sym typeface="Nunito"/>
              </a:rPr>
              <a:t>‹#›</a:t>
            </a:fld>
            <a:endParaRPr sz="9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MINIMAX &amp;&amp; AB Pruning</a:t>
            </a:r>
            <a:endParaRPr/>
          </a:p>
        </p:txBody>
      </p:sp>
      <p:sp>
        <p:nvSpPr>
          <p:cNvPr id="302" name="Google Shape;302;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3" name="Google Shape;303;p16"/>
          <p:cNvPicPr preferRelativeResize="0"/>
          <p:nvPr/>
        </p:nvPicPr>
        <p:blipFill>
          <a:blip r:embed="rId3">
            <a:alphaModFix/>
          </a:blip>
          <a:stretch>
            <a:fillRect/>
          </a:stretch>
        </p:blipFill>
        <p:spPr>
          <a:xfrm>
            <a:off x="348875" y="1289625"/>
            <a:ext cx="4824604" cy="3279250"/>
          </a:xfrm>
          <a:prstGeom prst="rect">
            <a:avLst/>
          </a:prstGeom>
          <a:noFill/>
          <a:ln>
            <a:noFill/>
          </a:ln>
        </p:spPr>
      </p:pic>
      <p:pic>
        <p:nvPicPr>
          <p:cNvPr id="304" name="Google Shape;304;p16"/>
          <p:cNvPicPr preferRelativeResize="0"/>
          <p:nvPr/>
        </p:nvPicPr>
        <p:blipFill>
          <a:blip r:embed="rId4">
            <a:alphaModFix/>
          </a:blip>
          <a:stretch>
            <a:fillRect/>
          </a:stretch>
        </p:blipFill>
        <p:spPr>
          <a:xfrm>
            <a:off x="5173474" y="1289625"/>
            <a:ext cx="3652825" cy="3279249"/>
          </a:xfrm>
          <a:prstGeom prst="rect">
            <a:avLst/>
          </a:prstGeom>
          <a:noFill/>
          <a:ln>
            <a:noFill/>
          </a:ln>
        </p:spPr>
      </p:pic>
      <p:sp>
        <p:nvSpPr>
          <p:cNvPr id="305" name="Google Shape;305;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latin typeface="Nunito"/>
                <a:ea typeface="Nunito"/>
                <a:cs typeface="Nunito"/>
                <a:sym typeface="Nunito"/>
              </a:rPr>
              <a:t>‹#›</a:t>
            </a:fld>
            <a:endParaRPr sz="9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DEMO Both Codes</a:t>
            </a:r>
            <a:endParaRPr/>
          </a:p>
        </p:txBody>
      </p:sp>
      <p:sp>
        <p:nvSpPr>
          <p:cNvPr id="311" name="Google Shape;311;p17"/>
          <p:cNvSpPr txBox="1"/>
          <p:nvPr>
            <p:ph idx="1" type="body"/>
          </p:nvPr>
        </p:nvSpPr>
        <p:spPr>
          <a:xfrm>
            <a:off x="1279225" y="19704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game progress, because the move that a player can be will be limited, the game tree will become significantly smaller. This will cause significant decrease in computing time.</a:t>
            </a:r>
            <a:endParaRPr/>
          </a:p>
          <a:p>
            <a:pPr indent="0" lvl="0" marL="0" rtl="0" algn="l">
              <a:spcBef>
                <a:spcPts val="1200"/>
              </a:spcBef>
              <a:spcAft>
                <a:spcPts val="0"/>
              </a:spcAft>
              <a:buNone/>
            </a:pPr>
            <a:r>
              <a:rPr lang="en"/>
              <a:t>Game Tree Analysis - how the game tree expands beginning, mid, and end of the game</a:t>
            </a:r>
            <a:endParaRPr/>
          </a:p>
          <a:p>
            <a:pPr indent="0" lvl="0" marL="0" rtl="0" algn="l">
              <a:spcBef>
                <a:spcPts val="1200"/>
              </a:spcBef>
              <a:spcAft>
                <a:spcPts val="1200"/>
              </a:spcAft>
              <a:buNone/>
            </a:pPr>
            <a:r>
              <a:rPr lang="en"/>
              <a:t>Alpha Beta Pruning greatly reduces the game tree for Othello and helps to get the lower depth which helps to win better. Since Othello can be “flipped” very fast, it is very important for model to explore very close to terminal nodes, which greatly increases the benefit of using alpha beta pruning.</a:t>
            </a:r>
            <a:endParaRPr/>
          </a:p>
        </p:txBody>
      </p:sp>
      <p:sp>
        <p:nvSpPr>
          <p:cNvPr id="312" name="Google Shape;312;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latin typeface="Nunito"/>
                <a:ea typeface="Nunito"/>
                <a:cs typeface="Nunito"/>
                <a:sym typeface="Nunito"/>
              </a:rPr>
              <a:t>‹#›</a:t>
            </a:fld>
            <a:endParaRPr sz="9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Acknowledgement</a:t>
            </a:r>
            <a:endParaRPr/>
          </a:p>
        </p:txBody>
      </p:sp>
      <p:sp>
        <p:nvSpPr>
          <p:cNvPr id="318" name="Google Shape;31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Our template code is from </a:t>
            </a:r>
            <a:r>
              <a:rPr lang="en" u="sng">
                <a:solidFill>
                  <a:schemeClr val="hlink"/>
                </a:solidFill>
                <a:hlinkClick r:id="rId3"/>
              </a:rPr>
              <a:t>http://inventwithpython.com/chapter15.html</a:t>
            </a:r>
            <a:endParaRPr/>
          </a:p>
          <a:p>
            <a:pPr indent="-311150" lvl="0" marL="457200" rtl="0" algn="l">
              <a:spcBef>
                <a:spcPts val="0"/>
              </a:spcBef>
              <a:spcAft>
                <a:spcPts val="0"/>
              </a:spcAft>
              <a:buSzPts val="1300"/>
              <a:buChar char="-"/>
            </a:pPr>
            <a:r>
              <a:rPr lang="en"/>
              <a:t>To implement the method of our choice, the above code is modified to implement certain methods - such as reinforcement learning, minimax and alpha beta pruning</a:t>
            </a:r>
            <a:endParaRPr/>
          </a:p>
        </p:txBody>
      </p:sp>
      <p:sp>
        <p:nvSpPr>
          <p:cNvPr id="319" name="Google Shape;319;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900">
                <a:latin typeface="Nunito"/>
                <a:ea typeface="Nunito"/>
                <a:cs typeface="Nunito"/>
                <a:sym typeface="Nunito"/>
              </a:rPr>
              <a:t>‹#›</a:t>
            </a:fld>
            <a:endParaRPr sz="9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