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627" r:id="rId2"/>
    <p:sldId id="1670" r:id="rId3"/>
    <p:sldId id="9093" r:id="rId4"/>
    <p:sldId id="9097" r:id="rId5"/>
    <p:sldId id="9095" r:id="rId6"/>
    <p:sldId id="9096" r:id="rId7"/>
    <p:sldId id="9119" r:id="rId8"/>
    <p:sldId id="1721" r:id="rId9"/>
    <p:sldId id="2548" r:id="rId10"/>
    <p:sldId id="2549" r:id="rId11"/>
    <p:sldId id="2550" r:id="rId12"/>
    <p:sldId id="2551" r:id="rId13"/>
    <p:sldId id="2515" r:id="rId14"/>
    <p:sldId id="9056" r:id="rId15"/>
    <p:sldId id="9057" r:id="rId16"/>
    <p:sldId id="9058" r:id="rId17"/>
    <p:sldId id="9091" r:id="rId18"/>
    <p:sldId id="1835" r:id="rId19"/>
    <p:sldId id="1922" r:id="rId20"/>
    <p:sldId id="1923" r:id="rId21"/>
    <p:sldId id="192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BD593-9071-42F1-B16D-F99174E484CD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94A0D-C60C-47AF-A0BE-71269B40C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9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(docs.microsoft.com/Learn)</a:t>
            </a:r>
            <a:endParaRPr lang="en-US" sz="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Encrypt network traffic end to end with Azure Application Gateway - https://docs.microsoft.com/en-us/learn/modules/end-to-end-encryption-with-app-gateway/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Connect your on-premises network to the Microsoft global network by using ExpressRoute - https://docs.microsoft.com/en-us/learn/modules/connect-on-premises-network-with-expressroute/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 hybrid network architecture on Azure - https://docs.microsoft.com/en-us/learn/modules/design-a-hybrid-network-architecture/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Secure and isolate access to Azure resources by using network security groups and service endpoints - https://docs.microsoft.com/en-us/learn/modules/secure-and-isolate-with-nsg-and-service-endpoints/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5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(docs.microsoft.com/Learn)</a:t>
            </a:r>
            <a:endParaRPr lang="en-US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Build Azure Resource Manager templates - https://docs.microsoft.com/en-us/learn/modules/build-azure-vm-templates/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Secure your Azure virtual machine disks - https://docs.microsoft.com/en-us/learn/modules/secure-your-azure-virtual-machine-disks/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Protect against threats with Microsoft Defender Advanced Threat Protection - https://docs.microsoft.com/en-us/learn/modules/m365-security-threat-protect/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Introduction to Azure virtual machines - https://docs.microsoft.com/en-us/learn/modules/intro-to-azure-virtual-machines/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Keep your virtual machines updated - https://docs.microsoft.com/en-us/learn/modules/keep-your-virtual-machines-updated/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Windows virtual machine in Azure - https://docs.microsoft.com/en-us/learn/modules/create-windows-virtual-machine-in-azure/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Linux virtual machine in Azure - https://docs.microsoft.com/en-us/learn/modules/create-linux-virtual-machine-in-azure/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Security baselines - Security Baselines - https://docs.microsoft.com/en-us/learn/modules/create-security-baselines/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93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(docs.microsoft.com/Learn)</a:t>
            </a:r>
            <a:endParaRPr lang="en-US" sz="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Core Cloud Services - Azure compute options – https://docs.microsoft.com/en-us/learn/modules/intro-to-azure-compute/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Build and store container images with Azure Container Registry - https://docs.microsoft.com/en-us/learn/modules/build-and-store-container-images/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Build a containerized web application with Docker - https://docs.microsoft.com/en-us/learn/modules/intro-to-containers/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Introduction to Docker containers - https://docs.microsoft.com/en-us/learn/modules/intro-to-docker-containers/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Run Docker containers with Azure Container Instances - https://docs.microsoft.com/en-us/learn/modules/run-docker-with-azure-container-instances/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Azure Kubernetes Service Workshop - https://docs.microsoft.com/en-us/learn/modules/aks-workshop/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(docs.microsoft.com/Learn)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Introduction to securing data at rest on Azure - https://docs.microsoft.com/en-us/learn/modules/secure-data-at-rest/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800" b="0" dirty="0">
                <a:latin typeface="Segoe UI Light"/>
                <a:cs typeface="Segoe UI Light"/>
              </a:rPr>
              <a:t>Configure and manage secrets in Azure Key Vault - https://docs.microsoft.com/en-us/learn/modules/configure-and-manage-azure-key-vault/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800" b="0" dirty="0">
                <a:latin typeface="Segoe UI Light"/>
                <a:cs typeface="Segoe UI Light"/>
              </a:rPr>
              <a:t>Manage secrets in your server apps with Azure Key Vault - https://docs.microsoft.com/en-us/learn/modules/manage-secrets-with-azure-key-vault/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/>
              <a:t>Authenticate apps to Azure services by using service principals and managed identities for Azure resources </a:t>
            </a:r>
            <a:r>
              <a:rPr lang="en-US" dirty="0"/>
              <a:t>- https://docs.microsoft.com/en-us/learn/modules/authenticate-apps-with-managed-identities/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Secure your application by using OpenID Connect and Azure AD - https://docs.microsoft.com/en-us/learn/modules/secure-app-with-oidc-and-azure-ad/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Permissions and Consent Framework - https://docs.microsoft.com/en-us/learn/modules/identity-permissions-consent/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Application types in Microsoft identity - https://docs.microsoft.com/en-us/learn/modules/identity-application-types/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Core Cloud Services - Azure data storage options - https://docs.microsoft.com/en-us/learn/modules/intro-to-data-in-azure/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Create an Azure Storage account - https://docs.microsoft.com/en-us/learn/modules/create-azure-storage-account/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>
                <a:latin typeface="Segoe UI Semilight"/>
                <a:cs typeface="Segoe UI Semilight"/>
              </a:rPr>
              <a:t>Store and share files in your application with Azure Files - https://docs.microsoft.com/en-us/learn/modules/store-and-share-with-azure-files/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dirty="0">
                <a:latin typeface="Segoe UI Light"/>
                <a:cs typeface="Segoe UI Light"/>
              </a:rPr>
              <a:t>Secure your Azure Storage account - https://docs.microsoft.com/en-us/learn/modules/secure-azure-storage-account/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dirty="0">
                <a:latin typeface="Segoe UI Light"/>
                <a:cs typeface="Segoe UI Light"/>
              </a:rPr>
              <a:t>Control access to Azure Storage with shared access signatures - https://docs.microsoft.com/en-us/learn/modules/control-access-to-azure-storage-with-sas/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0" kern="1200" dirty="0">
                <a:solidFill>
                  <a:schemeClr val="tx1"/>
                </a:solidFill>
                <a:latin typeface="Segoe UI Light"/>
                <a:ea typeface="+mn-ea"/>
                <a:cs typeface="Segoe UI Light"/>
              </a:rPr>
              <a:t>Provision an Azure SQL database to store application data - https://docs.microsoft.com/en-us/learn/modules/provision-azure-sql-db/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latin typeface="Segoe UI Light"/>
                <a:cs typeface="Segoe UI Light"/>
              </a:rPr>
              <a:t>Secure your Azure SQL Database - https://docs.microsoft.com/en-us/learn/modules/secure-your-azure-sql-database/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latin typeface="Segoe UI Light"/>
                <a:cs typeface="Segoe UI Light"/>
              </a:rPr>
              <a:t>Configure security policies to manage data - https://docs.microsoft.com/en-us/learn/modules/configure-security-policies-to-manage-data/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latin typeface="Segoe UI Light"/>
                <a:cs typeface="Segoe UI Light"/>
              </a:rPr>
              <a:t>Migrate your relational data stored in SQL Server to Azure SQL Database - https://docs.microsoft.com/en-us/learn/modules/migrate-sql-server-relational-data/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98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Segoe UI Light"/>
              </a:rPr>
              <a:t>Analyze your Azure infrastructure by using Azure Monitor logs - https://docs.microsoft.com/en-us/learn/modules/analyze-infrastructure-with-azure-monitor-logs/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Segoe UI Light"/>
              </a:rPr>
              <a:t>Manage security operations in Azure - https://docs.microsoft.com/en-us/learn/paths/manage-security-operations/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Segoe UI Light"/>
              </a:rPr>
              <a:t>Design a holistic monitoring strategy on Azure - https://docs.microsoft.com/en-us/learn/modules/design-monitoring-strategy-on-azure/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Segoe UI Light"/>
              </a:rPr>
              <a:t>Monitor and report on security events in Azure AD - https://docs.microsoft.com/en-us/learn/modules/monitor-report-aad-security-events/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Segoe UI Light"/>
              </a:rPr>
              <a:t>Identify security threats with Azure Security Center - https://docs.microsoft.com/en-us/learn/modules/identify-threats-with-azure-security-center/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cs typeface="Segoe UI Light"/>
              </a:rPr>
              <a:t>Resolve security threats with Azure Security Center - https://docs.microsoft.com/en-us/learn/modules/resolve-threats-with-azure-security-center</a:t>
            </a:r>
            <a:endParaRPr lang="en-US" dirty="0">
              <a:latin typeface="Segoe UI Semilight"/>
              <a:cs typeface="Segoe UI Semi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cs typeface="Segoe UI Light"/>
              </a:rPr>
              <a:t>Protect your servers and VMs from brute-force and malware attacks with Azure Security Center - https://docs.microsoft.com/en-us/learn/modules/secure-vms-with-azure-security-center/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cs typeface="Segoe UI Light"/>
              </a:rPr>
              <a:t>Top 5 security items to consider before pushing to production - https://docs.microsoft.com/en-us/learn/modules/top-5-security-items-to-consider/</a:t>
            </a:r>
          </a:p>
          <a:p>
            <a:endParaRPr lang="en-US" sz="800" dirty="0">
              <a:cs typeface="Segoe UI Light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pPr lvl="1"/>
            <a:r>
              <a:rPr lang="en-US" sz="900" dirty="0"/>
              <a:t>Introduction to threat modeling - https://docs.microsoft.com/en-us/learn/modules/tm-introduction-to-threat-modeling/</a:t>
            </a:r>
          </a:p>
          <a:p>
            <a:pPr lvl="1"/>
            <a:r>
              <a:rPr lang="en-US" sz="900" dirty="0"/>
              <a:t>Use a framework to identify threats and find ways to reduce or eliminate risk - https://docs.microsoft.com/en-us/learn/modules/tm-use-a-framework-to-identify-threats-and-find-ways-to-reduce-or-eliminate-risk/</a:t>
            </a:r>
          </a:p>
          <a:p>
            <a:pPr lvl="1"/>
            <a:r>
              <a:rPr lang="en-US" sz="900" dirty="0"/>
              <a:t>Create a threat model using data-flow diagram elements - https://docs.microsoft.com/en-us/learn/modules/tm-create-a-threat-model-using-foundational-data-flow-diagram-elements/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9/23/2021 8:43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Segoe UI Semilight"/>
                <a:cs typeface="Segoe UI Semilight"/>
              </a:rPr>
              <a:t>docs.microsoft.com/Learn</a:t>
            </a:r>
          </a:p>
          <a:p>
            <a:pPr lvl="1"/>
            <a:r>
              <a:rPr lang="en-US" b="1" dirty="0"/>
              <a:t>Secure your identities by using AAD </a:t>
            </a:r>
            <a:r>
              <a:rPr lang="en-US" dirty="0"/>
              <a:t>- https://docs.microsoft.com/en-us/learn/modules/intro-to-azure-ad/</a:t>
            </a:r>
          </a:p>
          <a:p>
            <a:pPr lvl="1"/>
            <a:r>
              <a:rPr lang="en-US" b="1" dirty="0"/>
              <a:t>Manage users and groups in AAD </a:t>
            </a:r>
            <a:r>
              <a:rPr lang="en-US" dirty="0"/>
              <a:t>- https://docs.microsoft.com/en-us/learn/modules/manage-users-and-groups-in-aad/</a:t>
            </a:r>
          </a:p>
          <a:p>
            <a:pPr lvl="1"/>
            <a:r>
              <a:rPr lang="en-US" b="1" dirty="0"/>
              <a:t>Create Azure users and groups in AAD </a:t>
            </a:r>
            <a:r>
              <a:rPr lang="en-US" dirty="0"/>
              <a:t>- https://docs.microsoft.com/en-us/learn/modules/create-users-and-groups-in-azure-active-directory/</a:t>
            </a:r>
          </a:p>
          <a:p>
            <a:pPr marL="212982" marR="0" lvl="1" indent="-105829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Secure AAD users with MFA </a:t>
            </a:r>
            <a:r>
              <a:rPr lang="en-US" dirty="0"/>
              <a:t>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https://docs.microsoft.com/en-us/learn/modules/secure-aad-users-with-mfa/</a:t>
            </a:r>
            <a:endParaRPr lang="en-US" dirty="0"/>
          </a:p>
          <a:p>
            <a:pPr lvl="1"/>
            <a:r>
              <a:rPr lang="en-US" b="1" dirty="0"/>
              <a:t>Secure your cloud resources with access control  </a:t>
            </a:r>
            <a:r>
              <a:rPr lang="en-US" dirty="0"/>
              <a:t>- https://docs.microsoft.com/en-us/learn/modules/cmu-secure-cloud-resources/</a:t>
            </a:r>
          </a:p>
          <a:p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r>
              <a:rPr lang="en-US" dirty="0"/>
              <a:t>Understand hybrid connectivity - https://docs.microsoft.com/en-us/learn/modules/m365-teams-upgrade-hybrid/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 Semilight"/>
              <a:cs typeface="Segoe UI Semiligh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Overview of identity and access management in Microsoft 365 - https://docs.microsoft.com/en-us/learn/modules/m365-identity-overview/</a:t>
            </a:r>
            <a:endParaRPr lang="en-US" dirty="0">
              <a:latin typeface="Segoe UI Semilight"/>
              <a:cs typeface="Segoe UI Semilight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Secure Azure Active Directory users with Multi-Factor Authentication - https://docs.microsoft.com/en-us/learn/modules/secure-aad-users-with-mfa/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Protect your identities with Azure AD Identity Protection - https://docs.microsoft.com/en-us/learn/modules/protect-identities-with-aad-idp/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students who may be new to Azure or are struggling with the labs consider having them use their lab time going through the Learn modules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currently no Learn modules on PIM - </a:t>
            </a: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Protect identity and access with Microsoft 365 - https://docs.microsoft.com/en-us/learn/paths/m365-identity/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PIM Documentation - https://docs.microsoft.com/en-us/azure/active-directory/privileged-identity-management/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modules. Instead.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 Semilight"/>
                <a:cs typeface="Segoe UI Semilight"/>
              </a:rPr>
              <a:t>(docs.microsoft.com/Learn)</a:t>
            </a:r>
          </a:p>
          <a:p>
            <a:pPr lvl="1"/>
            <a:r>
              <a:rPr lang="en-US" dirty="0"/>
              <a:t>Control and organize Azure resources with Azure Resource Manager - https://docs.microsoft.com/en-us/learn/modules/control-and-organize-with-azure-resource-manager/</a:t>
            </a:r>
          </a:p>
          <a:p>
            <a:pPr lvl="1"/>
            <a:r>
              <a:rPr lang="en-US" dirty="0"/>
              <a:t>Secure your Azure resources with role-based access control (RBAC) - https://docs.microsoft.com/en-us/learn/modules/secure-azure-resources-with-rbac/</a:t>
            </a:r>
          </a:p>
          <a:p>
            <a:pPr lvl="1"/>
            <a:r>
              <a:rPr lang="en-US" dirty="0"/>
              <a:t>Create custom roles for Azure resources with role-based access control (RBAC) - https://docs.microsoft.com/en-us/learn/modules/create-custom-azure-roles-with-rbac/</a:t>
            </a:r>
          </a:p>
          <a:p>
            <a:pPr lvl="1"/>
            <a:r>
              <a:rPr lang="en-US" dirty="0"/>
              <a:t>Apply and monitor infrastructure standards with Azure Policy - https://docs.microsoft.com/en-us/learn/modules/intro-to-governance/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Manage access to an Azure subscription by using Azure role-based access control (RBAC) - https://docs.microsoft.com/en-us/learn/modules/manage-subscription-access-azure-rbac/</a:t>
            </a:r>
          </a:p>
          <a:p>
            <a:pPr marL="212982" marR="0" lvl="1" indent="-105829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Control and organize Azure resources with Azure Resource Manager - https://docs.microsoft.com/en-us/learn/modules/control-and-organize-with-azure-resource-manager/</a:t>
            </a:r>
            <a:endParaRPr lang="en-US" sz="900" dirty="0"/>
          </a:p>
          <a:p>
            <a:pPr lvl="1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b="0" i="0" dirty="0"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9/23/2021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153" marR="0" lvl="1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For students who may be new to Azure or are struggling with the labs consider having them use their lab time going through the Learn modules instead.</a:t>
            </a:r>
          </a:p>
          <a:p>
            <a:pPr marL="107153" marR="0" lvl="1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900" dirty="0">
              <a:latin typeface="Segoe UI Semilight"/>
              <a:cs typeface="Segoe UI Semilight"/>
            </a:endParaRPr>
          </a:p>
          <a:p>
            <a:pPr marL="107153" marR="0" lvl="1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latin typeface="Segoe UI Semilight"/>
                <a:cs typeface="Segoe UI Semilight"/>
              </a:rPr>
              <a:t>(docs.microsoft.com/Learn)</a:t>
            </a:r>
            <a:endParaRPr lang="en-US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Fundamentals of Computer Networking – https://docs.microsoft.com/en-us/learn/modules/network-fundamentals/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Fundamentals of Network Security – https://docs.microsoft.com/en-us/learn/modules/network-fundamentals-2/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Manage and control traffic flow in your Azure deployment with routes – https://docs.microsoft.com/en-us/learn/modules/control-network-traffic-flow-with-routes/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Distribute your services across Azure virtual networks and integrate them by using virtual network peering - https://docs.microsoft.com/en-us/learn/modules/integrate-vnets-with-vnet-peering/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Microsoft Azure Well-Architected Framework (Security) - https://docs.microsoft.com/en-us/learn/modules/azure-well-architected-security/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00" dirty="0"/>
              <a:t>Configure the network for your virtual machines - https://docs.microsoft.com/en-us/learn/modules/configure-network-for-azure-virtual-machines/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8:44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0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1CB2B-4155-466F-9E45-092B16374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CC833F-B43A-4BB0-BA15-6125A875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204EA-0CD0-46D9-BCAF-29C8E77E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34253-1DE6-4676-808A-AF479AD2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C0FCA-458B-497E-A5E7-3B3DFC97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6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3EFA1-777F-47D2-AF9B-44FC17A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A807D7-DFE8-4F00-A7F2-24721B82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A64E4-1ABE-4B71-9558-560E55F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7D65C-5842-4BAF-99B0-28018FC3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5A060-A4D7-46BF-AF32-30DC9351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9161B7-4140-4BE0-847D-70E009FE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5D60C3-D771-4624-A503-0C57FDB2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999E8-06F6-40A0-9C11-33E75363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9970B-52ED-44F3-91E8-965B328E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B3A9F-2BCF-420E-9D3D-3F78409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4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43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79120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692797"/>
            <a:ext cx="5428936" cy="1632755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54322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Microsoft Azure logo">
            <a:extLst>
              <a:ext uri="{FF2B5EF4-FFF2-40B4-BE49-F238E27FC236}">
                <a16:creationId xmlns:a16="http://schemas.microsoft.com/office/drawing/2014/main" id="{F94D27AD-0FFC-46F9-ACBE-561AA8883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500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3227821"/>
            <a:ext cx="2457386" cy="40235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6758621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3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239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4F15F-96B9-4911-AB9C-37A070BF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607E3-DB30-4FBB-AC37-21943F66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5BF4D-848C-4F16-963E-69FAC9E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5BEE0-847D-4A50-9B89-DD4D5B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9FAB1-41AD-4FC6-919B-EFF5D8FB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50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36F9-A411-4555-9077-A44DA21E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6E25B4-8E0D-40E2-B168-8B4A2128E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B23724-BCDF-4938-87C4-47D137C1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D0DAD-A5E2-4F06-A4CA-8746D7A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BF2B5-50A5-495D-B1AB-40500D80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1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ACCE1-A00C-4327-8AC3-B8D41DC4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F51E9-427F-456E-9918-3ADAC5029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6024A3-D234-4B9E-BAC8-50E0D3E12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ABF6C5-4834-401E-ABFD-04955D2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28B37-F1F5-4206-802E-13F08506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854CA-14B2-477C-A649-C7AE0CFB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5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88856-9622-485F-828C-8562EB9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EF5ADE-3ECA-4123-8844-C2FAA7BA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FE607-C505-4980-9B99-BD30D1D5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7C0500-0FC6-4404-92D0-2209630DC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358E8A-C8AF-4C22-93EC-0AFE4D137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060D2C-8E21-4D70-9A6C-07A3988C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A917C-7A7B-46D6-890A-E5A7D2E8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02955A-D988-4AEB-A0F2-CF5BC079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6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7CF07-7544-41FA-A3C8-398AD1E4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7DF8B1-670C-4A86-8F4C-592C9091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9C6D73-21B4-4266-9B5B-7A89437E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BDC763-0555-4E73-9164-7FB99655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AFF59B-1250-4A5E-9151-93739F81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A75223-2C64-4129-B65E-131ABA13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6EF118-E0D8-464B-803E-1B95C2B0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5616B-CB1E-412C-89B0-C66CB4A3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EBF22-9229-4DC6-AD22-400BCE0A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BC1174-2700-4DDB-8652-1880936E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00D51B-1293-4D7E-A1B6-55D553B9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70FF1-7F38-4513-B4C1-D82F2843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474A68-1CD2-4864-A8C5-C54B3363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8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96CD6-C906-43EA-AC75-3BCACE13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C8565C-ED01-4040-90ED-E960DFE1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A21C0-951F-4B15-92DB-EBD007CE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3E77C-9B4E-44E2-9827-A23EB7B6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FBC45E-E9E7-4135-8E31-80DD36A7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0E4899-1C30-417B-866A-925EAA1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4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F4F5C7-38EC-4A02-BDF9-12543531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173E7-28EA-42BF-A94D-DE0A4F4F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CBBD8-FDE1-4BAA-AADC-5AEFD788F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557D-033B-41F7-A541-B45D09A62CA1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FA77B-D852-4ACC-B8CC-995E05FEB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66028-74B0-459E-92B9-CA885A32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4128-D31C-464C-A016-A1955AD61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8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2" y="1244582"/>
            <a:ext cx="5765384" cy="3080843"/>
          </a:xfrm>
        </p:spPr>
        <p:txBody>
          <a:bodyPr/>
          <a:lstStyle/>
          <a:p>
            <a:r>
              <a:rPr lang="en-US" dirty="0"/>
              <a:t>AZ-500T00A:</a:t>
            </a:r>
            <a:br>
              <a:rPr lang="en-US" dirty="0"/>
            </a:br>
            <a:r>
              <a:rPr lang="en-US" dirty="0"/>
              <a:t>Microsoft Azure Security 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466" y="4349984"/>
            <a:ext cx="5413394" cy="271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Network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A8DE9-F615-4CEB-92DC-54DA2D3F3495}"/>
              </a:ext>
            </a:extLst>
          </p:cNvPr>
          <p:cNvSpPr/>
          <p:nvPr/>
        </p:nvSpPr>
        <p:spPr bwMode="auto">
          <a:xfrm>
            <a:off x="585217" y="1104619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2D2923-8E37-4737-B6A5-A542D55B542A}"/>
              </a:ext>
            </a:extLst>
          </p:cNvPr>
          <p:cNvSpPr/>
          <p:nvPr/>
        </p:nvSpPr>
        <p:spPr bwMode="auto">
          <a:xfrm>
            <a:off x="4244986" y="1104619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44986" y="1961231"/>
            <a:ext cx="6860654" cy="361945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400" dirty="0"/>
              <a:t>Encrypt network traffic end to end with Azure Application Gateway (Exercise)</a:t>
            </a:r>
          </a:p>
          <a:p>
            <a:pPr marL="228600" lvl="1" indent="0">
              <a:buNone/>
            </a:pPr>
            <a:r>
              <a:rPr lang="en-US" sz="2400" dirty="0"/>
              <a:t>Connect your on-premises network to the Microsoft global network by using ExpressRoute</a:t>
            </a:r>
          </a:p>
          <a:p>
            <a:pPr marL="228600" lvl="1" indent="0">
              <a:buNone/>
            </a:pPr>
            <a:r>
              <a:rPr lang="en-US" sz="2400" dirty="0"/>
              <a:t>Design a hybrid network architecture on Azure</a:t>
            </a:r>
          </a:p>
          <a:p>
            <a:pPr marL="228600" lvl="1" indent="0">
              <a:buNone/>
            </a:pPr>
            <a:r>
              <a:rPr lang="en-US" sz="2400" dirty="0"/>
              <a:t>Secure and isolate access to Azure resources by using network security groups and service endpoints (Exercise)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E513C-7D86-4619-A196-0A37423BB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9869" y="2778121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71681-FDF6-4897-99C7-0973E28AA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9869" y="3559171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B0AAF7-03C8-4047-9DC6-262BDE22D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9869" y="3987796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4F191A-4A71-4DE6-BC98-B8EA57522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9869" y="5187946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FC238FD-D288-49E2-930C-A763D23B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83" y="2377057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02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Host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A056-BFF6-4C91-B6EF-3B8C4DD56E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60389" y="1250036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4B4C-6BF2-4536-9CA1-21ED2DDC9B7E}"/>
              </a:ext>
            </a:extLst>
          </p:cNvPr>
          <p:cNvSpPr/>
          <p:nvPr/>
        </p:nvSpPr>
        <p:spPr bwMode="auto">
          <a:xfrm>
            <a:off x="4086808" y="1250036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6808" y="2006600"/>
            <a:ext cx="6915150" cy="3520964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8600" lvl="1" indent="0">
              <a:buNone/>
            </a:pPr>
            <a:r>
              <a:rPr lang="en-US" sz="2200" dirty="0"/>
              <a:t>Build Azure Resource Manager templates (Exercise)</a:t>
            </a:r>
          </a:p>
          <a:p>
            <a:pPr marL="228600" lvl="1" indent="0">
              <a:buNone/>
            </a:pPr>
            <a:r>
              <a:rPr lang="en-US" sz="2200" dirty="0"/>
              <a:t>Secure your Azure virtual machine disks (Exercise)</a:t>
            </a:r>
          </a:p>
          <a:p>
            <a:pPr marL="228600" lvl="1" indent="0">
              <a:buNone/>
            </a:pPr>
            <a:r>
              <a:rPr lang="en-US" sz="2200" dirty="0"/>
              <a:t>Protect against threats with Microsoft Defender for Endpoint</a:t>
            </a:r>
            <a:endParaRPr lang="en-US" sz="2200" dirty="0">
              <a:cs typeface="Segoe UI"/>
            </a:endParaRPr>
          </a:p>
          <a:p>
            <a:pPr marL="228600" lvl="1" indent="0">
              <a:buNone/>
            </a:pPr>
            <a:r>
              <a:rPr lang="en-US" sz="2200" dirty="0"/>
              <a:t>Introduction to Azure virtual machines (Exercise)</a:t>
            </a:r>
          </a:p>
          <a:p>
            <a:pPr marL="228600" lvl="1" indent="0">
              <a:buNone/>
            </a:pPr>
            <a:r>
              <a:rPr lang="en-US" sz="2200" dirty="0"/>
              <a:t>Keep your virtual machines updated (Exercise)</a:t>
            </a:r>
          </a:p>
          <a:p>
            <a:pPr marL="228600" lvl="1" indent="0">
              <a:buNone/>
            </a:pPr>
            <a:r>
              <a:rPr lang="en-US" sz="2200" dirty="0"/>
              <a:t>Create a Windows virtual machine in Azure (Exercise)</a:t>
            </a:r>
          </a:p>
          <a:p>
            <a:pPr marL="228600" lvl="1" indent="0">
              <a:buNone/>
            </a:pPr>
            <a:r>
              <a:rPr lang="en-US" sz="2200" dirty="0"/>
              <a:t>Create a Linux virtual machine in Azure (Exercise)</a:t>
            </a:r>
          </a:p>
          <a:p>
            <a:pPr marL="228600" lvl="1" indent="0">
              <a:buNone/>
            </a:pPr>
            <a:r>
              <a:rPr lang="en-US" sz="2200" dirty="0"/>
              <a:t>Security baselines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3E9E23-62D4-44DF-A0EA-72AE44628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5029" y="2385340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3080B-1777-4DF4-9E3C-67620BE5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3604" y="2794915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BE423C-CD25-4575-8A2E-21F51CC00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3604" y="3528340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0FEDC9-474D-47E2-A14B-237E3BD3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3604" y="3947440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5E8AC-B040-4ECD-A3E8-9CA5D2690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34738" y="4347490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CCFE59-882E-479A-8127-875775ABC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34737" y="4776115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15EE0-020C-48C0-BF3B-A65E20404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34737" y="5138065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76ACD03-F55C-4081-B15C-423D2350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64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Container Security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05E528-E21A-480F-B3DB-BEC58932ED8C}"/>
              </a:ext>
            </a:extLst>
          </p:cNvPr>
          <p:cNvSpPr/>
          <p:nvPr/>
        </p:nvSpPr>
        <p:spPr bwMode="auto">
          <a:xfrm>
            <a:off x="427039" y="1200405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3D7E9-B1AB-4FD9-895F-9DF731E0B9EE}"/>
              </a:ext>
            </a:extLst>
          </p:cNvPr>
          <p:cNvSpPr/>
          <p:nvPr/>
        </p:nvSpPr>
        <p:spPr bwMode="auto">
          <a:xfrm>
            <a:off x="4086808" y="1200405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6808" y="2044700"/>
            <a:ext cx="7148540" cy="3693319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400" dirty="0"/>
              <a:t>Core</a:t>
            </a:r>
            <a:r>
              <a:rPr lang="fr-FR" sz="2400" dirty="0"/>
              <a:t> Cloud Services - Azure compute options</a:t>
            </a:r>
          </a:p>
          <a:p>
            <a:pPr marL="228600" lvl="1" indent="0">
              <a:buNone/>
            </a:pPr>
            <a:r>
              <a:rPr lang="en-US" sz="2400" dirty="0"/>
              <a:t>Build and store container images with Azure Container Registry (Exercise)</a:t>
            </a:r>
          </a:p>
          <a:p>
            <a:pPr marL="228600" lvl="1" indent="0">
              <a:buNone/>
            </a:pPr>
            <a:r>
              <a:rPr lang="en-US" sz="2400" dirty="0"/>
              <a:t>Build a containerized web application with Docker (Exercise)</a:t>
            </a:r>
          </a:p>
          <a:p>
            <a:pPr marL="228600" lvl="1" indent="0">
              <a:buNone/>
            </a:pPr>
            <a:r>
              <a:rPr lang="en-US" sz="2400" dirty="0"/>
              <a:t>Introduction to Docker containers</a:t>
            </a:r>
          </a:p>
          <a:p>
            <a:pPr marL="228600" lvl="1" indent="0">
              <a:buNone/>
            </a:pPr>
            <a:r>
              <a:rPr lang="en-US" sz="2400" dirty="0"/>
              <a:t>Run Docker containers with Azure Container Instances (Exercise)</a:t>
            </a:r>
          </a:p>
          <a:p>
            <a:pPr marL="228600" lvl="1" indent="0">
              <a:buNone/>
            </a:pPr>
            <a:r>
              <a:rPr lang="en-US" sz="2400" dirty="0"/>
              <a:t>Azure Kubernetes Service Workshop (Exercise)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BF5C6D-6AAF-413F-943A-60783DA7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2653" y="2486876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58FC03-B531-4DF8-A4C2-03508E85C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2653" y="3257550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F353-D2A0-4062-9091-FC0609DA6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2653" y="4077551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A1BE3B-7FDB-4E52-811D-48A7BDF75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2653" y="4533900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E83FFD-ED37-46CA-AF39-E2061EE9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2653" y="5353901"/>
            <a:ext cx="670692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E377209-B8F0-4A30-9FAE-E731E1B7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472843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75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3F86-BED9-446D-99E6-41460EF2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03: Data and Application Security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7BBB-309B-4C0E-B0B8-FAE403F677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33283" y="861012"/>
            <a:ext cx="6269037" cy="311467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Azure Key Vault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Application Security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Storage Security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Database Security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Module Labs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63FE1-082B-48D9-8EE6-F3068A0C5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6" y="2027080"/>
            <a:ext cx="9144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30655-00B0-4851-A07C-DEB4D88F4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18" y="672804"/>
            <a:ext cx="91440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48728-75E8-4827-A435-3CA3035B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051" y="3388923"/>
            <a:ext cx="981075" cy="73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78912-6BD7-4BEF-99B6-2AB563E06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1" y="1530225"/>
            <a:ext cx="373880" cy="351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613979-53BF-43EA-A66C-6A767DF82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93" y="2922332"/>
            <a:ext cx="4000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D9A992-704B-4C2B-819B-359B5AA76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18" y="841053"/>
            <a:ext cx="3238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7A7EE3-4849-48CE-983B-9A5537620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80" y="2217687"/>
            <a:ext cx="199433" cy="3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D6423E8-1425-4D26-9F85-BF9BDBF70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13" y="3506889"/>
            <a:ext cx="266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473A5-F536-4C93-A75B-EC2601B87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91391" y="1399934"/>
            <a:ext cx="5015823" cy="2054392"/>
            <a:chOff x="4621473" y="1048466"/>
            <a:chExt cx="7486017" cy="205439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E81F1D-4766-4394-9357-94DC4A47DF74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3" y="1048466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11FBD2-00A7-4EAA-9AF9-F2306A3073CF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3" y="1743289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255E0A-7E8E-4B38-BD49-36B855B872B9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4" y="2436610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E5E59A-1CFE-4C49-B261-EA4797FF9EBB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5" y="3102858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3641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Azure Key Vault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9E2AB-5C4E-4EEA-8EC2-415BFCF460FF}"/>
              </a:ext>
            </a:extLst>
          </p:cNvPr>
          <p:cNvSpPr/>
          <p:nvPr/>
        </p:nvSpPr>
        <p:spPr bwMode="auto">
          <a:xfrm>
            <a:off x="567002" y="1385888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73B4B-E8E8-4933-9C6D-7E3889BDDBB4}"/>
              </a:ext>
            </a:extLst>
          </p:cNvPr>
          <p:cNvSpPr/>
          <p:nvPr/>
        </p:nvSpPr>
        <p:spPr bwMode="auto">
          <a:xfrm>
            <a:off x="4086808" y="1385888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6808" y="2132373"/>
            <a:ext cx="6876661" cy="199439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400" dirty="0"/>
              <a:t>Introduction to securing data at rest on Azure</a:t>
            </a:r>
          </a:p>
          <a:p>
            <a:pPr marL="228600" lvl="1" indent="0">
              <a:buNone/>
            </a:pPr>
            <a:r>
              <a:rPr lang="en-US" sz="2400" dirty="0"/>
              <a:t>Manage secrets in your server apps with Azure Key Vault (Exercise)</a:t>
            </a:r>
          </a:p>
          <a:p>
            <a:pPr marL="228600" lvl="1" indent="0">
              <a:buNone/>
            </a:pPr>
            <a:r>
              <a:rPr lang="en-US" sz="2400" dirty="0"/>
              <a:t>Configure and manage secrets in Azure Key Vault (Exercise)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84DE62-0633-4C76-843C-45BABB68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5787" y="2549994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2B243C3-EDB3-4CAB-8F54-643B6FA81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1D54EB-0B5A-4793-A8B3-0529E837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4211" y="3406855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46F954-8035-4AC1-80E0-3F2315DA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800" y="4126765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250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Application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FAB60-52E2-4E83-91A1-B702EA933F78}"/>
              </a:ext>
            </a:extLst>
          </p:cNvPr>
          <p:cNvSpPr/>
          <p:nvPr/>
        </p:nvSpPr>
        <p:spPr bwMode="auto">
          <a:xfrm>
            <a:off x="548342" y="1385888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2A046-A427-471F-A91C-D2924F693498}"/>
              </a:ext>
            </a:extLst>
          </p:cNvPr>
          <p:cNvSpPr/>
          <p:nvPr/>
        </p:nvSpPr>
        <p:spPr bwMode="auto">
          <a:xfrm>
            <a:off x="4086808" y="1385888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6808" y="2221991"/>
            <a:ext cx="7395587" cy="2979277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200" dirty="0"/>
              <a:t>Authenticate apps to Azure services by using service principals and managed identities for Azure resources (Exercise)</a:t>
            </a:r>
          </a:p>
          <a:p>
            <a:pPr marL="228600" lvl="1" indent="0">
              <a:buNone/>
            </a:pPr>
            <a:r>
              <a:rPr lang="en-US" sz="2200" dirty="0"/>
              <a:t>Secure your application by using OpenID Connect and Azure AD (Exercise)</a:t>
            </a:r>
          </a:p>
          <a:p>
            <a:pPr marL="228600" lvl="1" indent="0">
              <a:buNone/>
            </a:pPr>
            <a:r>
              <a:rPr lang="en-US" sz="2200" dirty="0"/>
              <a:t>Permissions and Consent Framework (Exercise)</a:t>
            </a:r>
          </a:p>
          <a:p>
            <a:pPr marL="228600" lvl="1" indent="0">
              <a:buNone/>
            </a:pPr>
            <a:r>
              <a:rPr lang="en-US" sz="2200" dirty="0"/>
              <a:t>Application types in Microsoft identity (Exercise)</a:t>
            </a:r>
          </a:p>
          <a:p>
            <a:pPr marL="228600" lvl="1" indent="0">
              <a:buNone/>
            </a:pPr>
            <a:endParaRPr lang="en-US" sz="2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07A9E-5293-4A09-878A-20A1C2983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11196" y="3323717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6342F-64A6-465B-9C84-612EA5A36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8F656C-8C7E-4ECA-B8E9-34871FBB8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03306" y="4018728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FEEE61-AF88-49F3-81F9-3A121E0F9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03306" y="4430711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565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Storage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A586B-8819-4FA0-AE4D-F0F4024A0E37}"/>
              </a:ext>
            </a:extLst>
          </p:cNvPr>
          <p:cNvSpPr/>
          <p:nvPr/>
        </p:nvSpPr>
        <p:spPr bwMode="auto">
          <a:xfrm>
            <a:off x="557673" y="1385888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15EE5-1BF4-419B-A73B-DF990D943C1F}"/>
              </a:ext>
            </a:extLst>
          </p:cNvPr>
          <p:cNvSpPr/>
          <p:nvPr/>
        </p:nvSpPr>
        <p:spPr bwMode="auto">
          <a:xfrm>
            <a:off x="4086808" y="1385888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86808" y="2304784"/>
            <a:ext cx="8475663" cy="3188565"/>
          </a:xfrm>
        </p:spPr>
        <p:txBody>
          <a:bodyPr/>
          <a:lstStyle/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Core Cloud Services - Azure data storage options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Create an Azure Storage account (Exercise)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Control access to Azure Storage with shared access signatures (Exercise)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Store and share files in your application with Azure Files (Exercise)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Secure your Azure Storage account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C0B63A-C570-4FC0-8CD2-7942D3613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596" y="2750961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DD4F1A-282D-4938-B8FB-CC377E0A4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695A9-7B67-4111-A4DE-8668A305C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596" y="3305295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CB5DD-4557-4E58-97C9-6726431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596" y="4179501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B957F9-4C64-4F78-9B94-4935FB47E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596" y="5015189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902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Database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EDDB0-E283-447C-B7DC-A8A8CEE34D8B}"/>
              </a:ext>
            </a:extLst>
          </p:cNvPr>
          <p:cNvSpPr/>
          <p:nvPr/>
        </p:nvSpPr>
        <p:spPr bwMode="auto">
          <a:xfrm>
            <a:off x="588263" y="1385888"/>
            <a:ext cx="3386578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8DE03-6531-44F5-A640-E90E9BB2081D}"/>
              </a:ext>
            </a:extLst>
          </p:cNvPr>
          <p:cNvSpPr/>
          <p:nvPr/>
        </p:nvSpPr>
        <p:spPr bwMode="auto">
          <a:xfrm>
            <a:off x="4095160" y="1385888"/>
            <a:ext cx="779237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81535" y="2259064"/>
            <a:ext cx="7938531" cy="2668423"/>
          </a:xfrm>
        </p:spPr>
        <p:txBody>
          <a:bodyPr/>
          <a:lstStyle/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Provision an Azure SQL database to store application data (Exercise)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Secure your Azure SQL Database (Exercise)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Configure security policies to manage data (Exercise)</a:t>
            </a:r>
          </a:p>
          <a:p>
            <a:pPr marL="228600" lvl="1" indent="0">
              <a:spcAft>
                <a:spcPts val="600"/>
              </a:spcAft>
              <a:buNone/>
            </a:pPr>
            <a:r>
              <a:rPr lang="en-US" sz="2400" dirty="0"/>
              <a:t>Migrate your relational data stored in SQL Server to Azure SQL Database (Exercise)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9FF880-C475-4444-8B65-BC2C3B9B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2484" y="3082556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1ADE18-1769-4E0C-B923-C870B0F0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52249A-5D83-4397-AE6C-D4DBAEC7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2484" y="3593275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ACDE97-C2C3-48BB-8FB7-011F48EA0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32484" y="4157657"/>
            <a:ext cx="68167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045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168-551F-4D54-B3A5-8BD0A9FA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04: Security Operations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86A2-5C76-484C-A16F-81D781A2C8D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39941" y="741626"/>
            <a:ext cx="5670386" cy="2443746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Monitor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Security Center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Sentinel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Module Labs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B6D2E8-E39C-488F-9451-FE5AC0BF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28151" y="574359"/>
            <a:ext cx="950173" cy="2854641"/>
            <a:chOff x="1149572" y="1357015"/>
            <a:chExt cx="950173" cy="28546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28D6B-26E4-4100-8156-491E34DE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345" y="2725756"/>
              <a:ext cx="914400" cy="1485900"/>
            </a:xfrm>
            <a:prstGeom prst="rect">
              <a:avLst/>
            </a:prstGeom>
          </p:spPr>
        </p:pic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EA77C64C-463A-4C0A-B7FB-D3A6FBB43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195" y="3586444"/>
              <a:ext cx="266700" cy="3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2074F0-3E19-4CCB-9D61-C316E91D3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9572" y="1357015"/>
              <a:ext cx="914400" cy="1485900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27E7B205-F5C3-4C94-9D8B-DF240F4DF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520" y="2902268"/>
              <a:ext cx="400050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989B6-E094-4CD3-9548-4FDDD6FEB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8364" y="2280857"/>
              <a:ext cx="276815" cy="2768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89ED09-F9BA-4510-8544-F32E461B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520" y="1595719"/>
              <a:ext cx="329789" cy="32978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473A5-F536-4C93-A75B-EC2601B87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8324" y="1317309"/>
            <a:ext cx="5015822" cy="1355553"/>
            <a:chOff x="4621473" y="1048466"/>
            <a:chExt cx="7486016" cy="1388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E81F1D-4766-4394-9357-94DC4A47DF74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3" y="1048466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11FBD2-00A7-4EAA-9AF9-F2306A3073CF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3" y="1743289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255E0A-7E8E-4B38-BD49-36B855B872B9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74" y="2436610"/>
              <a:ext cx="748601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2119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61-0B3B-4C77-84BA-00BD282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Azure Monitor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37048-7ED1-46E6-8DDF-39DF936DF463}"/>
              </a:ext>
            </a:extLst>
          </p:cNvPr>
          <p:cNvSpPr/>
          <p:nvPr/>
        </p:nvSpPr>
        <p:spPr bwMode="auto">
          <a:xfrm>
            <a:off x="531828" y="1385888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93121-D6DC-495D-B594-F1E9CB389B4D}"/>
              </a:ext>
            </a:extLst>
          </p:cNvPr>
          <p:cNvSpPr/>
          <p:nvPr/>
        </p:nvSpPr>
        <p:spPr bwMode="auto">
          <a:xfrm>
            <a:off x="4060954" y="1385888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8B17-62A9-4A1C-83F1-0B76A40F5E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60954" y="2190880"/>
            <a:ext cx="6634065" cy="28069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Analyze your Azure infrastructure by using Azure Monitor logs (Exercise)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 a holistic monitoring strategy on Azure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Monitor and report on security events in Azure AD (Exercise)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Improve incident response with alerting on Azure (Exercise)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6D4E70-A2A0-4B5D-B7EC-B395BB7C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0954" y="3429000"/>
            <a:ext cx="734320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EB3BAA7-6F55-4E06-8AA4-9801CC8F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DB4EC-CF41-447B-AEF4-CB8C2E783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15978" y="2944807"/>
            <a:ext cx="728818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2A4D7D-3629-4428-986C-706A55A6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06647" y="4228666"/>
            <a:ext cx="729751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75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01</a:t>
            </a:r>
            <a:br>
              <a:rPr lang="en-US" dirty="0"/>
            </a:br>
            <a:r>
              <a:rPr lang="en-US" dirty="0"/>
              <a:t>Identity and </a:t>
            </a:r>
            <a:br>
              <a:rPr lang="en-US" dirty="0"/>
            </a:br>
            <a:r>
              <a:rPr lang="en-US" dirty="0"/>
              <a:t>Access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9990" y="1061082"/>
            <a:ext cx="7486650" cy="489364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Azure Active Directory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Hybrid Identity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AD Identity Protection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Azure AD Privileged Identity Management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Enterprise Governance</a:t>
            </a:r>
          </a:p>
          <a:p>
            <a:pPr marL="0" indent="0">
              <a:spcAft>
                <a:spcPts val="3600"/>
              </a:spcAft>
              <a:buNone/>
            </a:pPr>
            <a:r>
              <a:rPr lang="en-AU" sz="2400" dirty="0">
                <a:latin typeface="Segoe UI" panose="020B0502040204020203" pitchFamily="34" charset="0"/>
                <a:cs typeface="Segoe UI" panose="020B0502040204020203" pitchFamily="34" charset="0"/>
              </a:rPr>
              <a:t>Module Labs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A8F918-5F6E-4E15-9462-3BB61D75F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49990" y="1650045"/>
            <a:ext cx="7486015" cy="3714750"/>
            <a:chOff x="4249990" y="1650045"/>
            <a:chExt cx="8845773" cy="371475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6C5F6B-006E-4AB5-89EF-0FF33E1E98FC}"/>
                </a:ext>
              </a:extLst>
            </p:cNvPr>
            <p:cNvCxnSpPr>
              <a:cxnSpLocks/>
            </p:cNvCxnSpPr>
            <p:nvPr/>
          </p:nvCxnSpPr>
          <p:spPr>
            <a:xfrm>
              <a:off x="4249990" y="1650045"/>
              <a:ext cx="884577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299C0C-6B1B-4CA8-8A7A-53648F399AD8}"/>
                </a:ext>
              </a:extLst>
            </p:cNvPr>
            <p:cNvCxnSpPr>
              <a:cxnSpLocks/>
            </p:cNvCxnSpPr>
            <p:nvPr/>
          </p:nvCxnSpPr>
          <p:spPr>
            <a:xfrm>
              <a:off x="4249990" y="2621595"/>
              <a:ext cx="884577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E1C0AE-E009-4173-BDF3-76FE99F2357B}"/>
                </a:ext>
              </a:extLst>
            </p:cNvPr>
            <p:cNvCxnSpPr>
              <a:cxnSpLocks/>
            </p:cNvCxnSpPr>
            <p:nvPr/>
          </p:nvCxnSpPr>
          <p:spPr>
            <a:xfrm>
              <a:off x="4249990" y="3507420"/>
              <a:ext cx="884577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BF5936-FC52-4B4A-BEC3-6BB6572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249990" y="4450395"/>
              <a:ext cx="884577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26C0D2-B271-4047-8B29-1CA64A11FD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9990" y="5364795"/>
              <a:ext cx="884577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5ADB1F-218F-4F7C-83E1-A7DE807D3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1370" y="926145"/>
            <a:ext cx="771074" cy="5105003"/>
            <a:chOff x="3391370" y="926145"/>
            <a:chExt cx="771074" cy="5105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7B9E4-37B0-4243-935D-024FE73FF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1370" y="926145"/>
              <a:ext cx="771074" cy="51050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540EE7-55EE-47F1-89DF-B7D210E7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88" y="1099994"/>
              <a:ext cx="427409" cy="378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61-0B3B-4C77-84BA-00BD282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Azure Security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8346-96B5-4511-92AC-1EE6A04570F6}"/>
              </a:ext>
            </a:extLst>
          </p:cNvPr>
          <p:cNvSpPr/>
          <p:nvPr/>
        </p:nvSpPr>
        <p:spPr bwMode="auto">
          <a:xfrm>
            <a:off x="410530" y="1385888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3C41D-9A40-4F4C-97DD-1CFF1C176C13}"/>
              </a:ext>
            </a:extLst>
          </p:cNvPr>
          <p:cNvSpPr/>
          <p:nvPr/>
        </p:nvSpPr>
        <p:spPr bwMode="auto">
          <a:xfrm>
            <a:off x="3986324" y="1385888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8B17-62A9-4A1C-83F1-0B76A40F5E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78654" y="2160588"/>
            <a:ext cx="6254750" cy="35448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Resolve security threats with Azure Security Center (Exercise)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Protect your servers and VMs from brute-force and malware attacks with Azure Security Center (Exercise)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Identify security threats with Azure Security Center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Top 5 security items to consider before pushing to production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8CA130-7374-4D5E-B926-34896106B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8654" y="4122919"/>
            <a:ext cx="729751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9FF638-5B09-4D87-90D7-D841C5C5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F04995-6BA1-4337-833E-93467A62B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8654" y="2944807"/>
            <a:ext cx="728818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1D5615-6960-4ED2-9FB0-B9D781DED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8654" y="4928462"/>
            <a:ext cx="729751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171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61-0B3B-4C77-84BA-00BD282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- Sentinel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5F2DF-7412-4397-B5EA-188C3A3087A5}"/>
              </a:ext>
            </a:extLst>
          </p:cNvPr>
          <p:cNvSpPr/>
          <p:nvPr/>
        </p:nvSpPr>
        <p:spPr bwMode="auto">
          <a:xfrm>
            <a:off x="410530" y="1385888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6B2F5-7BE8-4DD4-BA6B-9542910A7BC8}"/>
              </a:ext>
            </a:extLst>
          </p:cNvPr>
          <p:cNvSpPr/>
          <p:nvPr/>
        </p:nvSpPr>
        <p:spPr bwMode="auto">
          <a:xfrm>
            <a:off x="3986324" y="1385888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8B17-62A9-4A1C-83F1-0B76A40F5E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65026" y="2181549"/>
            <a:ext cx="7415684" cy="199439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400" dirty="0"/>
              <a:t>Introduction to threat modeling</a:t>
            </a:r>
          </a:p>
          <a:p>
            <a:pPr marL="228600" lvl="1" indent="0">
              <a:buNone/>
            </a:pPr>
            <a:r>
              <a:rPr lang="en-US" sz="2400" dirty="0"/>
              <a:t>Use a framework to identify threats and find ways to reduce or eliminate risk</a:t>
            </a:r>
          </a:p>
          <a:p>
            <a:pPr marL="228600" lvl="1" indent="0">
              <a:buNone/>
            </a:pPr>
            <a:r>
              <a:rPr lang="en-US" sz="2400" dirty="0"/>
              <a:t>Create a threat model using data-flow diagram elements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354AF9-F9E2-4A70-9FC8-FE499A37D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8654" y="3413793"/>
            <a:ext cx="729751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05065-CC20-4A0F-B5E5-056461C70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67FC07-4E36-482E-A08D-FB98DF71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04494" y="2608905"/>
            <a:ext cx="728818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753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CB81C8-9E7E-4B31-BC53-724987B1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Azure Active Directory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F760B-7540-4464-9C09-914766171BAE}"/>
              </a:ext>
            </a:extLst>
          </p:cNvPr>
          <p:cNvSpPr/>
          <p:nvPr/>
        </p:nvSpPr>
        <p:spPr bwMode="auto">
          <a:xfrm>
            <a:off x="598489" y="1385888"/>
            <a:ext cx="3478211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6B5A-3EF4-4843-A0FF-4FA9E2FAA112}"/>
              </a:ext>
            </a:extLst>
          </p:cNvPr>
          <p:cNvSpPr/>
          <p:nvPr/>
        </p:nvSpPr>
        <p:spPr bwMode="auto">
          <a:xfrm>
            <a:off x="4133850" y="1385888"/>
            <a:ext cx="714854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8769-9805-4470-A404-FA92F12C4E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3850" y="2269248"/>
            <a:ext cx="6562725" cy="3016250"/>
          </a:xfrm>
        </p:spPr>
        <p:txBody>
          <a:bodyPr>
            <a:normAutofit fontScale="92500" lnSpcReduction="10000"/>
          </a:bodyPr>
          <a:lstStyle/>
          <a:p>
            <a:pPr marL="228600" lvl="1" indent="0">
              <a:spcAft>
                <a:spcPts val="1200"/>
              </a:spcAft>
              <a:buNone/>
            </a:pPr>
            <a:r>
              <a:rPr lang="en-US" dirty="0"/>
              <a:t>Secure your identities by using Azure Active Directory</a:t>
            </a:r>
          </a:p>
          <a:p>
            <a:pPr marL="228600" lvl="1" indent="0">
              <a:spcAft>
                <a:spcPts val="1200"/>
              </a:spcAft>
              <a:buNone/>
            </a:pPr>
            <a:r>
              <a:rPr lang="en-US" dirty="0"/>
              <a:t>Manage users and groups in Azure Active Directory</a:t>
            </a:r>
          </a:p>
          <a:p>
            <a:pPr marL="228600" lvl="1" indent="0">
              <a:spcAft>
                <a:spcPts val="1200"/>
              </a:spcAft>
              <a:buNone/>
            </a:pPr>
            <a:r>
              <a:rPr lang="en-US" dirty="0"/>
              <a:t>Create Azure users and groups in Azure Active Directory (Exercise)</a:t>
            </a:r>
          </a:p>
          <a:p>
            <a:pPr marL="228600" lvl="1" indent="0">
              <a:spcAft>
                <a:spcPts val="1200"/>
              </a:spcAft>
              <a:buNone/>
            </a:pPr>
            <a:r>
              <a:rPr lang="en-US" dirty="0"/>
              <a:t>Secure Azure Active Directory users with Multi-Factor Authentication (Exercise)</a:t>
            </a:r>
          </a:p>
          <a:p>
            <a:pPr marL="228600" lvl="1" indent="0">
              <a:spcAft>
                <a:spcPts val="1200"/>
              </a:spcAft>
              <a:buNone/>
            </a:pPr>
            <a:r>
              <a:rPr lang="en-US" dirty="0"/>
              <a:t>Secure your cloud resources with access control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03301-B8ED-4D26-A98F-75CAE2D8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0246" y="2709190"/>
            <a:ext cx="713214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7B1BD-B8DD-4098-A103-7F784DC12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2127" y="3221513"/>
            <a:ext cx="713214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BB4E7-A147-42E5-9B44-78E727CDB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2127" y="4038645"/>
            <a:ext cx="713214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CA2342-FCC5-42F4-9025-B2744E2CB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24824" y="4901160"/>
            <a:ext cx="713214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5B024E-422C-454C-943D-B16991C6D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24824" y="5471850"/>
            <a:ext cx="713214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1351ED-8DEF-4164-B1A8-A8E61B392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87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61-0B3B-4C77-84BA-00BD282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-  Hybrid Identity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1382B-3185-4C90-9161-4C3A1EF45AB1}"/>
              </a:ext>
            </a:extLst>
          </p:cNvPr>
          <p:cNvSpPr/>
          <p:nvPr/>
        </p:nvSpPr>
        <p:spPr bwMode="auto">
          <a:xfrm>
            <a:off x="598489" y="1385888"/>
            <a:ext cx="344963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8C621-B74A-4113-8EE9-0DE710C301C6}"/>
              </a:ext>
            </a:extLst>
          </p:cNvPr>
          <p:cNvSpPr/>
          <p:nvPr/>
        </p:nvSpPr>
        <p:spPr bwMode="auto">
          <a:xfrm>
            <a:off x="4133850" y="1385888"/>
            <a:ext cx="714854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8B17-62A9-4A1C-83F1-0B76A40F5E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3850" y="2188542"/>
            <a:ext cx="4719637" cy="369888"/>
          </a:xfrm>
        </p:spPr>
        <p:txBody>
          <a:bodyPr>
            <a:normAutofit fontScale="92500" lnSpcReduction="10000"/>
          </a:bodyPr>
          <a:lstStyle/>
          <a:p>
            <a:pPr marL="228600" lvl="1" indent="0">
              <a:buNone/>
            </a:pPr>
            <a:r>
              <a:rPr lang="en-US" sz="2400" dirty="0"/>
              <a:t>Understand hybrid connectivity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6018BF-465C-4357-9D69-84B42B4E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4350" y="2721004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C3C388-DDB4-46C5-8103-C143D876F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18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61-0B3B-4C77-84BA-00BD282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- Azure AD Identity Protection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5D824-6758-489C-B788-A3FE3CE7CECB}"/>
              </a:ext>
            </a:extLst>
          </p:cNvPr>
          <p:cNvSpPr/>
          <p:nvPr/>
        </p:nvSpPr>
        <p:spPr bwMode="auto">
          <a:xfrm>
            <a:off x="598489" y="1385888"/>
            <a:ext cx="3382961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1895B-6BC1-4D20-BD88-22CE45154D62}"/>
              </a:ext>
            </a:extLst>
          </p:cNvPr>
          <p:cNvSpPr/>
          <p:nvPr/>
        </p:nvSpPr>
        <p:spPr bwMode="auto">
          <a:xfrm>
            <a:off x="4057650" y="1385888"/>
            <a:ext cx="714854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8B17-62A9-4A1C-83F1-0B76A40F5E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57650" y="2265046"/>
            <a:ext cx="6527800" cy="2566987"/>
          </a:xfrm>
        </p:spPr>
        <p:txBody>
          <a:bodyPr/>
          <a:lstStyle/>
          <a:p>
            <a:pPr marL="228600" lvl="1" indent="0">
              <a:spcAft>
                <a:spcPts val="1200"/>
              </a:spcAft>
              <a:buNone/>
            </a:pPr>
            <a:r>
              <a:rPr lang="en-US" sz="2000" i="0" dirty="0">
                <a:solidFill>
                  <a:srgbClr val="171717"/>
                </a:solidFill>
                <a:effectLst/>
              </a:rPr>
              <a:t>Overview of identity and access management in Microsoft 365</a:t>
            </a:r>
          </a:p>
          <a:p>
            <a:pPr marL="228600" lvl="1" indent="0">
              <a:spcAft>
                <a:spcPts val="1200"/>
              </a:spcAft>
              <a:buNone/>
            </a:pPr>
            <a:r>
              <a:rPr lang="en-US" sz="2000" dirty="0"/>
              <a:t>Protect your identities with Azure AD Identity Protection</a:t>
            </a:r>
          </a:p>
          <a:p>
            <a:pPr marL="228600" lvl="1" indent="0">
              <a:spcAft>
                <a:spcPts val="1200"/>
              </a:spcAft>
              <a:buNone/>
            </a:pPr>
            <a:r>
              <a:rPr lang="en-US" sz="2000" i="0" dirty="0">
                <a:solidFill>
                  <a:srgbClr val="171717"/>
                </a:solidFill>
                <a:effectLst/>
              </a:rPr>
              <a:t>Secure Azure Active Directory users with Multi-Factor Authentication (Exercise)</a:t>
            </a:r>
          </a:p>
          <a:p>
            <a:pPr lvl="1">
              <a:spcAft>
                <a:spcPts val="1200"/>
              </a:spcAft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F975EA-B962-4613-AFA7-7712E06D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14825" y="2956840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EB390E-9A9D-4282-93BC-4D5E3A5B2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14825" y="3552694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3FD9F-E428-4350-8744-5ABB4BBD7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14825" y="4309390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C671BF-10C1-46FB-B68C-8DD59396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00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B61-0B3B-4C77-84BA-00BD282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- Privileged Identity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DFC43-500A-4F56-8119-6805FCD2ECFD}"/>
              </a:ext>
            </a:extLst>
          </p:cNvPr>
          <p:cNvSpPr/>
          <p:nvPr/>
        </p:nvSpPr>
        <p:spPr bwMode="auto">
          <a:xfrm>
            <a:off x="636589" y="1385888"/>
            <a:ext cx="339248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B92D8-D70F-4AAB-910D-F785505B190F}"/>
              </a:ext>
            </a:extLst>
          </p:cNvPr>
          <p:cNvSpPr/>
          <p:nvPr/>
        </p:nvSpPr>
        <p:spPr bwMode="auto">
          <a:xfrm>
            <a:off x="4133850" y="1385888"/>
            <a:ext cx="714854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8B17-62A9-4A1C-83F1-0B76A40F5E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3850" y="2280680"/>
            <a:ext cx="6540650" cy="1181862"/>
          </a:xfrm>
        </p:spPr>
        <p:txBody>
          <a:bodyPr>
            <a:normAutofit fontScale="92500"/>
          </a:bodyPr>
          <a:lstStyle/>
          <a:p>
            <a:pPr marL="228600" lvl="1" indent="0">
              <a:buNone/>
            </a:pPr>
            <a:r>
              <a:rPr lang="en-US" sz="24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Protect identity and access with Microsoft 365</a:t>
            </a:r>
          </a:p>
          <a:p>
            <a:pPr marL="228600" lvl="1" indent="0">
              <a:buNone/>
            </a:pPr>
            <a:r>
              <a:rPr lang="en-US" sz="24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Getting Started with Microsoft Identity (Exercise)</a:t>
            </a:r>
            <a:br>
              <a:rPr lang="en-US" sz="2400" b="0" i="0" dirty="0">
                <a:effectLst/>
                <a:latin typeface="Segoe UI" panose="020B0502040204020203" pitchFamily="34" charset="0"/>
              </a:rPr>
            </a:b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86874E-84E1-4A32-A6BC-C0003D656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24350" y="2721004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23D69E-CF13-4155-8C91-E97351FB5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783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EBF0-719F-4876-B903-83341871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- Enterprise Governance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0CB63-0493-4108-B666-210F8F0F45A8}"/>
              </a:ext>
            </a:extLst>
          </p:cNvPr>
          <p:cNvSpPr/>
          <p:nvPr/>
        </p:nvSpPr>
        <p:spPr bwMode="auto">
          <a:xfrm>
            <a:off x="608014" y="1385888"/>
            <a:ext cx="3478211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9F5E3-3B30-4876-A2CC-41A969C048C9}"/>
              </a:ext>
            </a:extLst>
          </p:cNvPr>
          <p:cNvSpPr/>
          <p:nvPr/>
        </p:nvSpPr>
        <p:spPr bwMode="auto">
          <a:xfrm>
            <a:off x="4171950" y="1385888"/>
            <a:ext cx="714854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C11C1-4487-4F8D-9325-2B041A70440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1951" y="2176206"/>
            <a:ext cx="7148540" cy="4401205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200" dirty="0"/>
              <a:t>Control and organize Azure resources with Azure Resource Manager</a:t>
            </a:r>
          </a:p>
          <a:p>
            <a:pPr marL="228600" lvl="1" indent="0">
              <a:buNone/>
            </a:pPr>
            <a:r>
              <a:rPr lang="en-US" sz="2200" dirty="0"/>
              <a:t>Secure your Azure resources with role-based access control (Exercise)</a:t>
            </a:r>
          </a:p>
          <a:p>
            <a:pPr marL="228600" lvl="1" indent="0">
              <a:buNone/>
            </a:pPr>
            <a:r>
              <a:rPr lang="en-US" sz="2200" dirty="0"/>
              <a:t>Create custom roles for Azure resources with role-based access control (Exercise)</a:t>
            </a:r>
          </a:p>
          <a:p>
            <a:pPr marL="228600" lvl="1" indent="0">
              <a:buNone/>
            </a:pPr>
            <a:r>
              <a:rPr lang="en-US" sz="2200" dirty="0"/>
              <a:t>Apply and monitor infrastructure standards with Azure Policy</a:t>
            </a:r>
          </a:p>
          <a:p>
            <a:pPr marL="228600" lvl="1" indent="0">
              <a:buNone/>
            </a:pPr>
            <a:r>
              <a:rPr lang="en-US" sz="2200" dirty="0"/>
              <a:t>Manage access to an Azure subscription by using Azure role-based access control (Exercise)</a:t>
            </a:r>
          </a:p>
          <a:p>
            <a:pPr marL="228600" lvl="1" indent="0">
              <a:buNone/>
            </a:pPr>
            <a:r>
              <a:rPr lang="en-US" sz="2200" i="0" dirty="0">
                <a:solidFill>
                  <a:srgbClr val="171717"/>
                </a:solidFill>
                <a:effectLst/>
              </a:rPr>
              <a:t>Control and organize Azure resources with Azure Resource Manager</a:t>
            </a:r>
            <a:endParaRPr lang="en-US" sz="2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7F935-5199-461F-A0FC-3A84E668F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2450" y="2915042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96A510-50FF-4259-A4E4-B47B758F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2450" y="3618472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AC7E62-8BAB-478D-BC55-012206B9C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83966" y="5870482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D0E8E2-740B-4A81-BD92-47AF3336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83966" y="5108478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9FF4EC-79DD-4BC5-9AF2-DD6CEA17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87549" y="4389503"/>
            <a:ext cx="695804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8CA47A-1DE7-4EC2-A009-269C44DA2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5" y="2658326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68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cs typeface="Segoe UI"/>
              </a:rPr>
              <a:t>Module 02: Implement </a:t>
            </a:r>
            <a:r>
              <a:rPr lang="en-US" dirty="0">
                <a:cs typeface="Segoe UI"/>
              </a:rPr>
              <a:t>      Platform</a:t>
            </a:r>
            <a:r>
              <a:rPr lang="bs-Latn-BA" dirty="0">
                <a:cs typeface="Segoe UI"/>
              </a:rPr>
              <a:t> Protection</a:t>
            </a:r>
            <a:endParaRPr lang="bs-Latn-B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8B8E824-E5B7-4868-B778-31C1661BC551}"/>
              </a:ext>
            </a:extLst>
          </p:cNvPr>
          <p:cNvSpPr txBox="1">
            <a:spLocks/>
          </p:cNvSpPr>
          <p:nvPr/>
        </p:nvSpPr>
        <p:spPr>
          <a:xfrm>
            <a:off x="4565650" y="911622"/>
            <a:ext cx="5664200" cy="373025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None/>
            </a:pPr>
            <a:r>
              <a:rPr lang="en-US" dirty="0">
                <a:latin typeface="+mn-lt"/>
                <a:cs typeface="Segoe UI Semilight"/>
              </a:rPr>
              <a:t>Perimeter Security</a:t>
            </a:r>
            <a:endParaRPr lang="en-AU" dirty="0">
              <a:latin typeface="+mn-lt"/>
              <a:cs typeface="Segoe UI Semilight"/>
            </a:endParaRPr>
          </a:p>
          <a:p>
            <a:pPr marL="0" indent="0">
              <a:spcAft>
                <a:spcPts val="2400"/>
              </a:spcAft>
              <a:buNone/>
            </a:pPr>
            <a:r>
              <a:rPr lang="en-US" dirty="0">
                <a:latin typeface="+mn-lt"/>
                <a:cs typeface="Segoe UI Semilight"/>
              </a:rPr>
              <a:t>Network Security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dirty="0">
                <a:latin typeface="+mn-lt"/>
                <a:cs typeface="Segoe UI Semilight"/>
              </a:rPr>
              <a:t>Host Security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Segoe UI Semilight"/>
              </a:rPr>
              <a:t>Container Security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Segoe UI Semilight"/>
              </a:rPr>
              <a:t>Module Labs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348D2-AAD0-4769-BE92-FD91D049B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785812"/>
            <a:ext cx="800100" cy="39671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BC99B-F276-4674-AD52-C69BB320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5650" y="1571625"/>
            <a:ext cx="6559551" cy="2466975"/>
            <a:chOff x="4565650" y="1571625"/>
            <a:chExt cx="6559551" cy="246697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5100CE-6C9F-4052-8F2E-1D9F3C21F1CD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51" y="1571625"/>
              <a:ext cx="65595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776063-B105-4173-91A0-9AF4FBEBC704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51" y="2400300"/>
              <a:ext cx="65595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4E4722-C15C-4E09-AB4B-1EA00CC8104D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51" y="3238500"/>
              <a:ext cx="65595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D8B262-F580-4D9B-AE10-02D89F3D9572}"/>
                </a:ext>
              </a:extLst>
            </p:cNvPr>
            <p:cNvCxnSpPr>
              <a:cxnSpLocks/>
            </p:cNvCxnSpPr>
            <p:nvPr/>
          </p:nvCxnSpPr>
          <p:spPr>
            <a:xfrm>
              <a:off x="4565650" y="4038600"/>
              <a:ext cx="65595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6564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17D8-EF92-43F9-A573-C0CD57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Study – Perimeter 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B6F48-A559-42A9-A30C-41A4787FDB27}"/>
              </a:ext>
            </a:extLst>
          </p:cNvPr>
          <p:cNvSpPr/>
          <p:nvPr/>
        </p:nvSpPr>
        <p:spPr bwMode="auto">
          <a:xfrm>
            <a:off x="588263" y="1200405"/>
            <a:ext cx="3454496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Module Review 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570AD-15AB-4B33-AC0A-EDD109F04742}"/>
              </a:ext>
            </a:extLst>
          </p:cNvPr>
          <p:cNvSpPr/>
          <p:nvPr/>
        </p:nvSpPr>
        <p:spPr bwMode="auto">
          <a:xfrm>
            <a:off x="4179977" y="1200405"/>
            <a:ext cx="7938532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rgbClr val="0078D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Microsoft Learn Modules (docs.microsoft.com/Learn)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6082-CA0B-4B74-B9FB-0121202896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2782" y="1970528"/>
            <a:ext cx="6770688" cy="3046988"/>
          </a:xfrm>
        </p:spPr>
        <p:txBody>
          <a:bodyPr>
            <a:normAutofit fontScale="92500"/>
          </a:bodyPr>
          <a:lstStyle/>
          <a:p>
            <a:pPr marL="228600" lvl="1" indent="0">
              <a:buNone/>
            </a:pPr>
            <a:r>
              <a:rPr lang="en-US" sz="2200" dirty="0"/>
              <a:t>Fundamentals of network security</a:t>
            </a:r>
          </a:p>
          <a:p>
            <a:pPr marL="228600" lvl="1" indent="0">
              <a:buNone/>
            </a:pPr>
            <a:r>
              <a:rPr lang="en-US" sz="2200" dirty="0"/>
              <a:t>Fundamentals of computer networking</a:t>
            </a:r>
          </a:p>
          <a:p>
            <a:pPr marL="228600" lvl="1" indent="0">
              <a:buNone/>
            </a:pPr>
            <a:r>
              <a:rPr lang="en-US" sz="2200" dirty="0"/>
              <a:t>Manage and control traffic flow in your Azure deployment with routes (Exercise)</a:t>
            </a:r>
          </a:p>
          <a:p>
            <a:pPr marL="228600" lvl="1" indent="0">
              <a:buNone/>
            </a:pPr>
            <a:r>
              <a:rPr lang="en-US" sz="2200" dirty="0"/>
              <a:t>Distribute your services across Azure virtual networks and integrate them by using virtual network peering (Exercise)</a:t>
            </a:r>
          </a:p>
          <a:p>
            <a:pPr marL="228600" lvl="1" indent="0">
              <a:buNone/>
            </a:pPr>
            <a:r>
              <a:rPr lang="en-US" sz="2200" dirty="0"/>
              <a:t>Microsoft Azure Well-Architected Framework – Security</a:t>
            </a:r>
          </a:p>
          <a:p>
            <a:pPr marL="228600" lvl="1" indent="0">
              <a:buNone/>
            </a:pPr>
            <a:r>
              <a:rPr lang="en-US" sz="2200" dirty="0"/>
              <a:t>Configure the network for your virtual machines (Exercise)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7309A4-0117-4B58-B100-0ACADDDC5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8566" y="2360143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FA3CD7-A89C-484B-9120-23D3DEBD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8566" y="2779243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CC97F-74A7-4BE1-9079-AE73433B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8566" y="3474568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2320C9-EC8D-4FB3-9DF6-1A7518F6D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8566" y="4588993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EB3B94-64DA-4D49-AADB-ABA92EE1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48566" y="5312893"/>
            <a:ext cx="64987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36F2-42D9-48DC-9424-63A302A42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29" y="2472843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225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3855</Words>
  <Application>Microsoft Office PowerPoint</Application>
  <PresentationFormat>Grand écran</PresentationFormat>
  <Paragraphs>316</Paragraphs>
  <Slides>21</Slides>
  <Notes>19</Notes>
  <HiddenSlides>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Thème Office</vt:lpstr>
      <vt:lpstr>AZ-500T00A: Microsoft Azure Security Technologies</vt:lpstr>
      <vt:lpstr>Module 01 Identity and  Access</vt:lpstr>
      <vt:lpstr>Additional Study – Azure Active Directory</vt:lpstr>
      <vt:lpstr>Additional Study -  Hybrid Identity</vt:lpstr>
      <vt:lpstr>Additional Study - Azure AD Identity Protection</vt:lpstr>
      <vt:lpstr>Additional Study - Privileged Identity Management</vt:lpstr>
      <vt:lpstr>Additional Study - Enterprise Governance</vt:lpstr>
      <vt:lpstr>Module 02: Implement       Platform Protection</vt:lpstr>
      <vt:lpstr>Additional Study – Perimeter Security</vt:lpstr>
      <vt:lpstr>Additional Study – Network Security</vt:lpstr>
      <vt:lpstr>Additional Study – Host Security</vt:lpstr>
      <vt:lpstr>Additional Study – Container Security</vt:lpstr>
      <vt:lpstr>Module 03: Data and Application Security </vt:lpstr>
      <vt:lpstr>Additional Study – Azure Key Vault</vt:lpstr>
      <vt:lpstr>Additional Study – Application Security</vt:lpstr>
      <vt:lpstr>Additional Study – Storage Security</vt:lpstr>
      <vt:lpstr>Additional Study – Database Security</vt:lpstr>
      <vt:lpstr>Module 04: Security Operations </vt:lpstr>
      <vt:lpstr>Additional Study – Azure Monitor</vt:lpstr>
      <vt:lpstr>Additional Study – Azure Security Center</vt:lpstr>
      <vt:lpstr>Additional Study - Sentinel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AZ-500T00A: Microsoft Azure Security Technologies</dc:title>
  <dc:creator>Alain GIANSILY</dc:creator>
  <cp:lastModifiedBy>Alain GIANSILY</cp:lastModifiedBy>
  <cp:revision>3</cp:revision>
  <dcterms:created xsi:type="dcterms:W3CDTF">2021-09-22T06:38:46Z</dcterms:created>
  <dcterms:modified xsi:type="dcterms:W3CDTF">2021-09-23T06:47:41Z</dcterms:modified>
</cp:coreProperties>
</file>