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6" r:id="rId5"/>
    <p:sldMasterId id="2147483700" r:id="rId6"/>
  </p:sldMasterIdLst>
  <p:notesMasterIdLst>
    <p:notesMasterId r:id="rId12"/>
  </p:notesMasterIdLst>
  <p:sldIdLst>
    <p:sldId id="326" r:id="rId7"/>
    <p:sldId id="382" r:id="rId8"/>
    <p:sldId id="383" r:id="rId9"/>
    <p:sldId id="354" r:id="rId10"/>
    <p:sldId id="3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1973" autoAdjust="0"/>
  </p:normalViewPr>
  <p:slideViewPr>
    <p:cSldViewPr snapToGrid="0">
      <p:cViewPr varScale="1">
        <p:scale>
          <a:sx n="117" d="100"/>
          <a:sy n="117" d="100"/>
        </p:scale>
        <p:origin x="904" y="18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3/12/19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a:t>
            </a:fld>
            <a:endParaRPr lang="en-US" dirty="0"/>
          </a:p>
        </p:txBody>
      </p:sp>
    </p:spTree>
    <p:extLst>
      <p:ext uri="{BB962C8B-B14F-4D97-AF65-F5344CB8AC3E}">
        <p14:creationId xmlns:p14="http://schemas.microsoft.com/office/powerpoint/2010/main" val="814882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3622825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2158384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302943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940351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3222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288888017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7213544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35803093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96692640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27497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538769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488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0012726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3890871381"/>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556452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3021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00888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556898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540042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26021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675993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375974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3684521111"/>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6559658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531325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07312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804264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3321375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58695706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3666708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81404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5753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1294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1257412696"/>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0850314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979960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339936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564841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052578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57918140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70218678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theme" Target="../theme/theme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2487407168"/>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526164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6.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6.xm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scenarios – Infrastructure as a Service</a:t>
            </a:r>
            <a:endParaRPr lang="en-US" dirty="0"/>
          </a:p>
        </p:txBody>
      </p:sp>
      <p:sp>
        <p:nvSpPr>
          <p:cNvPr id="23" name="TextBox 22">
            <a:extLst>
              <a:ext uri="{FF2B5EF4-FFF2-40B4-BE49-F238E27FC236}">
                <a16:creationId xmlns:a16="http://schemas.microsoft.com/office/drawing/2014/main" id="{575EDB84-BDF6-4608-9AE6-E3793ED47F76}"/>
              </a:ext>
            </a:extLst>
          </p:cNvPr>
          <p:cNvSpPr txBox="1"/>
          <p:nvPr/>
        </p:nvSpPr>
        <p:spPr>
          <a:xfrm>
            <a:off x="420200" y="1742953"/>
            <a:ext cx="588999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Azure Infrastructure as a Service (IaaS)</a:t>
            </a:r>
          </a:p>
        </p:txBody>
      </p:sp>
      <p:grpSp>
        <p:nvGrpSpPr>
          <p:cNvPr id="24" name="Group 23" descr="Icons of the previously mentioned products display." title="icons">
            <a:extLst>
              <a:ext uri="{FF2B5EF4-FFF2-40B4-BE49-F238E27FC236}">
                <a16:creationId xmlns:a16="http://schemas.microsoft.com/office/drawing/2014/main" id="{49F73417-DB85-4EEC-A9FC-2B811FA68475}"/>
              </a:ext>
            </a:extLst>
          </p:cNvPr>
          <p:cNvGrpSpPr/>
          <p:nvPr/>
        </p:nvGrpSpPr>
        <p:grpSpPr>
          <a:xfrm>
            <a:off x="855327" y="2500754"/>
            <a:ext cx="4237772" cy="2345909"/>
            <a:chOff x="855327" y="2500754"/>
            <a:chExt cx="4237772" cy="2345909"/>
          </a:xfrm>
        </p:grpSpPr>
        <p:sp>
          <p:nvSpPr>
            <p:cNvPr id="25" name="Rectangle: Rounded Corners 24">
              <a:extLst>
                <a:ext uri="{FF2B5EF4-FFF2-40B4-BE49-F238E27FC236}">
                  <a16:creationId xmlns:a16="http://schemas.microsoft.com/office/drawing/2014/main" id="{AB413BB1-7340-49B6-95AF-61D5777FE893}"/>
                </a:ext>
              </a:extLst>
            </p:cNvPr>
            <p:cNvSpPr/>
            <p:nvPr/>
          </p:nvSpPr>
          <p:spPr bwMode="auto">
            <a:xfrm>
              <a:off x="855327" y="2500754"/>
              <a:ext cx="4237772" cy="2345909"/>
            </a:xfrm>
            <a:prstGeom prst="round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26" name="Picture 25" descr="Icon" title="Icon">
              <a:extLst>
                <a:ext uri="{FF2B5EF4-FFF2-40B4-BE49-F238E27FC236}">
                  <a16:creationId xmlns:a16="http://schemas.microsoft.com/office/drawing/2014/main" id="{C4A117BC-4B66-408C-9439-E09F2B8CA7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232" y="2632446"/>
              <a:ext cx="780290" cy="780290"/>
            </a:xfrm>
            <a:prstGeom prst="rect">
              <a:avLst/>
            </a:prstGeom>
          </p:spPr>
        </p:pic>
        <p:pic>
          <p:nvPicPr>
            <p:cNvPr id="27" name="Picture 26" descr="Virtual Machine Icon" title="Virtual Machine Icon">
              <a:extLst>
                <a:ext uri="{FF2B5EF4-FFF2-40B4-BE49-F238E27FC236}">
                  <a16:creationId xmlns:a16="http://schemas.microsoft.com/office/drawing/2014/main" id="{20B8E022-FA71-46D5-87C9-06B1F775F8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4092" y="3596457"/>
              <a:ext cx="780290" cy="780290"/>
            </a:xfrm>
            <a:prstGeom prst="rect">
              <a:avLst/>
            </a:prstGeom>
          </p:spPr>
        </p:pic>
        <p:pic>
          <p:nvPicPr>
            <p:cNvPr id="28" name="Picture 27" descr="Virtual Machine Icon" title="Virtual Machine Icon">
              <a:extLst>
                <a:ext uri="{FF2B5EF4-FFF2-40B4-BE49-F238E27FC236}">
                  <a16:creationId xmlns:a16="http://schemas.microsoft.com/office/drawing/2014/main" id="{2CE4A0C6-A1D1-4BE6-A624-79B1149F1AF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0587" y="3596457"/>
              <a:ext cx="780290" cy="780290"/>
            </a:xfrm>
            <a:prstGeom prst="rect">
              <a:avLst/>
            </a:prstGeom>
          </p:spPr>
        </p:pic>
        <p:pic>
          <p:nvPicPr>
            <p:cNvPr id="29" name="Picture 28" descr="Hybrid Connectivity icon" title="Hybrid Connectivity icon">
              <a:extLst>
                <a:ext uri="{FF2B5EF4-FFF2-40B4-BE49-F238E27FC236}">
                  <a16:creationId xmlns:a16="http://schemas.microsoft.com/office/drawing/2014/main" id="{7C158FFE-5E41-48A4-916E-642ADB02086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7822" y="2569384"/>
              <a:ext cx="780290" cy="780290"/>
            </a:xfrm>
            <a:prstGeom prst="rect">
              <a:avLst/>
            </a:prstGeom>
          </p:spPr>
        </p:pic>
        <p:pic>
          <p:nvPicPr>
            <p:cNvPr id="30" name="Picture 29" descr="Load Balancers icon" title="Load Balancers icon">
              <a:extLst>
                <a:ext uri="{FF2B5EF4-FFF2-40B4-BE49-F238E27FC236}">
                  <a16:creationId xmlns:a16="http://schemas.microsoft.com/office/drawing/2014/main" id="{52B9A1EB-2A13-48F9-AED0-BD4875EAC6D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56604" y="3648700"/>
              <a:ext cx="780290" cy="780290"/>
            </a:xfrm>
            <a:prstGeom prst="rect">
              <a:avLst/>
            </a:prstGeom>
          </p:spPr>
        </p:pic>
        <p:pic>
          <p:nvPicPr>
            <p:cNvPr id="31" name="Picture 30" descr="Virtual networks icon" title="Virtual networks icon">
              <a:extLst>
                <a:ext uri="{FF2B5EF4-FFF2-40B4-BE49-F238E27FC236}">
                  <a16:creationId xmlns:a16="http://schemas.microsoft.com/office/drawing/2014/main" id="{A3B6CBD2-A60A-4EF3-AB13-D6619323066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35583" y="2762383"/>
              <a:ext cx="780290" cy="780290"/>
            </a:xfrm>
            <a:prstGeom prst="rect">
              <a:avLst/>
            </a:prstGeom>
          </p:spPr>
        </p:pic>
      </p:grpSp>
      <p:sp>
        <p:nvSpPr>
          <p:cNvPr id="32" name="TextBox 31">
            <a:extLst>
              <a:ext uri="{FF2B5EF4-FFF2-40B4-BE49-F238E27FC236}">
                <a16:creationId xmlns:a16="http://schemas.microsoft.com/office/drawing/2014/main" id="{3818313A-D351-479A-989F-8067FA94F689}"/>
              </a:ext>
            </a:extLst>
          </p:cNvPr>
          <p:cNvSpPr txBox="1"/>
          <p:nvPr/>
        </p:nvSpPr>
        <p:spPr>
          <a:xfrm>
            <a:off x="508488" y="4961846"/>
            <a:ext cx="4149484" cy="144655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Virtual Machines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Virtual Networks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VPN Gateways</a:t>
            </a:r>
          </a:p>
        </p:txBody>
      </p:sp>
      <p:sp>
        <p:nvSpPr>
          <p:cNvPr id="33" name="Rectangle 32">
            <a:extLst>
              <a:ext uri="{FF2B5EF4-FFF2-40B4-BE49-F238E27FC236}">
                <a16:creationId xmlns:a16="http://schemas.microsoft.com/office/drawing/2014/main" id="{7106374A-1D0D-4CA4-BDC6-2864CF2653E2}"/>
              </a:ext>
            </a:extLst>
          </p:cNvPr>
          <p:cNvSpPr/>
          <p:nvPr/>
        </p:nvSpPr>
        <p:spPr>
          <a:xfrm>
            <a:off x="3085837" y="5091783"/>
            <a:ext cx="3318324" cy="1243417"/>
          </a:xfrm>
          <a:prstGeom prst="rect">
            <a:avLst/>
          </a:prstGeom>
        </p:spPr>
        <p:txBody>
          <a:bodyPr wrap="square">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Hybrid Connectivity </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Load Balancers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Storage</a:t>
            </a:r>
          </a:p>
        </p:txBody>
      </p:sp>
      <p:sp>
        <p:nvSpPr>
          <p:cNvPr id="43" name="Rectangle 42">
            <a:extLst>
              <a:ext uri="{FF2B5EF4-FFF2-40B4-BE49-F238E27FC236}">
                <a16:creationId xmlns:a16="http://schemas.microsoft.com/office/drawing/2014/main" id="{CF5EF09D-C7A7-4DCC-9BEF-48FD9F6FDE30}"/>
              </a:ext>
            </a:extLst>
          </p:cNvPr>
          <p:cNvSpPr/>
          <p:nvPr/>
        </p:nvSpPr>
        <p:spPr>
          <a:xfrm>
            <a:off x="7184860" y="1894088"/>
            <a:ext cx="4187902" cy="397032"/>
          </a:xfrm>
          <a:prstGeom prst="rect">
            <a:avLst/>
          </a:prstGeom>
        </p:spPr>
        <p:txBody>
          <a:bodyPr wrap="square">
            <a:spAutoFit/>
          </a:bodyPr>
          <a:lstStyle/>
          <a:p>
            <a:pPr algn="ctr">
              <a:lnSpc>
                <a:spcPct val="90000"/>
              </a:lnSpc>
              <a:spcAft>
                <a:spcPts val="600"/>
              </a:spcAft>
            </a:pPr>
            <a:r>
              <a:rPr lang="en-US" sz="2200" dirty="0">
                <a:gradFill>
                  <a:gsLst>
                    <a:gs pos="2917">
                      <a:srgbClr val="FFFFFF"/>
                    </a:gs>
                    <a:gs pos="30000">
                      <a:srgbClr val="FFFFFF"/>
                    </a:gs>
                  </a:gsLst>
                  <a:lin ang="5400000" scaled="0"/>
                </a:gradFill>
                <a:latin typeface="Segoe UI Semilight"/>
              </a:rPr>
              <a:t>Backup and Business Continuity </a:t>
            </a:r>
          </a:p>
        </p:txBody>
      </p:sp>
      <p:grpSp>
        <p:nvGrpSpPr>
          <p:cNvPr id="44" name="Group 43" descr="Icons of the previously mentioned products display." title="Icons">
            <a:extLst>
              <a:ext uri="{FF2B5EF4-FFF2-40B4-BE49-F238E27FC236}">
                <a16:creationId xmlns:a16="http://schemas.microsoft.com/office/drawing/2014/main" id="{C7BCDC43-5565-402D-9B4B-68960AD6B154}"/>
              </a:ext>
            </a:extLst>
          </p:cNvPr>
          <p:cNvGrpSpPr/>
          <p:nvPr/>
        </p:nvGrpSpPr>
        <p:grpSpPr>
          <a:xfrm>
            <a:off x="7159925" y="2478504"/>
            <a:ext cx="4237772" cy="2345909"/>
            <a:chOff x="839967" y="2521535"/>
            <a:chExt cx="4237772" cy="2345909"/>
          </a:xfrm>
        </p:grpSpPr>
        <p:sp>
          <p:nvSpPr>
            <p:cNvPr id="45" name="Rectangle: Rounded Corners 44">
              <a:extLst>
                <a:ext uri="{FF2B5EF4-FFF2-40B4-BE49-F238E27FC236}">
                  <a16:creationId xmlns:a16="http://schemas.microsoft.com/office/drawing/2014/main" id="{4C7EE074-D201-44D4-9103-A04A8DC5E387}"/>
                </a:ext>
              </a:extLst>
            </p:cNvPr>
            <p:cNvSpPr/>
            <p:nvPr/>
          </p:nvSpPr>
          <p:spPr bwMode="auto">
            <a:xfrm>
              <a:off x="839967" y="2521535"/>
              <a:ext cx="4237772" cy="2345909"/>
            </a:xfrm>
            <a:prstGeom prst="round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46" name="Picture 45" descr="Azure Backup icon" title="Azure Backup icon">
              <a:extLst>
                <a:ext uri="{FF2B5EF4-FFF2-40B4-BE49-F238E27FC236}">
                  <a16:creationId xmlns:a16="http://schemas.microsoft.com/office/drawing/2014/main" id="{085455DE-7C80-4F10-A1C3-5FCB119A58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90165" y="2655531"/>
              <a:ext cx="1110582" cy="1110582"/>
            </a:xfrm>
            <a:prstGeom prst="rect">
              <a:avLst/>
            </a:prstGeom>
          </p:spPr>
        </p:pic>
        <p:pic>
          <p:nvPicPr>
            <p:cNvPr id="47" name="Picture 46" descr="Azure Site Recovery icon" title="Azure Site Recovery icon">
              <a:extLst>
                <a:ext uri="{FF2B5EF4-FFF2-40B4-BE49-F238E27FC236}">
                  <a16:creationId xmlns:a16="http://schemas.microsoft.com/office/drawing/2014/main" id="{ACACDDE3-CD40-4168-BD11-6996153AC2C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12928" y="2697095"/>
              <a:ext cx="1069018" cy="1069018"/>
            </a:xfrm>
            <a:prstGeom prst="rect">
              <a:avLst/>
            </a:prstGeom>
          </p:spPr>
        </p:pic>
        <p:pic>
          <p:nvPicPr>
            <p:cNvPr id="48" name="Picture 47" descr="SQL Server managed backup icon" title="SQL Server managed backup icon">
              <a:extLst>
                <a:ext uri="{FF2B5EF4-FFF2-40B4-BE49-F238E27FC236}">
                  <a16:creationId xmlns:a16="http://schemas.microsoft.com/office/drawing/2014/main" id="{8250A0CA-3931-4AC3-A678-94208F0174AB}"/>
                </a:ext>
              </a:extLst>
            </p:cNvPr>
            <p:cNvPicPr>
              <a:picLocks noChangeAspect="1"/>
            </p:cNvPicPr>
            <p:nvPr/>
          </p:nvPicPr>
          <p:blipFill>
            <a:blip r:embed="rId10"/>
            <a:stretch>
              <a:fillRect/>
            </a:stretch>
          </p:blipFill>
          <p:spPr>
            <a:xfrm>
              <a:off x="1078122" y="3867679"/>
              <a:ext cx="3801450" cy="923209"/>
            </a:xfrm>
            <a:prstGeom prst="rect">
              <a:avLst/>
            </a:prstGeom>
          </p:spPr>
        </p:pic>
      </p:grpSp>
      <p:sp>
        <p:nvSpPr>
          <p:cNvPr id="49" name="TextBox 48">
            <a:extLst>
              <a:ext uri="{FF2B5EF4-FFF2-40B4-BE49-F238E27FC236}">
                <a16:creationId xmlns:a16="http://schemas.microsoft.com/office/drawing/2014/main" id="{53F6CD04-32D0-497A-904A-D2A5063FDC4D}"/>
              </a:ext>
            </a:extLst>
          </p:cNvPr>
          <p:cNvSpPr txBox="1"/>
          <p:nvPr/>
        </p:nvSpPr>
        <p:spPr>
          <a:xfrm>
            <a:off x="6942497" y="4926590"/>
            <a:ext cx="4149484"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rgbClr val="FFFFFF"/>
                    </a:gs>
                    <a:gs pos="30000">
                      <a:srgbClr val="FFFFFF"/>
                    </a:gs>
                  </a:gsLst>
                  <a:lin ang="5400000" scaled="0"/>
                </a:gradFill>
                <a:latin typeface="Segoe UI Semilight"/>
              </a:rPr>
              <a:t>Azure Backup</a:t>
            </a:r>
          </a:p>
        </p:txBody>
      </p:sp>
      <p:sp>
        <p:nvSpPr>
          <p:cNvPr id="50" name="Rectangle 49">
            <a:extLst>
              <a:ext uri="{FF2B5EF4-FFF2-40B4-BE49-F238E27FC236}">
                <a16:creationId xmlns:a16="http://schemas.microsoft.com/office/drawing/2014/main" id="{5A3B4DCE-4579-4114-B091-892B519C66B6}"/>
              </a:ext>
            </a:extLst>
          </p:cNvPr>
          <p:cNvSpPr/>
          <p:nvPr/>
        </p:nvSpPr>
        <p:spPr>
          <a:xfrm>
            <a:off x="9197479" y="5039398"/>
            <a:ext cx="3318324" cy="397032"/>
          </a:xfrm>
          <a:prstGeom prst="rect">
            <a:avLst/>
          </a:prstGeom>
        </p:spPr>
        <p:txBody>
          <a:bodyPr wrap="square">
            <a:spAutoFit/>
          </a:bodyPr>
          <a:lstStyle/>
          <a:p>
            <a:pPr>
              <a:lnSpc>
                <a:spcPct val="90000"/>
              </a:lnSpc>
              <a:spcAft>
                <a:spcPts val="600"/>
              </a:spcAft>
            </a:pPr>
            <a:r>
              <a:rPr lang="en-US" sz="2200" dirty="0">
                <a:gradFill>
                  <a:gsLst>
                    <a:gs pos="2917">
                      <a:srgbClr val="FFFFFF"/>
                    </a:gs>
                    <a:gs pos="30000">
                      <a:srgbClr val="FFFFFF"/>
                    </a:gs>
                  </a:gsLst>
                  <a:lin ang="5400000" scaled="0"/>
                </a:gradFill>
                <a:latin typeface="Segoe UI Semilight"/>
              </a:rPr>
              <a:t>Azure Site Recovery</a:t>
            </a:r>
          </a:p>
        </p:txBody>
      </p:sp>
      <p:sp>
        <p:nvSpPr>
          <p:cNvPr id="51" name="Rectangle 50">
            <a:extLst>
              <a:ext uri="{FF2B5EF4-FFF2-40B4-BE49-F238E27FC236}">
                <a16:creationId xmlns:a16="http://schemas.microsoft.com/office/drawing/2014/main" id="{B9F0B9BA-6370-4B89-9897-CA0EAB015B9F}"/>
              </a:ext>
            </a:extLst>
          </p:cNvPr>
          <p:cNvSpPr/>
          <p:nvPr/>
        </p:nvSpPr>
        <p:spPr>
          <a:xfrm>
            <a:off x="7493370" y="5486251"/>
            <a:ext cx="4187902" cy="397032"/>
          </a:xfrm>
          <a:prstGeom prst="rect">
            <a:avLst/>
          </a:prstGeom>
        </p:spPr>
        <p:txBody>
          <a:bodyPr wrap="square">
            <a:spAutoFit/>
          </a:bodyPr>
          <a:lstStyle/>
          <a:p>
            <a:pPr>
              <a:lnSpc>
                <a:spcPct val="90000"/>
              </a:lnSpc>
              <a:spcAft>
                <a:spcPts val="600"/>
              </a:spcAft>
            </a:pPr>
            <a:r>
              <a:rPr lang="en-US" sz="2200" dirty="0">
                <a:gradFill>
                  <a:gsLst>
                    <a:gs pos="2917">
                      <a:srgbClr val="FFFFFF"/>
                    </a:gs>
                    <a:gs pos="30000">
                      <a:srgbClr val="FFFFFF"/>
                    </a:gs>
                  </a:gsLst>
                  <a:lin ang="5400000" scaled="0"/>
                </a:gradFill>
                <a:latin typeface="Segoe UI Semilight"/>
              </a:rPr>
              <a:t>SQL Server Managed Backup</a:t>
            </a:r>
          </a:p>
        </p:txBody>
      </p:sp>
    </p:spTree>
    <p:extLst>
      <p:ext uri="{BB962C8B-B14F-4D97-AF65-F5344CB8AC3E}">
        <p14:creationId xmlns:p14="http://schemas.microsoft.com/office/powerpoint/2010/main" val="26147454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descr="The resilient benefits are shown in this image." title="Resilient Benefits">
            <a:extLst>
              <a:ext uri="{FF2B5EF4-FFF2-40B4-BE49-F238E27FC236}">
                <a16:creationId xmlns:a16="http://schemas.microsoft.com/office/drawing/2014/main" id="{EDF01686-F82F-9F44-8D9A-E81EF3810BE4}"/>
              </a:ext>
            </a:extLst>
          </p:cNvPr>
          <p:cNvSpPr/>
          <p:nvPr/>
        </p:nvSpPr>
        <p:spPr bwMode="auto">
          <a:xfrm>
            <a:off x="5923966" y="737292"/>
            <a:ext cx="5984330" cy="5923150"/>
          </a:xfrm>
          <a:prstGeom prst="rect">
            <a:avLst/>
          </a:prstGeom>
          <a:solidFill>
            <a:sysClr val="window" lastClr="FFFFFF"/>
          </a:solidFill>
          <a:ln w="12700" cap="flat" cmpd="sng" algn="ctr">
            <a:solidFill>
              <a:srgbClr val="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7</a:t>
            </a:r>
          </a:p>
        </p:txBody>
      </p:sp>
      <p:sp>
        <p:nvSpPr>
          <p:cNvPr id="34" name="Rectangle 33">
            <a:extLst>
              <a:ext uri="{FF2B5EF4-FFF2-40B4-BE49-F238E27FC236}">
                <a16:creationId xmlns:a16="http://schemas.microsoft.com/office/drawing/2014/main" id="{998A1A00-FD9A-904A-8858-CD7C8D0529F6}"/>
              </a:ext>
            </a:extLst>
          </p:cNvPr>
          <p:cNvSpPr/>
          <p:nvPr/>
        </p:nvSpPr>
        <p:spPr>
          <a:xfrm>
            <a:off x="6334887" y="1086448"/>
            <a:ext cx="5252538" cy="2353168"/>
          </a:xfrm>
          <a:prstGeom prst="rect">
            <a:avLst/>
          </a:prstGeom>
          <a:solidFill>
            <a:sysClr val="window" lastClr="FFFFFF"/>
          </a:solidFill>
          <a:ln w="12700" cap="flat" cmpd="sng" algn="ctr">
            <a:solidFill>
              <a:srgbClr val="00B0F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1141B8BA-D575-1F4A-A43F-AC7C5CE18FC1}"/>
              </a:ext>
            </a:extLst>
          </p:cNvPr>
          <p:cNvSpPr/>
          <p:nvPr/>
        </p:nvSpPr>
        <p:spPr>
          <a:xfrm>
            <a:off x="6334887" y="3988469"/>
            <a:ext cx="5252538" cy="2353168"/>
          </a:xfrm>
          <a:prstGeom prst="rect">
            <a:avLst/>
          </a:prstGeom>
          <a:solidFill>
            <a:sysClr val="window" lastClr="FFFFFF"/>
          </a:solidFill>
          <a:ln w="12700" cap="flat" cmpd="sng" algn="ctr">
            <a:solidFill>
              <a:srgbClr val="00B0F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id="{FF46741A-CB0A-BB40-9B6D-D601FBCA57E9}"/>
              </a:ext>
            </a:extLst>
          </p:cNvPr>
          <p:cNvSpPr txBox="1"/>
          <p:nvPr/>
        </p:nvSpPr>
        <p:spPr>
          <a:xfrm>
            <a:off x="10084216" y="2916099"/>
            <a:ext cx="1468812" cy="332399"/>
          </a:xfrm>
          <a:prstGeom prst="rect">
            <a:avLst/>
          </a:prstGeom>
          <a:noFill/>
        </p:spPr>
        <p:txBody>
          <a:bodyPr wrap="square" lIns="0" tIns="0" rIns="0" bIns="0" rtlCol="0" anchor="ctr">
            <a:spAutoFit/>
          </a:bodyPr>
          <a:lstStyle/>
          <a:p>
            <a:pPr algn="ctr">
              <a:lnSpc>
                <a:spcPct val="90000"/>
              </a:lnSpc>
              <a:defRPr/>
            </a:pPr>
            <a:r>
              <a:rPr lang="en-US" sz="1200" dirty="0">
                <a:gradFill>
                  <a:gsLst>
                    <a:gs pos="2917">
                      <a:prstClr val="black"/>
                    </a:gs>
                    <a:gs pos="30000">
                      <a:prstClr val="black"/>
                    </a:gs>
                  </a:gsLst>
                  <a:lin ang="5400000" scaled="0"/>
                </a:gradFill>
                <a:latin typeface="Calibri" panose="020F0502020204030204"/>
              </a:rPr>
              <a:t>Virtual Network</a:t>
            </a:r>
          </a:p>
          <a:p>
            <a:pPr algn="ctr">
              <a:lnSpc>
                <a:spcPct val="90000"/>
              </a:lnSpc>
              <a:defRPr/>
            </a:pPr>
            <a:r>
              <a:rPr lang="en-US" sz="1200" dirty="0">
                <a:gradFill>
                  <a:gsLst>
                    <a:gs pos="2917">
                      <a:prstClr val="black"/>
                    </a:gs>
                    <a:gs pos="30000">
                      <a:prstClr val="black"/>
                    </a:gs>
                  </a:gsLst>
                  <a:lin ang="5400000" scaled="0"/>
                </a:gradFill>
                <a:latin typeface="Calibri" panose="020F0502020204030204"/>
              </a:rPr>
              <a:t>East US 2</a:t>
            </a:r>
          </a:p>
        </p:txBody>
      </p:sp>
      <p:sp>
        <p:nvSpPr>
          <p:cNvPr id="37" name="TextBox 36">
            <a:extLst>
              <a:ext uri="{FF2B5EF4-FFF2-40B4-BE49-F238E27FC236}">
                <a16:creationId xmlns:a16="http://schemas.microsoft.com/office/drawing/2014/main" id="{1AF92B55-D51E-DA42-BA83-F4B14D19789E}"/>
              </a:ext>
            </a:extLst>
          </p:cNvPr>
          <p:cNvSpPr txBox="1"/>
          <p:nvPr/>
        </p:nvSpPr>
        <p:spPr>
          <a:xfrm>
            <a:off x="10123796" y="5888308"/>
            <a:ext cx="1468812" cy="332399"/>
          </a:xfrm>
          <a:prstGeom prst="rect">
            <a:avLst/>
          </a:prstGeom>
          <a:noFill/>
        </p:spPr>
        <p:txBody>
          <a:bodyPr wrap="square" lIns="0" tIns="0" rIns="0" bIns="0" rtlCol="0" anchor="ctr">
            <a:spAutoFit/>
          </a:bodyPr>
          <a:lstStyle/>
          <a:p>
            <a:pPr algn="ctr">
              <a:lnSpc>
                <a:spcPct val="90000"/>
              </a:lnSpc>
              <a:defRPr/>
            </a:pPr>
            <a:r>
              <a:rPr lang="en-US" sz="1200" dirty="0">
                <a:gradFill>
                  <a:gsLst>
                    <a:gs pos="2917">
                      <a:prstClr val="black"/>
                    </a:gs>
                    <a:gs pos="30000">
                      <a:prstClr val="black"/>
                    </a:gs>
                  </a:gsLst>
                  <a:lin ang="5400000" scaled="0"/>
                </a:gradFill>
                <a:latin typeface="Calibri" panose="020F0502020204030204"/>
              </a:rPr>
              <a:t>Virtual Network</a:t>
            </a:r>
          </a:p>
          <a:p>
            <a:pPr algn="ctr">
              <a:lnSpc>
                <a:spcPct val="90000"/>
              </a:lnSpc>
              <a:defRPr/>
            </a:pPr>
            <a:r>
              <a:rPr lang="en-US" sz="1200" dirty="0">
                <a:gradFill>
                  <a:gsLst>
                    <a:gs pos="2917">
                      <a:prstClr val="black"/>
                    </a:gs>
                    <a:gs pos="30000">
                      <a:prstClr val="black"/>
                    </a:gs>
                  </a:gsLst>
                  <a:lin ang="5400000" scaled="0"/>
                </a:gradFill>
                <a:latin typeface="Calibri" panose="020F0502020204030204"/>
              </a:rPr>
              <a:t>Central US</a:t>
            </a:r>
          </a:p>
        </p:txBody>
      </p:sp>
      <p:pic>
        <p:nvPicPr>
          <p:cNvPr id="38" name="Picture 37">
            <a:extLst>
              <a:ext uri="{FF2B5EF4-FFF2-40B4-BE49-F238E27FC236}">
                <a16:creationId xmlns:a16="http://schemas.microsoft.com/office/drawing/2014/main" id="{014926E4-BD5B-EE4F-90CF-EF5DF0478C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63802" y="1131488"/>
            <a:ext cx="538175" cy="505845"/>
          </a:xfrm>
          <a:prstGeom prst="rect">
            <a:avLst/>
          </a:prstGeom>
        </p:spPr>
      </p:pic>
      <p:pic>
        <p:nvPicPr>
          <p:cNvPr id="39" name="Picture 38">
            <a:extLst>
              <a:ext uri="{FF2B5EF4-FFF2-40B4-BE49-F238E27FC236}">
                <a16:creationId xmlns:a16="http://schemas.microsoft.com/office/drawing/2014/main" id="{DD060E08-3536-3F43-9ACC-1284AFF591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9966" y="4025833"/>
            <a:ext cx="505845" cy="505845"/>
          </a:xfrm>
          <a:prstGeom prst="rect">
            <a:avLst/>
          </a:prstGeom>
        </p:spPr>
      </p:pic>
      <p:sp>
        <p:nvSpPr>
          <p:cNvPr id="40" name="Arrow: Up-Down 228">
            <a:extLst>
              <a:ext uri="{FF2B5EF4-FFF2-40B4-BE49-F238E27FC236}">
                <a16:creationId xmlns:a16="http://schemas.microsoft.com/office/drawing/2014/main" id="{9D437EE5-5EF3-8543-98EA-DCAC144AF8DB}"/>
              </a:ext>
            </a:extLst>
          </p:cNvPr>
          <p:cNvSpPr/>
          <p:nvPr/>
        </p:nvSpPr>
        <p:spPr>
          <a:xfrm>
            <a:off x="8552140" y="3033090"/>
            <a:ext cx="591671" cy="1327084"/>
          </a:xfrm>
          <a:prstGeom prst="upDownArrow">
            <a:avLst/>
          </a:prstGeom>
          <a:solidFill>
            <a:srgbClr val="00B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id="{9CC8CE6F-687C-2548-B6FC-BF6C64DE33E1}"/>
              </a:ext>
            </a:extLst>
          </p:cNvPr>
          <p:cNvSpPr txBox="1"/>
          <p:nvPr/>
        </p:nvSpPr>
        <p:spPr>
          <a:xfrm>
            <a:off x="9044723" y="3621128"/>
            <a:ext cx="1468812" cy="221599"/>
          </a:xfrm>
          <a:prstGeom prst="rect">
            <a:avLst/>
          </a:prstGeom>
          <a:noFill/>
        </p:spPr>
        <p:txBody>
          <a:bodyPr wrap="square" lIns="0" tIns="0" rIns="0" bIns="0" rtlCol="0" anchor="ctr">
            <a:spAutoFit/>
          </a:bodyPr>
          <a:lstStyle/>
          <a:p>
            <a:pPr algn="ctr">
              <a:lnSpc>
                <a:spcPct val="90000"/>
              </a:lnSpc>
              <a:defRPr/>
            </a:pPr>
            <a:r>
              <a:rPr lang="en-US" sz="1600" dirty="0">
                <a:gradFill>
                  <a:gsLst>
                    <a:gs pos="2917">
                      <a:prstClr val="black"/>
                    </a:gs>
                    <a:gs pos="30000">
                      <a:prstClr val="black"/>
                    </a:gs>
                  </a:gsLst>
                  <a:lin ang="5400000" scaled="0"/>
                </a:gradFill>
                <a:latin typeface="Calibri" panose="020F0502020204030204"/>
              </a:rPr>
              <a:t>Peering</a:t>
            </a:r>
          </a:p>
        </p:txBody>
      </p:sp>
      <p:pic>
        <p:nvPicPr>
          <p:cNvPr id="42" name="Picture 41" descr="Azure DC2" title="Azure DC2">
            <a:extLst>
              <a:ext uri="{FF2B5EF4-FFF2-40B4-BE49-F238E27FC236}">
                <a16:creationId xmlns:a16="http://schemas.microsoft.com/office/drawing/2014/main" id="{C5C86B75-9282-9A49-836D-1A55F15232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5063" y="1763610"/>
            <a:ext cx="719446" cy="719446"/>
          </a:xfrm>
          <a:prstGeom prst="rect">
            <a:avLst/>
          </a:prstGeom>
        </p:spPr>
      </p:pic>
      <p:pic>
        <p:nvPicPr>
          <p:cNvPr id="43" name="Picture 42" descr="Azure DC2" title="Azure DC2">
            <a:extLst>
              <a:ext uri="{FF2B5EF4-FFF2-40B4-BE49-F238E27FC236}">
                <a16:creationId xmlns:a16="http://schemas.microsoft.com/office/drawing/2014/main" id="{CA43E80D-7160-024E-BE6A-377B37979A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1980" y="1763610"/>
            <a:ext cx="719446" cy="719446"/>
          </a:xfrm>
          <a:prstGeom prst="rect">
            <a:avLst/>
          </a:prstGeom>
        </p:spPr>
      </p:pic>
      <p:sp>
        <p:nvSpPr>
          <p:cNvPr id="44" name="Right Bracket 43">
            <a:extLst>
              <a:ext uri="{FF2B5EF4-FFF2-40B4-BE49-F238E27FC236}">
                <a16:creationId xmlns:a16="http://schemas.microsoft.com/office/drawing/2014/main" id="{708C24F9-DA2D-3F45-B021-2FB2291A9940}"/>
              </a:ext>
            </a:extLst>
          </p:cNvPr>
          <p:cNvSpPr/>
          <p:nvPr/>
        </p:nvSpPr>
        <p:spPr>
          <a:xfrm rot="16200000">
            <a:off x="8082565" y="1261018"/>
            <a:ext cx="99724" cy="1023109"/>
          </a:xfrm>
          <a:prstGeom prst="rightBracket">
            <a:avLst/>
          </a:prstGeom>
          <a:no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18F2735F-DF64-D04A-9EF0-4E3AF3BC4DD1}"/>
              </a:ext>
            </a:extLst>
          </p:cNvPr>
          <p:cNvSpPr txBox="1"/>
          <p:nvPr/>
        </p:nvSpPr>
        <p:spPr>
          <a:xfrm>
            <a:off x="7358682" y="1477857"/>
            <a:ext cx="1468812" cy="166199"/>
          </a:xfrm>
          <a:prstGeom prst="rect">
            <a:avLst/>
          </a:prstGeom>
          <a:noFill/>
        </p:spPr>
        <p:txBody>
          <a:bodyPr wrap="square" lIns="0" tIns="0" rIns="0" bIns="0" rtlCol="0" anchor="ctr">
            <a:spAutoFit/>
          </a:bodyPr>
          <a:lstStyle/>
          <a:p>
            <a:pPr algn="ctr">
              <a:lnSpc>
                <a:spcPct val="90000"/>
              </a:lnSpc>
              <a:defRPr/>
            </a:pPr>
            <a:r>
              <a:rPr lang="en-US" sz="1200" dirty="0">
                <a:gradFill>
                  <a:gsLst>
                    <a:gs pos="2917">
                      <a:prstClr val="black"/>
                    </a:gs>
                    <a:gs pos="30000">
                      <a:prstClr val="black"/>
                    </a:gs>
                  </a:gsLst>
                  <a:lin ang="5400000" scaled="0"/>
                </a:gradFill>
                <a:latin typeface="Calibri" panose="020F0502020204030204"/>
              </a:rPr>
              <a:t>Availability Set</a:t>
            </a:r>
          </a:p>
        </p:txBody>
      </p:sp>
      <p:pic>
        <p:nvPicPr>
          <p:cNvPr id="46" name="Picture 45" descr="Azure DC2" title="Azure DC2">
            <a:extLst>
              <a:ext uri="{FF2B5EF4-FFF2-40B4-BE49-F238E27FC236}">
                <a16:creationId xmlns:a16="http://schemas.microsoft.com/office/drawing/2014/main" id="{65676757-172F-254B-BDDC-8CB49A6C2B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8682" y="4848592"/>
            <a:ext cx="719446" cy="719446"/>
          </a:xfrm>
          <a:prstGeom prst="rect">
            <a:avLst/>
          </a:prstGeom>
        </p:spPr>
      </p:pic>
      <p:pic>
        <p:nvPicPr>
          <p:cNvPr id="47" name="Picture 46" descr="Azure DC2" title="Azure DC2">
            <a:extLst>
              <a:ext uri="{FF2B5EF4-FFF2-40B4-BE49-F238E27FC236}">
                <a16:creationId xmlns:a16="http://schemas.microsoft.com/office/drawing/2014/main" id="{FC8B4EF6-60DF-EC47-8E34-A717A5E8CC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5599" y="4848592"/>
            <a:ext cx="719446" cy="719446"/>
          </a:xfrm>
          <a:prstGeom prst="rect">
            <a:avLst/>
          </a:prstGeom>
        </p:spPr>
      </p:pic>
      <p:sp>
        <p:nvSpPr>
          <p:cNvPr id="48" name="Right Bracket 47">
            <a:extLst>
              <a:ext uri="{FF2B5EF4-FFF2-40B4-BE49-F238E27FC236}">
                <a16:creationId xmlns:a16="http://schemas.microsoft.com/office/drawing/2014/main" id="{268ADE96-8F84-8A46-90E5-32BA9E75EDAB}"/>
              </a:ext>
            </a:extLst>
          </p:cNvPr>
          <p:cNvSpPr/>
          <p:nvPr/>
        </p:nvSpPr>
        <p:spPr>
          <a:xfrm rot="16200000">
            <a:off x="8176184" y="4346000"/>
            <a:ext cx="99724" cy="1023109"/>
          </a:xfrm>
          <a:prstGeom prst="rightBracket">
            <a:avLst/>
          </a:prstGeom>
          <a:no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9" name="TextBox 48">
            <a:extLst>
              <a:ext uri="{FF2B5EF4-FFF2-40B4-BE49-F238E27FC236}">
                <a16:creationId xmlns:a16="http://schemas.microsoft.com/office/drawing/2014/main" id="{D5831FA4-1701-AA4A-9B45-D9F4F608E9B0}"/>
              </a:ext>
            </a:extLst>
          </p:cNvPr>
          <p:cNvSpPr txBox="1"/>
          <p:nvPr/>
        </p:nvSpPr>
        <p:spPr>
          <a:xfrm>
            <a:off x="7452301" y="4562839"/>
            <a:ext cx="1468812" cy="166199"/>
          </a:xfrm>
          <a:prstGeom prst="rect">
            <a:avLst/>
          </a:prstGeom>
          <a:noFill/>
        </p:spPr>
        <p:txBody>
          <a:bodyPr wrap="square" lIns="0" tIns="0" rIns="0" bIns="0" rtlCol="0" anchor="ctr">
            <a:spAutoFit/>
          </a:bodyPr>
          <a:lstStyle/>
          <a:p>
            <a:pPr algn="ctr">
              <a:lnSpc>
                <a:spcPct val="90000"/>
              </a:lnSpc>
              <a:defRPr/>
            </a:pPr>
            <a:r>
              <a:rPr lang="en-US" sz="1200" dirty="0">
                <a:gradFill>
                  <a:gsLst>
                    <a:gs pos="2917">
                      <a:prstClr val="black"/>
                    </a:gs>
                    <a:gs pos="30000">
                      <a:prstClr val="black"/>
                    </a:gs>
                  </a:gsLst>
                  <a:lin ang="5400000" scaled="0"/>
                </a:gradFill>
                <a:latin typeface="Calibri" panose="020F0502020204030204"/>
              </a:rPr>
              <a:t>Availability Set</a:t>
            </a:r>
          </a:p>
        </p:txBody>
      </p:sp>
      <p:sp>
        <p:nvSpPr>
          <p:cNvPr id="50" name="TextBox 49">
            <a:extLst>
              <a:ext uri="{FF2B5EF4-FFF2-40B4-BE49-F238E27FC236}">
                <a16:creationId xmlns:a16="http://schemas.microsoft.com/office/drawing/2014/main" id="{2624493D-7B8A-C049-954D-F1D5E2B1C6B7}"/>
              </a:ext>
            </a:extLst>
          </p:cNvPr>
          <p:cNvSpPr txBox="1"/>
          <p:nvPr/>
        </p:nvSpPr>
        <p:spPr>
          <a:xfrm>
            <a:off x="7212059" y="2616197"/>
            <a:ext cx="766531" cy="166199"/>
          </a:xfrm>
          <a:prstGeom prst="rect">
            <a:avLst/>
          </a:prstGeom>
          <a:noFill/>
        </p:spPr>
        <p:txBody>
          <a:bodyPr wrap="square" lIns="0" tIns="0" rIns="0" bIns="0" rtlCol="0" anchor="ctr">
            <a:spAutoFit/>
          </a:bodyPr>
          <a:lstStyle/>
          <a:p>
            <a:pPr algn="ctr">
              <a:lnSpc>
                <a:spcPct val="90000"/>
              </a:lnSpc>
              <a:defRPr/>
            </a:pPr>
            <a:r>
              <a:rPr lang="en-US" sz="1200" dirty="0">
                <a:gradFill>
                  <a:gsLst>
                    <a:gs pos="2917">
                      <a:prstClr val="black"/>
                    </a:gs>
                    <a:gs pos="30000">
                      <a:prstClr val="black"/>
                    </a:gs>
                  </a:gsLst>
                  <a:lin ang="5400000" scaled="0"/>
                </a:gradFill>
                <a:latin typeface="Calibri" panose="020F0502020204030204"/>
              </a:rPr>
              <a:t>ADDC-1</a:t>
            </a:r>
          </a:p>
        </p:txBody>
      </p:sp>
      <p:sp>
        <p:nvSpPr>
          <p:cNvPr id="51" name="TextBox 50">
            <a:extLst>
              <a:ext uri="{FF2B5EF4-FFF2-40B4-BE49-F238E27FC236}">
                <a16:creationId xmlns:a16="http://schemas.microsoft.com/office/drawing/2014/main" id="{90558F0F-96B6-7840-A649-326935FF5683}"/>
              </a:ext>
            </a:extLst>
          </p:cNvPr>
          <p:cNvSpPr txBox="1"/>
          <p:nvPr/>
        </p:nvSpPr>
        <p:spPr>
          <a:xfrm>
            <a:off x="8274895" y="2618889"/>
            <a:ext cx="766531" cy="166199"/>
          </a:xfrm>
          <a:prstGeom prst="rect">
            <a:avLst/>
          </a:prstGeom>
          <a:noFill/>
        </p:spPr>
        <p:txBody>
          <a:bodyPr wrap="square" lIns="0" tIns="0" rIns="0" bIns="0" rtlCol="0" anchor="ctr">
            <a:spAutoFit/>
          </a:bodyPr>
          <a:lstStyle/>
          <a:p>
            <a:pPr algn="ctr">
              <a:lnSpc>
                <a:spcPct val="90000"/>
              </a:lnSpc>
              <a:defRPr/>
            </a:pPr>
            <a:r>
              <a:rPr lang="en-US" sz="1200" dirty="0">
                <a:gradFill>
                  <a:gsLst>
                    <a:gs pos="2917">
                      <a:prstClr val="black"/>
                    </a:gs>
                    <a:gs pos="30000">
                      <a:prstClr val="black"/>
                    </a:gs>
                  </a:gsLst>
                  <a:lin ang="5400000" scaled="0"/>
                </a:gradFill>
                <a:latin typeface="Calibri" panose="020F0502020204030204"/>
              </a:rPr>
              <a:t>ADDC-2</a:t>
            </a:r>
          </a:p>
        </p:txBody>
      </p:sp>
      <p:sp>
        <p:nvSpPr>
          <p:cNvPr id="52" name="TextBox 51">
            <a:extLst>
              <a:ext uri="{FF2B5EF4-FFF2-40B4-BE49-F238E27FC236}">
                <a16:creationId xmlns:a16="http://schemas.microsoft.com/office/drawing/2014/main" id="{E9964616-C046-8542-9A2F-627B9C9BBB83}"/>
              </a:ext>
            </a:extLst>
          </p:cNvPr>
          <p:cNvSpPr txBox="1"/>
          <p:nvPr/>
        </p:nvSpPr>
        <p:spPr>
          <a:xfrm>
            <a:off x="7358682" y="5713780"/>
            <a:ext cx="766531" cy="166199"/>
          </a:xfrm>
          <a:prstGeom prst="rect">
            <a:avLst/>
          </a:prstGeom>
          <a:noFill/>
        </p:spPr>
        <p:txBody>
          <a:bodyPr wrap="square" lIns="0" tIns="0" rIns="0" bIns="0" rtlCol="0" anchor="ctr">
            <a:spAutoFit/>
          </a:bodyPr>
          <a:lstStyle/>
          <a:p>
            <a:pPr algn="ctr">
              <a:lnSpc>
                <a:spcPct val="90000"/>
              </a:lnSpc>
              <a:defRPr/>
            </a:pPr>
            <a:r>
              <a:rPr lang="en-US" sz="1200" dirty="0">
                <a:gradFill>
                  <a:gsLst>
                    <a:gs pos="2917">
                      <a:prstClr val="black"/>
                    </a:gs>
                    <a:gs pos="30000">
                      <a:prstClr val="black"/>
                    </a:gs>
                  </a:gsLst>
                  <a:lin ang="5400000" scaled="0"/>
                </a:gradFill>
                <a:latin typeface="Calibri" panose="020F0502020204030204"/>
              </a:rPr>
              <a:t>ADDC-3</a:t>
            </a:r>
          </a:p>
        </p:txBody>
      </p:sp>
      <p:sp>
        <p:nvSpPr>
          <p:cNvPr id="53" name="TextBox 52">
            <a:extLst>
              <a:ext uri="{FF2B5EF4-FFF2-40B4-BE49-F238E27FC236}">
                <a16:creationId xmlns:a16="http://schemas.microsoft.com/office/drawing/2014/main" id="{B6D0A365-4925-614E-A1FD-92EDAF5C0A4B}"/>
              </a:ext>
            </a:extLst>
          </p:cNvPr>
          <p:cNvSpPr txBox="1"/>
          <p:nvPr/>
        </p:nvSpPr>
        <p:spPr>
          <a:xfrm>
            <a:off x="8434199" y="5706173"/>
            <a:ext cx="766531" cy="166199"/>
          </a:xfrm>
          <a:prstGeom prst="rect">
            <a:avLst/>
          </a:prstGeom>
          <a:noFill/>
        </p:spPr>
        <p:txBody>
          <a:bodyPr wrap="square" lIns="0" tIns="0" rIns="0" bIns="0" rtlCol="0" anchor="ctr">
            <a:spAutoFit/>
          </a:bodyPr>
          <a:lstStyle/>
          <a:p>
            <a:pPr algn="ctr">
              <a:lnSpc>
                <a:spcPct val="90000"/>
              </a:lnSpc>
              <a:defRPr/>
            </a:pPr>
            <a:r>
              <a:rPr lang="en-US" sz="1200" dirty="0">
                <a:gradFill>
                  <a:gsLst>
                    <a:gs pos="2917">
                      <a:prstClr val="black"/>
                    </a:gs>
                    <a:gs pos="30000">
                      <a:prstClr val="black"/>
                    </a:gs>
                  </a:gsLst>
                  <a:lin ang="5400000" scaled="0"/>
                </a:gradFill>
                <a:latin typeface="Calibri" panose="020F0502020204030204"/>
              </a:rPr>
              <a:t>ADDC-4</a:t>
            </a:r>
          </a:p>
        </p:txBody>
      </p:sp>
      <p:sp>
        <p:nvSpPr>
          <p:cNvPr id="54" name="TextBox 53">
            <a:extLst>
              <a:ext uri="{FF2B5EF4-FFF2-40B4-BE49-F238E27FC236}">
                <a16:creationId xmlns:a16="http://schemas.microsoft.com/office/drawing/2014/main" id="{34A76053-E999-394B-A469-88C07BF1E59D}"/>
              </a:ext>
            </a:extLst>
          </p:cNvPr>
          <p:cNvSpPr txBox="1"/>
          <p:nvPr/>
        </p:nvSpPr>
        <p:spPr>
          <a:xfrm>
            <a:off x="9588369" y="1668876"/>
            <a:ext cx="1468812" cy="664797"/>
          </a:xfrm>
          <a:prstGeom prst="rect">
            <a:avLst/>
          </a:prstGeom>
          <a:noFill/>
        </p:spPr>
        <p:txBody>
          <a:bodyPr wrap="square" lIns="0" tIns="0" rIns="0" bIns="0" rtlCol="0" anchor="ctr">
            <a:spAutoFit/>
          </a:bodyPr>
          <a:lstStyle/>
          <a:p>
            <a:pPr>
              <a:lnSpc>
                <a:spcPct val="90000"/>
              </a:lnSpc>
              <a:defRPr/>
            </a:pPr>
            <a:r>
              <a:rPr lang="en-US" sz="1200" dirty="0">
                <a:gradFill>
                  <a:gsLst>
                    <a:gs pos="2917">
                      <a:prstClr val="black"/>
                    </a:gs>
                    <a:gs pos="30000">
                      <a:prstClr val="black"/>
                    </a:gs>
                  </a:gsLst>
                  <a:lin ang="5400000" scaled="0"/>
                </a:gradFill>
                <a:latin typeface="Calibri" panose="020F0502020204030204"/>
              </a:rPr>
              <a:t>C:\OS Only</a:t>
            </a:r>
          </a:p>
          <a:p>
            <a:pPr>
              <a:lnSpc>
                <a:spcPct val="90000"/>
              </a:lnSpc>
              <a:defRPr/>
            </a:pPr>
            <a:r>
              <a:rPr lang="en-US" sz="1200" dirty="0">
                <a:gradFill>
                  <a:gsLst>
                    <a:gs pos="2917">
                      <a:prstClr val="black"/>
                    </a:gs>
                    <a:gs pos="30000">
                      <a:prstClr val="black"/>
                    </a:gs>
                  </a:gsLst>
                  <a:lin ang="5400000" scaled="0"/>
                </a:gradFill>
                <a:latin typeface="Calibri" panose="020F0502020204030204"/>
              </a:rPr>
              <a:t>F:\SYSVOL</a:t>
            </a:r>
          </a:p>
          <a:p>
            <a:pPr>
              <a:lnSpc>
                <a:spcPct val="90000"/>
              </a:lnSpc>
              <a:defRPr/>
            </a:pPr>
            <a:r>
              <a:rPr lang="en-US" sz="1200" dirty="0">
                <a:gradFill>
                  <a:gsLst>
                    <a:gs pos="2917">
                      <a:prstClr val="black"/>
                    </a:gs>
                    <a:gs pos="30000">
                      <a:prstClr val="black"/>
                    </a:gs>
                  </a:gsLst>
                  <a:lin ang="5400000" scaled="0"/>
                </a:gradFill>
                <a:latin typeface="Calibri" panose="020F0502020204030204"/>
              </a:rPr>
              <a:t>F</a:t>
            </a:r>
            <a:r>
              <a:rPr lang="en-US" sz="1200" dirty="0">
                <a:gradFill>
                  <a:gsLst>
                    <a:gs pos="2917">
                      <a:prstClr val="black"/>
                    </a:gs>
                    <a:gs pos="30000">
                      <a:prstClr val="black"/>
                    </a:gs>
                  </a:gsLst>
                  <a:lin ang="5400000" scaled="0"/>
                </a:gradFill>
                <a:latin typeface="Calibri" panose="020F0502020204030204"/>
                <a:sym typeface="Wingdings" panose="05000000000000000000" pitchFamily="2" charset="2"/>
              </a:rPr>
              <a:t>:\NTDS</a:t>
            </a:r>
            <a:endParaRPr lang="en-US" sz="1200" dirty="0">
              <a:gradFill>
                <a:gsLst>
                  <a:gs pos="2917">
                    <a:prstClr val="black"/>
                  </a:gs>
                  <a:gs pos="30000">
                    <a:prstClr val="black"/>
                  </a:gs>
                </a:gsLst>
                <a:lin ang="5400000" scaled="0"/>
              </a:gradFill>
              <a:latin typeface="Calibri" panose="020F0502020204030204"/>
            </a:endParaRPr>
          </a:p>
          <a:p>
            <a:pPr>
              <a:lnSpc>
                <a:spcPct val="90000"/>
              </a:lnSpc>
              <a:defRPr/>
            </a:pPr>
            <a:endParaRPr lang="en-US" sz="1200" dirty="0">
              <a:gradFill>
                <a:gsLst>
                  <a:gs pos="2917">
                    <a:prstClr val="black"/>
                  </a:gs>
                  <a:gs pos="30000">
                    <a:prstClr val="black"/>
                  </a:gs>
                </a:gsLst>
                <a:lin ang="5400000" scaled="0"/>
              </a:gradFill>
              <a:latin typeface="Calibri" panose="020F0502020204030204"/>
            </a:endParaRPr>
          </a:p>
        </p:txBody>
      </p:sp>
      <p:sp>
        <p:nvSpPr>
          <p:cNvPr id="55" name="TextBox 54">
            <a:extLst>
              <a:ext uri="{FF2B5EF4-FFF2-40B4-BE49-F238E27FC236}">
                <a16:creationId xmlns:a16="http://schemas.microsoft.com/office/drawing/2014/main" id="{D8720B19-2200-1044-82F8-9D5661B3D6D0}"/>
              </a:ext>
            </a:extLst>
          </p:cNvPr>
          <p:cNvSpPr txBox="1"/>
          <p:nvPr/>
        </p:nvSpPr>
        <p:spPr>
          <a:xfrm>
            <a:off x="9542673" y="4386611"/>
            <a:ext cx="1468812" cy="664797"/>
          </a:xfrm>
          <a:prstGeom prst="rect">
            <a:avLst/>
          </a:prstGeom>
          <a:noFill/>
        </p:spPr>
        <p:txBody>
          <a:bodyPr wrap="square" lIns="0" tIns="0" rIns="0" bIns="0" rtlCol="0" anchor="ctr">
            <a:spAutoFit/>
          </a:bodyPr>
          <a:lstStyle/>
          <a:p>
            <a:pPr>
              <a:lnSpc>
                <a:spcPct val="90000"/>
              </a:lnSpc>
              <a:defRPr/>
            </a:pPr>
            <a:r>
              <a:rPr lang="en-US" sz="1200" dirty="0">
                <a:gradFill>
                  <a:gsLst>
                    <a:gs pos="2917">
                      <a:prstClr val="black"/>
                    </a:gs>
                    <a:gs pos="30000">
                      <a:prstClr val="black"/>
                    </a:gs>
                  </a:gsLst>
                  <a:lin ang="5400000" scaled="0"/>
                </a:gradFill>
                <a:latin typeface="Calibri" panose="020F0502020204030204"/>
              </a:rPr>
              <a:t>C:\OS Only</a:t>
            </a:r>
          </a:p>
          <a:p>
            <a:pPr>
              <a:lnSpc>
                <a:spcPct val="90000"/>
              </a:lnSpc>
              <a:defRPr/>
            </a:pPr>
            <a:r>
              <a:rPr lang="en-US" sz="1200" dirty="0">
                <a:gradFill>
                  <a:gsLst>
                    <a:gs pos="2917">
                      <a:prstClr val="black"/>
                    </a:gs>
                    <a:gs pos="30000">
                      <a:prstClr val="black"/>
                    </a:gs>
                  </a:gsLst>
                  <a:lin ang="5400000" scaled="0"/>
                </a:gradFill>
                <a:latin typeface="Calibri" panose="020F0502020204030204"/>
              </a:rPr>
              <a:t>F:\SYSVOL</a:t>
            </a:r>
          </a:p>
          <a:p>
            <a:pPr>
              <a:lnSpc>
                <a:spcPct val="90000"/>
              </a:lnSpc>
              <a:defRPr/>
            </a:pPr>
            <a:r>
              <a:rPr lang="en-US" sz="1200" dirty="0">
                <a:gradFill>
                  <a:gsLst>
                    <a:gs pos="2917">
                      <a:prstClr val="black"/>
                    </a:gs>
                    <a:gs pos="30000">
                      <a:prstClr val="black"/>
                    </a:gs>
                  </a:gsLst>
                  <a:lin ang="5400000" scaled="0"/>
                </a:gradFill>
                <a:latin typeface="Calibri" panose="020F0502020204030204"/>
              </a:rPr>
              <a:t>F</a:t>
            </a:r>
            <a:r>
              <a:rPr lang="en-US" sz="1200" dirty="0">
                <a:gradFill>
                  <a:gsLst>
                    <a:gs pos="2917">
                      <a:prstClr val="black"/>
                    </a:gs>
                    <a:gs pos="30000">
                      <a:prstClr val="black"/>
                    </a:gs>
                  </a:gsLst>
                  <a:lin ang="5400000" scaled="0"/>
                </a:gradFill>
                <a:latin typeface="Calibri" panose="020F0502020204030204"/>
                <a:sym typeface="Wingdings" panose="05000000000000000000" pitchFamily="2" charset="2"/>
              </a:rPr>
              <a:t>:\NTDS</a:t>
            </a:r>
            <a:endParaRPr lang="en-US" sz="1200" dirty="0">
              <a:gradFill>
                <a:gsLst>
                  <a:gs pos="2917">
                    <a:prstClr val="black"/>
                  </a:gs>
                  <a:gs pos="30000">
                    <a:prstClr val="black"/>
                  </a:gs>
                </a:gsLst>
                <a:lin ang="5400000" scaled="0"/>
              </a:gradFill>
              <a:latin typeface="Calibri" panose="020F0502020204030204"/>
            </a:endParaRPr>
          </a:p>
          <a:p>
            <a:pPr>
              <a:lnSpc>
                <a:spcPct val="90000"/>
              </a:lnSpc>
              <a:defRPr/>
            </a:pPr>
            <a:endParaRPr lang="en-US" sz="1200" dirty="0">
              <a:gradFill>
                <a:gsLst>
                  <a:gs pos="2917">
                    <a:prstClr val="black"/>
                  </a:gs>
                  <a:gs pos="30000">
                    <a:prstClr val="black"/>
                  </a:gs>
                </a:gsLst>
                <a:lin ang="5400000" scaled="0"/>
              </a:gradFill>
              <a:latin typeface="Calibri" panose="020F0502020204030204"/>
            </a:endParaRPr>
          </a:p>
        </p:txBody>
      </p:sp>
      <p:sp>
        <p:nvSpPr>
          <p:cNvPr id="56" name="TextBox 55">
            <a:extLst>
              <a:ext uri="{FF2B5EF4-FFF2-40B4-BE49-F238E27FC236}">
                <a16:creationId xmlns:a16="http://schemas.microsoft.com/office/drawing/2014/main" id="{CED8079D-9B36-AE47-80E3-8323AD5E67CB}"/>
              </a:ext>
            </a:extLst>
          </p:cNvPr>
          <p:cNvSpPr txBox="1"/>
          <p:nvPr/>
        </p:nvSpPr>
        <p:spPr>
          <a:xfrm>
            <a:off x="11219305" y="1208772"/>
            <a:ext cx="281961" cy="145424"/>
          </a:xfrm>
          <a:prstGeom prst="rect">
            <a:avLst/>
          </a:prstGeom>
          <a:noFill/>
          <a:ln>
            <a:solidFill>
              <a:sysClr val="windowText" lastClr="000000"/>
            </a:solidFill>
          </a:ln>
        </p:spPr>
        <p:txBody>
          <a:bodyPr wrap="square" lIns="0" tIns="0" rIns="0" bIns="0" rtlCol="0" anchor="ctr">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050" b="0" i="0" u="none" strike="noStrike" kern="0" cap="none" spc="0" normalizeH="0" baseline="0" noProof="0" dirty="0">
                <a:ln>
                  <a:noFill/>
                </a:ln>
                <a:gradFill>
                  <a:gsLst>
                    <a:gs pos="2917">
                      <a:prstClr val="black"/>
                    </a:gs>
                    <a:gs pos="30000">
                      <a:prstClr val="black"/>
                    </a:gs>
                  </a:gsLst>
                  <a:lin ang="5400000" scaled="0"/>
                </a:gradFill>
                <a:effectLst/>
                <a:uLnTx/>
                <a:uFillTx/>
                <a:latin typeface="Calibri" panose="020F0502020204030204"/>
              </a:rPr>
              <a:t>NSG</a:t>
            </a:r>
          </a:p>
        </p:txBody>
      </p:sp>
      <p:sp>
        <p:nvSpPr>
          <p:cNvPr id="57" name="TextBox 56">
            <a:extLst>
              <a:ext uri="{FF2B5EF4-FFF2-40B4-BE49-F238E27FC236}">
                <a16:creationId xmlns:a16="http://schemas.microsoft.com/office/drawing/2014/main" id="{412884BD-0F5D-9E4A-B570-EB9EAF7A5799}"/>
              </a:ext>
            </a:extLst>
          </p:cNvPr>
          <p:cNvSpPr txBox="1"/>
          <p:nvPr/>
        </p:nvSpPr>
        <p:spPr>
          <a:xfrm>
            <a:off x="11219304" y="4149549"/>
            <a:ext cx="281961" cy="145424"/>
          </a:xfrm>
          <a:prstGeom prst="rect">
            <a:avLst/>
          </a:prstGeom>
          <a:noFill/>
          <a:ln>
            <a:solidFill>
              <a:sysClr val="windowText" lastClr="000000"/>
            </a:solidFill>
          </a:ln>
        </p:spPr>
        <p:txBody>
          <a:bodyPr wrap="square" lIns="0" tIns="0" rIns="0" bIns="0" rtlCol="0" anchor="ctr">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050" b="0" i="0" u="none" strike="noStrike" kern="0" cap="none" spc="0" normalizeH="0" baseline="0" noProof="0" dirty="0">
                <a:ln>
                  <a:noFill/>
                </a:ln>
                <a:gradFill>
                  <a:gsLst>
                    <a:gs pos="2917">
                      <a:prstClr val="black"/>
                    </a:gs>
                    <a:gs pos="30000">
                      <a:prstClr val="black"/>
                    </a:gs>
                  </a:gsLst>
                  <a:lin ang="5400000" scaled="0"/>
                </a:gradFill>
                <a:effectLst/>
                <a:uLnTx/>
                <a:uFillTx/>
                <a:latin typeface="Calibri" panose="020F0502020204030204"/>
              </a:rPr>
              <a:t>NSG</a:t>
            </a:r>
          </a:p>
        </p:txBody>
      </p:sp>
      <p:pic>
        <p:nvPicPr>
          <p:cNvPr id="58" name="Picture 57">
            <a:extLst>
              <a:ext uri="{FF2B5EF4-FFF2-40B4-BE49-F238E27FC236}">
                <a16:creationId xmlns:a16="http://schemas.microsoft.com/office/drawing/2014/main" id="{927DA13A-B7B3-E94F-BF91-8D98A15180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66775" y="1936665"/>
            <a:ext cx="373335" cy="373335"/>
          </a:xfrm>
          <a:prstGeom prst="rect">
            <a:avLst/>
          </a:prstGeom>
        </p:spPr>
      </p:pic>
      <p:pic>
        <p:nvPicPr>
          <p:cNvPr id="59" name="Picture 58">
            <a:extLst>
              <a:ext uri="{FF2B5EF4-FFF2-40B4-BE49-F238E27FC236}">
                <a16:creationId xmlns:a16="http://schemas.microsoft.com/office/drawing/2014/main" id="{6E0BCA50-14ED-BA4B-B81B-73C5811E58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8864" y="4961669"/>
            <a:ext cx="373335" cy="373335"/>
          </a:xfrm>
          <a:prstGeom prst="rect">
            <a:avLst/>
          </a:prstGeom>
        </p:spPr>
      </p:pic>
      <p:sp>
        <p:nvSpPr>
          <p:cNvPr id="60" name="TextBox 59">
            <a:extLst>
              <a:ext uri="{FF2B5EF4-FFF2-40B4-BE49-F238E27FC236}">
                <a16:creationId xmlns:a16="http://schemas.microsoft.com/office/drawing/2014/main" id="{D0CD0ADD-BC9F-3A44-A69C-27AD6B3AC8C8}"/>
              </a:ext>
            </a:extLst>
          </p:cNvPr>
          <p:cNvSpPr txBox="1"/>
          <p:nvPr/>
        </p:nvSpPr>
        <p:spPr>
          <a:xfrm>
            <a:off x="10670176" y="2418227"/>
            <a:ext cx="851756" cy="166199"/>
          </a:xfrm>
          <a:prstGeom prst="rect">
            <a:avLst/>
          </a:prstGeom>
          <a:noFill/>
        </p:spPr>
        <p:txBody>
          <a:bodyPr wrap="square" lIns="0" tIns="0" rIns="0" bIns="0" rtlCol="0" anchor="ctr">
            <a:spAutoFit/>
          </a:bodyPr>
          <a:lstStyle/>
          <a:p>
            <a:pPr algn="ctr">
              <a:lnSpc>
                <a:spcPct val="90000"/>
              </a:lnSpc>
              <a:defRPr/>
            </a:pPr>
            <a:r>
              <a:rPr lang="en-US" sz="1200" dirty="0">
                <a:gradFill>
                  <a:gsLst>
                    <a:gs pos="2917">
                      <a:prstClr val="black"/>
                    </a:gs>
                    <a:gs pos="30000">
                      <a:prstClr val="black"/>
                    </a:gs>
                  </a:gsLst>
                  <a:lin ang="5400000" scaled="0"/>
                </a:gradFill>
                <a:latin typeface="Calibri" panose="020F0502020204030204"/>
              </a:rPr>
              <a:t>BackupVault1</a:t>
            </a:r>
          </a:p>
        </p:txBody>
      </p:sp>
      <p:sp>
        <p:nvSpPr>
          <p:cNvPr id="61" name="TextBox 60">
            <a:extLst>
              <a:ext uri="{FF2B5EF4-FFF2-40B4-BE49-F238E27FC236}">
                <a16:creationId xmlns:a16="http://schemas.microsoft.com/office/drawing/2014/main" id="{D2BEB01D-2564-F74B-A1BE-D52DBD0A79FA}"/>
              </a:ext>
            </a:extLst>
          </p:cNvPr>
          <p:cNvSpPr txBox="1"/>
          <p:nvPr/>
        </p:nvSpPr>
        <p:spPr>
          <a:xfrm>
            <a:off x="10585607" y="5425033"/>
            <a:ext cx="851756" cy="166199"/>
          </a:xfrm>
          <a:prstGeom prst="rect">
            <a:avLst/>
          </a:prstGeom>
          <a:noFill/>
        </p:spPr>
        <p:txBody>
          <a:bodyPr wrap="square" lIns="0" tIns="0" rIns="0" bIns="0" rtlCol="0" anchor="ctr">
            <a:spAutoFit/>
          </a:bodyPr>
          <a:lstStyle/>
          <a:p>
            <a:pPr algn="ctr">
              <a:lnSpc>
                <a:spcPct val="90000"/>
              </a:lnSpc>
              <a:defRPr/>
            </a:pPr>
            <a:r>
              <a:rPr lang="en-US" sz="1200" dirty="0">
                <a:gradFill>
                  <a:gsLst>
                    <a:gs pos="2917">
                      <a:prstClr val="black"/>
                    </a:gs>
                    <a:gs pos="30000">
                      <a:prstClr val="black"/>
                    </a:gs>
                  </a:gsLst>
                  <a:lin ang="5400000" scaled="0"/>
                </a:gradFill>
                <a:latin typeface="Calibri" panose="020F0502020204030204"/>
              </a:rPr>
              <a:t>BackupVault2</a:t>
            </a:r>
          </a:p>
        </p:txBody>
      </p:sp>
    </p:spTree>
    <p:extLst>
      <p:ext uri="{BB962C8B-B14F-4D97-AF65-F5344CB8AC3E}">
        <p14:creationId xmlns:p14="http://schemas.microsoft.com/office/powerpoint/2010/main" val="6531554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descr="SQL Server Managed Backup to Microsoft Azure manages and automates SQL Server backups to Microsoft Azure Blob storage. You can choose to allow SQL Server to determine the backup schedule based on the transaction workload of your database. Or, you can use advanced options to define a schedule. The retention settings determine how long the backups are stored in Azure Blob storage. SQL Server Managed Backup to Microsoft Azure supports point in time restore for the retention time period specified." title="SQL Server Managed Backup to Microsoft Azure ">
            <a:extLst>
              <a:ext uri="{FF2B5EF4-FFF2-40B4-BE49-F238E27FC236}">
                <a16:creationId xmlns:a16="http://schemas.microsoft.com/office/drawing/2014/main" id="{785A2117-7E2F-8D45-8925-60B8DE8F79F9}"/>
              </a:ext>
            </a:extLst>
          </p:cNvPr>
          <p:cNvSpPr/>
          <p:nvPr/>
        </p:nvSpPr>
        <p:spPr bwMode="auto">
          <a:xfrm>
            <a:off x="6340383" y="737292"/>
            <a:ext cx="5567913" cy="5923150"/>
          </a:xfrm>
          <a:prstGeom prst="rect">
            <a:avLst/>
          </a:prstGeom>
          <a:solidFill>
            <a:sysClr val="window" lastClr="FFFFFF"/>
          </a:solidFill>
          <a:ln w="12700" cap="flat" cmpd="sng" algn="ctr">
            <a:solidFill>
              <a:srgbClr val="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7</a:t>
            </a:r>
          </a:p>
        </p:txBody>
      </p:sp>
      <p:sp>
        <p:nvSpPr>
          <p:cNvPr id="89" name="Rectangle 88">
            <a:extLst>
              <a:ext uri="{FF2B5EF4-FFF2-40B4-BE49-F238E27FC236}">
                <a16:creationId xmlns:a16="http://schemas.microsoft.com/office/drawing/2014/main" id="{12ECADBA-0392-6C44-BD72-1F8CD96A84E6}"/>
              </a:ext>
            </a:extLst>
          </p:cNvPr>
          <p:cNvSpPr/>
          <p:nvPr/>
        </p:nvSpPr>
        <p:spPr>
          <a:xfrm>
            <a:off x="6520728" y="860808"/>
            <a:ext cx="5252538" cy="4700159"/>
          </a:xfrm>
          <a:prstGeom prst="rect">
            <a:avLst/>
          </a:prstGeom>
          <a:solidFill>
            <a:sysClr val="window" lastClr="FFFFFF"/>
          </a:solidFill>
          <a:ln w="12700" cap="flat" cmpd="sng" algn="ctr">
            <a:solidFill>
              <a:srgbClr val="00B0F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D64D53E3-CDB2-0B43-9D38-23F8028CC504}"/>
              </a:ext>
            </a:extLst>
          </p:cNvPr>
          <p:cNvSpPr txBox="1"/>
          <p:nvPr/>
        </p:nvSpPr>
        <p:spPr>
          <a:xfrm>
            <a:off x="6340383" y="1425125"/>
            <a:ext cx="1468812" cy="332399"/>
          </a:xfrm>
          <a:prstGeom prst="rect">
            <a:avLst/>
          </a:prstGeom>
          <a:noFill/>
        </p:spPr>
        <p:txBody>
          <a:bodyPr wrap="square" lIns="0" tIns="0" rIns="0" bIns="0" rtlCol="0" anchor="ctr">
            <a:spAutoFit/>
          </a:bodyPr>
          <a:lstStyle/>
          <a:p>
            <a:pPr algn="ctr">
              <a:lnSpc>
                <a:spcPct val="90000"/>
              </a:lnSpc>
              <a:defRPr/>
            </a:pPr>
            <a:r>
              <a:rPr lang="en-US" sz="1200" dirty="0">
                <a:gradFill>
                  <a:gsLst>
                    <a:gs pos="2917">
                      <a:prstClr val="black"/>
                    </a:gs>
                    <a:gs pos="30000">
                      <a:prstClr val="black"/>
                    </a:gs>
                  </a:gsLst>
                  <a:lin ang="5400000" scaled="0"/>
                </a:gradFill>
                <a:latin typeface="Calibri" panose="020F0502020204030204"/>
              </a:rPr>
              <a:t>Virtual Network</a:t>
            </a:r>
          </a:p>
          <a:p>
            <a:pPr algn="ctr">
              <a:lnSpc>
                <a:spcPct val="90000"/>
              </a:lnSpc>
              <a:defRPr/>
            </a:pPr>
            <a:r>
              <a:rPr lang="en-US" sz="1200" dirty="0">
                <a:gradFill>
                  <a:gsLst>
                    <a:gs pos="2917">
                      <a:prstClr val="black"/>
                    </a:gs>
                    <a:gs pos="30000">
                      <a:prstClr val="black"/>
                    </a:gs>
                  </a:gsLst>
                  <a:lin ang="5400000" scaled="0"/>
                </a:gradFill>
                <a:latin typeface="Calibri" panose="020F0502020204030204"/>
              </a:rPr>
              <a:t>East US 2</a:t>
            </a:r>
          </a:p>
        </p:txBody>
      </p:sp>
      <p:pic>
        <p:nvPicPr>
          <p:cNvPr id="91" name="Picture 90">
            <a:extLst>
              <a:ext uri="{FF2B5EF4-FFF2-40B4-BE49-F238E27FC236}">
                <a16:creationId xmlns:a16="http://schemas.microsoft.com/office/drawing/2014/main" id="{ACD82914-3388-C742-AE34-4D3B5FAD18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9643" y="905850"/>
            <a:ext cx="538175" cy="505845"/>
          </a:xfrm>
          <a:prstGeom prst="rect">
            <a:avLst/>
          </a:prstGeom>
        </p:spPr>
      </p:pic>
      <p:pic>
        <p:nvPicPr>
          <p:cNvPr id="92" name="Picture 91" descr="Azure DC2" title="Azure DC2">
            <a:extLst>
              <a:ext uri="{FF2B5EF4-FFF2-40B4-BE49-F238E27FC236}">
                <a16:creationId xmlns:a16="http://schemas.microsoft.com/office/drawing/2014/main" id="{AAACBEC0-ADF2-FB43-ABC0-410214F7D6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6892" y="3391902"/>
            <a:ext cx="719446" cy="719446"/>
          </a:xfrm>
          <a:prstGeom prst="rect">
            <a:avLst/>
          </a:prstGeom>
        </p:spPr>
      </p:pic>
      <p:pic>
        <p:nvPicPr>
          <p:cNvPr id="93" name="Picture 92" descr="Azure DC2" title="Azure DC2">
            <a:extLst>
              <a:ext uri="{FF2B5EF4-FFF2-40B4-BE49-F238E27FC236}">
                <a16:creationId xmlns:a16="http://schemas.microsoft.com/office/drawing/2014/main" id="{B8F39F2F-05CA-4149-83A8-1C8AB68A14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3809" y="3391902"/>
            <a:ext cx="719446" cy="719446"/>
          </a:xfrm>
          <a:prstGeom prst="rect">
            <a:avLst/>
          </a:prstGeom>
        </p:spPr>
      </p:pic>
      <p:sp>
        <p:nvSpPr>
          <p:cNvPr id="94" name="Right Bracket 93">
            <a:extLst>
              <a:ext uri="{FF2B5EF4-FFF2-40B4-BE49-F238E27FC236}">
                <a16:creationId xmlns:a16="http://schemas.microsoft.com/office/drawing/2014/main" id="{DDC6032D-60EC-8A4A-8076-71A603E97C90}"/>
              </a:ext>
            </a:extLst>
          </p:cNvPr>
          <p:cNvSpPr/>
          <p:nvPr/>
        </p:nvSpPr>
        <p:spPr>
          <a:xfrm rot="16200000">
            <a:off x="8194394" y="2889310"/>
            <a:ext cx="99724" cy="1023109"/>
          </a:xfrm>
          <a:prstGeom prst="rightBracket">
            <a:avLst/>
          </a:prstGeom>
          <a:no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95" name="TextBox 94">
            <a:extLst>
              <a:ext uri="{FF2B5EF4-FFF2-40B4-BE49-F238E27FC236}">
                <a16:creationId xmlns:a16="http://schemas.microsoft.com/office/drawing/2014/main" id="{471815BB-8C6C-014A-BA3F-8FB8E0BD1919}"/>
              </a:ext>
            </a:extLst>
          </p:cNvPr>
          <p:cNvSpPr txBox="1"/>
          <p:nvPr/>
        </p:nvSpPr>
        <p:spPr>
          <a:xfrm>
            <a:off x="7494054" y="3130147"/>
            <a:ext cx="1468812" cy="166199"/>
          </a:xfrm>
          <a:prstGeom prst="rect">
            <a:avLst/>
          </a:prstGeom>
          <a:noFill/>
        </p:spPr>
        <p:txBody>
          <a:bodyPr wrap="square" lIns="0" tIns="0" rIns="0" bIns="0" rtlCol="0" anchor="ctr">
            <a:spAutoFit/>
          </a:bodyPr>
          <a:lstStyle/>
          <a:p>
            <a:pPr algn="ctr">
              <a:lnSpc>
                <a:spcPct val="90000"/>
              </a:lnSpc>
              <a:defRPr/>
            </a:pPr>
            <a:r>
              <a:rPr lang="en-US" sz="1200" dirty="0">
                <a:gradFill>
                  <a:gsLst>
                    <a:gs pos="2917">
                      <a:prstClr val="black"/>
                    </a:gs>
                    <a:gs pos="30000">
                      <a:prstClr val="black"/>
                    </a:gs>
                  </a:gsLst>
                  <a:lin ang="5400000" scaled="0"/>
                </a:gradFill>
                <a:latin typeface="Calibri" panose="020F0502020204030204"/>
              </a:rPr>
              <a:t>Availability Set</a:t>
            </a:r>
          </a:p>
        </p:txBody>
      </p:sp>
      <p:sp>
        <p:nvSpPr>
          <p:cNvPr id="96" name="TextBox 95">
            <a:extLst>
              <a:ext uri="{FF2B5EF4-FFF2-40B4-BE49-F238E27FC236}">
                <a16:creationId xmlns:a16="http://schemas.microsoft.com/office/drawing/2014/main" id="{2F3816A2-D99F-1148-9936-2BFF3B0E384E}"/>
              </a:ext>
            </a:extLst>
          </p:cNvPr>
          <p:cNvSpPr txBox="1"/>
          <p:nvPr/>
        </p:nvSpPr>
        <p:spPr>
          <a:xfrm>
            <a:off x="7323888" y="4244489"/>
            <a:ext cx="766531" cy="166199"/>
          </a:xfrm>
          <a:prstGeom prst="rect">
            <a:avLst/>
          </a:prstGeom>
          <a:noFill/>
        </p:spPr>
        <p:txBody>
          <a:bodyPr wrap="square" lIns="0" tIns="0" rIns="0" bIns="0" rtlCol="0" anchor="ctr">
            <a:spAutoFit/>
          </a:bodyPr>
          <a:lstStyle/>
          <a:p>
            <a:pPr algn="ctr">
              <a:lnSpc>
                <a:spcPct val="90000"/>
              </a:lnSpc>
              <a:defRPr/>
            </a:pPr>
            <a:r>
              <a:rPr lang="en-US" sz="1200" dirty="0">
                <a:gradFill>
                  <a:gsLst>
                    <a:gs pos="2917">
                      <a:prstClr val="black"/>
                    </a:gs>
                    <a:gs pos="30000">
                      <a:prstClr val="black"/>
                    </a:gs>
                  </a:gsLst>
                  <a:lin ang="5400000" scaled="0"/>
                </a:gradFill>
                <a:latin typeface="Calibri" panose="020F0502020204030204"/>
              </a:rPr>
              <a:t>SQLVM-0</a:t>
            </a:r>
          </a:p>
        </p:txBody>
      </p:sp>
      <p:sp>
        <p:nvSpPr>
          <p:cNvPr id="97" name="TextBox 96">
            <a:extLst>
              <a:ext uri="{FF2B5EF4-FFF2-40B4-BE49-F238E27FC236}">
                <a16:creationId xmlns:a16="http://schemas.microsoft.com/office/drawing/2014/main" id="{DAA5BFEB-DF9B-784A-BF71-EEF5F5EED185}"/>
              </a:ext>
            </a:extLst>
          </p:cNvPr>
          <p:cNvSpPr txBox="1"/>
          <p:nvPr/>
        </p:nvSpPr>
        <p:spPr>
          <a:xfrm>
            <a:off x="8386724" y="4247181"/>
            <a:ext cx="766531" cy="166199"/>
          </a:xfrm>
          <a:prstGeom prst="rect">
            <a:avLst/>
          </a:prstGeom>
          <a:noFill/>
        </p:spPr>
        <p:txBody>
          <a:bodyPr wrap="square" lIns="0" tIns="0" rIns="0" bIns="0" rtlCol="0" anchor="ctr">
            <a:spAutoFit/>
          </a:bodyPr>
          <a:lstStyle/>
          <a:p>
            <a:pPr algn="ctr">
              <a:lnSpc>
                <a:spcPct val="90000"/>
              </a:lnSpc>
              <a:defRPr/>
            </a:pPr>
            <a:r>
              <a:rPr lang="en-US" sz="1200" dirty="0">
                <a:gradFill>
                  <a:gsLst>
                    <a:gs pos="2917">
                      <a:prstClr val="black"/>
                    </a:gs>
                    <a:gs pos="30000">
                      <a:prstClr val="black"/>
                    </a:gs>
                  </a:gsLst>
                  <a:lin ang="5400000" scaled="0"/>
                </a:gradFill>
                <a:latin typeface="Calibri" panose="020F0502020204030204"/>
              </a:rPr>
              <a:t>SQLVM-1</a:t>
            </a:r>
          </a:p>
        </p:txBody>
      </p:sp>
      <p:sp>
        <p:nvSpPr>
          <p:cNvPr id="98" name="TextBox 97">
            <a:extLst>
              <a:ext uri="{FF2B5EF4-FFF2-40B4-BE49-F238E27FC236}">
                <a16:creationId xmlns:a16="http://schemas.microsoft.com/office/drawing/2014/main" id="{79EA3E68-2A72-5F4B-A8B4-62B6D00289B4}"/>
              </a:ext>
            </a:extLst>
          </p:cNvPr>
          <p:cNvSpPr txBox="1"/>
          <p:nvPr/>
        </p:nvSpPr>
        <p:spPr>
          <a:xfrm>
            <a:off x="11405146" y="983134"/>
            <a:ext cx="281961" cy="145424"/>
          </a:xfrm>
          <a:prstGeom prst="rect">
            <a:avLst/>
          </a:prstGeom>
          <a:noFill/>
          <a:ln>
            <a:solidFill>
              <a:sysClr val="windowText" lastClr="000000"/>
            </a:solidFill>
          </a:ln>
        </p:spPr>
        <p:txBody>
          <a:bodyPr wrap="square" lIns="0" tIns="0" rIns="0" bIns="0" rtlCol="0" anchor="ctr">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050" b="0" i="0" u="none" strike="noStrike" kern="0" cap="none" spc="0" normalizeH="0" baseline="0" noProof="0" dirty="0">
                <a:ln>
                  <a:noFill/>
                </a:ln>
                <a:gradFill>
                  <a:gsLst>
                    <a:gs pos="2917">
                      <a:prstClr val="black"/>
                    </a:gs>
                    <a:gs pos="30000">
                      <a:prstClr val="black"/>
                    </a:gs>
                  </a:gsLst>
                  <a:lin ang="5400000" scaled="0"/>
                </a:gradFill>
                <a:effectLst/>
                <a:uLnTx/>
                <a:uFillTx/>
                <a:latin typeface="Calibri" panose="020F0502020204030204"/>
              </a:rPr>
              <a:t>NSG</a:t>
            </a:r>
          </a:p>
        </p:txBody>
      </p:sp>
      <p:sp>
        <p:nvSpPr>
          <p:cNvPr id="99" name="TextBox 98">
            <a:extLst>
              <a:ext uri="{FF2B5EF4-FFF2-40B4-BE49-F238E27FC236}">
                <a16:creationId xmlns:a16="http://schemas.microsoft.com/office/drawing/2014/main" id="{DEB1D451-2A2C-204F-8EC2-F23CB809A839}"/>
              </a:ext>
            </a:extLst>
          </p:cNvPr>
          <p:cNvSpPr txBox="1"/>
          <p:nvPr/>
        </p:nvSpPr>
        <p:spPr>
          <a:xfrm>
            <a:off x="7758190" y="5208749"/>
            <a:ext cx="1032541" cy="332399"/>
          </a:xfrm>
          <a:prstGeom prst="rect">
            <a:avLst/>
          </a:prstGeom>
          <a:noFill/>
        </p:spPr>
        <p:txBody>
          <a:bodyPr wrap="square" lIns="0" tIns="0" rIns="0" bIns="0" rtlCol="0" anchor="ctr">
            <a:spAutoFit/>
          </a:bodyPr>
          <a:lstStyle/>
          <a:p>
            <a:pPr algn="ctr">
              <a:lnSpc>
                <a:spcPct val="90000"/>
              </a:lnSpc>
              <a:defRPr/>
            </a:pPr>
            <a:r>
              <a:rPr lang="en-US" sz="1200" dirty="0">
                <a:gradFill>
                  <a:gsLst>
                    <a:gs pos="2917">
                      <a:prstClr val="black"/>
                    </a:gs>
                    <a:gs pos="30000">
                      <a:prstClr val="black"/>
                    </a:gs>
                  </a:gsLst>
                  <a:lin ang="5400000" scaled="0"/>
                </a:gradFill>
                <a:latin typeface="Calibri" panose="020F0502020204030204"/>
              </a:rPr>
              <a:t>Cloud Storage as Witness</a:t>
            </a:r>
          </a:p>
        </p:txBody>
      </p:sp>
      <p:pic>
        <p:nvPicPr>
          <p:cNvPr id="100" name="Picture 99">
            <a:extLst>
              <a:ext uri="{FF2B5EF4-FFF2-40B4-BE49-F238E27FC236}">
                <a16:creationId xmlns:a16="http://schemas.microsoft.com/office/drawing/2014/main" id="{546AE455-DB0B-CA47-A764-5096A090FF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0199" y="2468111"/>
            <a:ext cx="596522" cy="596522"/>
          </a:xfrm>
          <a:prstGeom prst="rect">
            <a:avLst/>
          </a:prstGeom>
        </p:spPr>
      </p:pic>
      <p:pic>
        <p:nvPicPr>
          <p:cNvPr id="101" name="Picture 100">
            <a:extLst>
              <a:ext uri="{FF2B5EF4-FFF2-40B4-BE49-F238E27FC236}">
                <a16:creationId xmlns:a16="http://schemas.microsoft.com/office/drawing/2014/main" id="{76E5147F-7BCD-A74E-9D04-7485BE359A7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01079" y="856821"/>
            <a:ext cx="596522" cy="596522"/>
          </a:xfrm>
          <a:prstGeom prst="rect">
            <a:avLst/>
          </a:prstGeom>
        </p:spPr>
      </p:pic>
      <p:sp>
        <p:nvSpPr>
          <p:cNvPr id="102" name="TextBox 101">
            <a:extLst>
              <a:ext uri="{FF2B5EF4-FFF2-40B4-BE49-F238E27FC236}">
                <a16:creationId xmlns:a16="http://schemas.microsoft.com/office/drawing/2014/main" id="{626DB074-390A-9342-9B28-EC6D7489E20B}"/>
              </a:ext>
            </a:extLst>
          </p:cNvPr>
          <p:cNvSpPr txBox="1"/>
          <p:nvPr/>
        </p:nvSpPr>
        <p:spPr>
          <a:xfrm>
            <a:off x="8412591" y="2588786"/>
            <a:ext cx="1194457" cy="332399"/>
          </a:xfrm>
          <a:prstGeom prst="rect">
            <a:avLst/>
          </a:prstGeom>
          <a:noFill/>
        </p:spPr>
        <p:txBody>
          <a:bodyPr wrap="square" lIns="0" tIns="0" rIns="0" bIns="0" rtlCol="0" anchor="ctr">
            <a:spAutoFit/>
          </a:bodyPr>
          <a:lstStyle/>
          <a:p>
            <a:pPr algn="ctr">
              <a:lnSpc>
                <a:spcPct val="90000"/>
              </a:lnSpc>
              <a:defRPr/>
            </a:pPr>
            <a:r>
              <a:rPr lang="en-US" sz="1200" dirty="0">
                <a:gradFill>
                  <a:gsLst>
                    <a:gs pos="2917">
                      <a:prstClr val="black"/>
                    </a:gs>
                    <a:gs pos="30000">
                      <a:prstClr val="black"/>
                    </a:gs>
                  </a:gsLst>
                  <a:lin ang="5400000" scaled="0"/>
                </a:gradFill>
                <a:latin typeface="Calibri" panose="020F0502020204030204"/>
              </a:rPr>
              <a:t>Internal Load Balancer SQL</a:t>
            </a:r>
          </a:p>
        </p:txBody>
      </p:sp>
      <p:sp>
        <p:nvSpPr>
          <p:cNvPr id="103" name="TextBox 102">
            <a:extLst>
              <a:ext uri="{FF2B5EF4-FFF2-40B4-BE49-F238E27FC236}">
                <a16:creationId xmlns:a16="http://schemas.microsoft.com/office/drawing/2014/main" id="{B8834DD4-CE93-4A41-B47E-B553BAC01AE2}"/>
              </a:ext>
            </a:extLst>
          </p:cNvPr>
          <p:cNvSpPr txBox="1"/>
          <p:nvPr/>
        </p:nvSpPr>
        <p:spPr>
          <a:xfrm>
            <a:off x="8517164" y="1027198"/>
            <a:ext cx="1699043" cy="332399"/>
          </a:xfrm>
          <a:prstGeom prst="rect">
            <a:avLst/>
          </a:prstGeom>
          <a:noFill/>
        </p:spPr>
        <p:txBody>
          <a:bodyPr wrap="square" lIns="0" tIns="0" rIns="0" bIns="0" rtlCol="0" anchor="ctr">
            <a:spAutoFit/>
          </a:bodyPr>
          <a:lstStyle/>
          <a:p>
            <a:pPr algn="ctr">
              <a:lnSpc>
                <a:spcPct val="90000"/>
              </a:lnSpc>
              <a:defRPr/>
            </a:pPr>
            <a:r>
              <a:rPr lang="en-US" sz="1200" dirty="0">
                <a:gradFill>
                  <a:gsLst>
                    <a:gs pos="2917">
                      <a:prstClr val="black"/>
                    </a:gs>
                    <a:gs pos="30000">
                      <a:prstClr val="black"/>
                    </a:gs>
                  </a:gsLst>
                  <a:lin ang="5400000" scaled="0"/>
                </a:gradFill>
                <a:latin typeface="Calibri" panose="020F0502020204030204"/>
              </a:rPr>
              <a:t>External Load Balancer Web (HTTP Health Probe)</a:t>
            </a:r>
          </a:p>
        </p:txBody>
      </p:sp>
      <p:cxnSp>
        <p:nvCxnSpPr>
          <p:cNvPr id="104" name="Straight Connector 103">
            <a:extLst>
              <a:ext uri="{FF2B5EF4-FFF2-40B4-BE49-F238E27FC236}">
                <a16:creationId xmlns:a16="http://schemas.microsoft.com/office/drawing/2014/main" id="{2DAB08E3-3A74-8C46-882A-B09A721C83A8}"/>
              </a:ext>
            </a:extLst>
          </p:cNvPr>
          <p:cNvCxnSpPr>
            <a:cxnSpLocks/>
            <a:stCxn id="101" idx="2"/>
          </p:cNvCxnSpPr>
          <p:nvPr/>
        </p:nvCxnSpPr>
        <p:spPr>
          <a:xfrm flipH="1">
            <a:off x="7901079" y="1453343"/>
            <a:ext cx="298261" cy="304181"/>
          </a:xfrm>
          <a:prstGeom prst="line">
            <a:avLst/>
          </a:prstGeom>
          <a:noFill/>
          <a:ln w="6350" cap="flat" cmpd="sng" algn="ctr">
            <a:solidFill>
              <a:srgbClr val="5B9BD5"/>
            </a:solidFill>
            <a:prstDash val="solid"/>
            <a:miter lim="800000"/>
          </a:ln>
          <a:effectLst/>
        </p:spPr>
      </p:cxnSp>
      <p:cxnSp>
        <p:nvCxnSpPr>
          <p:cNvPr id="105" name="Straight Connector 104">
            <a:extLst>
              <a:ext uri="{FF2B5EF4-FFF2-40B4-BE49-F238E27FC236}">
                <a16:creationId xmlns:a16="http://schemas.microsoft.com/office/drawing/2014/main" id="{19707B97-BC82-EC4E-9E41-3D33B8178EA4}"/>
              </a:ext>
            </a:extLst>
          </p:cNvPr>
          <p:cNvCxnSpPr>
            <a:cxnSpLocks/>
          </p:cNvCxnSpPr>
          <p:nvPr/>
        </p:nvCxnSpPr>
        <p:spPr>
          <a:xfrm>
            <a:off x="7809195" y="2332086"/>
            <a:ext cx="241014" cy="220234"/>
          </a:xfrm>
          <a:prstGeom prst="line">
            <a:avLst/>
          </a:prstGeom>
          <a:noFill/>
          <a:ln w="6350" cap="flat" cmpd="sng" algn="ctr">
            <a:solidFill>
              <a:srgbClr val="5B9BD5"/>
            </a:solidFill>
            <a:prstDash val="solid"/>
            <a:miter lim="800000"/>
          </a:ln>
          <a:effectLst/>
        </p:spPr>
      </p:cxnSp>
      <p:sp>
        <p:nvSpPr>
          <p:cNvPr id="106" name="TextBox 105">
            <a:extLst>
              <a:ext uri="{FF2B5EF4-FFF2-40B4-BE49-F238E27FC236}">
                <a16:creationId xmlns:a16="http://schemas.microsoft.com/office/drawing/2014/main" id="{C949AC49-5068-3F47-969B-5598021FB3E0}"/>
              </a:ext>
            </a:extLst>
          </p:cNvPr>
          <p:cNvSpPr txBox="1"/>
          <p:nvPr/>
        </p:nvSpPr>
        <p:spPr>
          <a:xfrm>
            <a:off x="9244324" y="3460025"/>
            <a:ext cx="2220271" cy="332399"/>
          </a:xfrm>
          <a:prstGeom prst="rect">
            <a:avLst/>
          </a:prstGeom>
          <a:noFill/>
        </p:spPr>
        <p:txBody>
          <a:bodyPr wrap="square" lIns="0" tIns="0" rIns="0" bIns="0" rtlCol="0" anchor="ctr">
            <a:spAutoFit/>
          </a:bodyPr>
          <a:lstStyle/>
          <a:p>
            <a:pPr algn="ctr">
              <a:lnSpc>
                <a:spcPct val="90000"/>
              </a:lnSpc>
              <a:defRPr/>
            </a:pPr>
            <a:r>
              <a:rPr lang="en-US" sz="1200" dirty="0">
                <a:gradFill>
                  <a:gsLst>
                    <a:gs pos="2917">
                      <a:prstClr val="black"/>
                    </a:gs>
                    <a:gs pos="30000">
                      <a:prstClr val="black"/>
                    </a:gs>
                  </a:gsLst>
                  <a:lin ang="5400000" scaled="0"/>
                </a:gradFill>
                <a:latin typeface="Calibri" panose="020F0502020204030204"/>
              </a:rPr>
              <a:t>SQL Server Always On – Configured with Cloud Storage as witness</a:t>
            </a:r>
          </a:p>
        </p:txBody>
      </p:sp>
      <p:pic>
        <p:nvPicPr>
          <p:cNvPr id="107" name="Picture 106">
            <a:extLst>
              <a:ext uri="{FF2B5EF4-FFF2-40B4-BE49-F238E27FC236}">
                <a16:creationId xmlns:a16="http://schemas.microsoft.com/office/drawing/2014/main" id="{E49E2E83-143B-7D4E-BEE7-B3B4414212B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83557" y="4288747"/>
            <a:ext cx="470903" cy="470903"/>
          </a:xfrm>
          <a:prstGeom prst="rect">
            <a:avLst/>
          </a:prstGeom>
        </p:spPr>
      </p:pic>
      <p:sp>
        <p:nvSpPr>
          <p:cNvPr id="108" name="TextBox 107">
            <a:extLst>
              <a:ext uri="{FF2B5EF4-FFF2-40B4-BE49-F238E27FC236}">
                <a16:creationId xmlns:a16="http://schemas.microsoft.com/office/drawing/2014/main" id="{421D1E5C-BB17-A642-A46E-0313FD46FA4C}"/>
              </a:ext>
            </a:extLst>
          </p:cNvPr>
          <p:cNvSpPr txBox="1"/>
          <p:nvPr/>
        </p:nvSpPr>
        <p:spPr>
          <a:xfrm>
            <a:off x="9602737" y="4734224"/>
            <a:ext cx="1032541" cy="332399"/>
          </a:xfrm>
          <a:prstGeom prst="rect">
            <a:avLst/>
          </a:prstGeom>
          <a:noFill/>
        </p:spPr>
        <p:txBody>
          <a:bodyPr wrap="square" lIns="0" tIns="0" rIns="0" bIns="0" rtlCol="0" anchor="ctr">
            <a:spAutoFit/>
          </a:bodyPr>
          <a:lstStyle/>
          <a:p>
            <a:pPr algn="ctr">
              <a:lnSpc>
                <a:spcPct val="90000"/>
              </a:lnSpc>
              <a:defRPr/>
            </a:pPr>
            <a:r>
              <a:rPr lang="en-US" sz="1200" dirty="0">
                <a:gradFill>
                  <a:gsLst>
                    <a:gs pos="2917">
                      <a:prstClr val="black"/>
                    </a:gs>
                    <a:gs pos="30000">
                      <a:prstClr val="black"/>
                    </a:gs>
                  </a:gsLst>
                  <a:lin ang="5400000" scaled="0"/>
                </a:gradFill>
                <a:latin typeface="Calibri" panose="020F0502020204030204"/>
              </a:rPr>
              <a:t>SQL Backup Storage</a:t>
            </a:r>
          </a:p>
        </p:txBody>
      </p:sp>
      <p:graphicFrame>
        <p:nvGraphicFramePr>
          <p:cNvPr id="109" name="Table 108">
            <a:extLst>
              <a:ext uri="{FF2B5EF4-FFF2-40B4-BE49-F238E27FC236}">
                <a16:creationId xmlns:a16="http://schemas.microsoft.com/office/drawing/2014/main" id="{8DBB6B2C-D69C-BC41-82F4-3B1B962901EB}"/>
              </a:ext>
            </a:extLst>
          </p:cNvPr>
          <p:cNvGraphicFramePr>
            <a:graphicFrameLocks noGrp="1"/>
          </p:cNvGraphicFramePr>
          <p:nvPr>
            <p:extLst>
              <p:ext uri="{D42A27DB-BD31-4B8C-83A1-F6EECF244321}">
                <p14:modId xmlns:p14="http://schemas.microsoft.com/office/powerpoint/2010/main" val="4267784554"/>
              </p:ext>
            </p:extLst>
          </p:nvPr>
        </p:nvGraphicFramePr>
        <p:xfrm>
          <a:off x="6740129" y="5854669"/>
          <a:ext cx="5083175" cy="779145"/>
        </p:xfrm>
        <a:graphic>
          <a:graphicData uri="http://schemas.openxmlformats.org/drawingml/2006/table">
            <a:tbl>
              <a:tblPr firstRow="1" firstCol="1" bandRow="1"/>
              <a:tblGrid>
                <a:gridCol w="854075">
                  <a:extLst>
                    <a:ext uri="{9D8B030D-6E8A-4147-A177-3AD203B41FA5}">
                      <a16:colId xmlns:a16="http://schemas.microsoft.com/office/drawing/2014/main" val="3744367968"/>
                    </a:ext>
                  </a:extLst>
                </a:gridCol>
                <a:gridCol w="742950">
                  <a:extLst>
                    <a:ext uri="{9D8B030D-6E8A-4147-A177-3AD203B41FA5}">
                      <a16:colId xmlns:a16="http://schemas.microsoft.com/office/drawing/2014/main" val="3160413599"/>
                    </a:ext>
                  </a:extLst>
                </a:gridCol>
                <a:gridCol w="3486150">
                  <a:extLst>
                    <a:ext uri="{9D8B030D-6E8A-4147-A177-3AD203B41FA5}">
                      <a16:colId xmlns:a16="http://schemas.microsoft.com/office/drawing/2014/main" val="1028924837"/>
                    </a:ext>
                  </a:extLst>
                </a:gridCol>
              </a:tblGrid>
              <a:tr h="0">
                <a:tc>
                  <a:txBody>
                    <a:bodyPr/>
                    <a:lstStyle>
                      <a:lvl1pPr marL="0" algn="l" defTabSz="914367" rtl="0" eaLnBrk="1" latinLnBrk="0" hangingPunct="1">
                        <a:defRPr sz="1765" kern="1200">
                          <a:solidFill>
                            <a:schemeClr val="tx1"/>
                          </a:solidFill>
                          <a:latin typeface="Calibri" panose="020F0502020204030204"/>
                        </a:defRPr>
                      </a:lvl1pPr>
                      <a:lvl2pPr marL="457183" algn="l" defTabSz="914367" rtl="0" eaLnBrk="1" latinLnBrk="0" hangingPunct="1">
                        <a:defRPr sz="1765" kern="1200">
                          <a:solidFill>
                            <a:schemeClr val="tx1"/>
                          </a:solidFill>
                          <a:latin typeface="Calibri" panose="020F0502020204030204"/>
                        </a:defRPr>
                      </a:lvl2pPr>
                      <a:lvl3pPr marL="914367" algn="l" defTabSz="914367" rtl="0" eaLnBrk="1" latinLnBrk="0" hangingPunct="1">
                        <a:defRPr sz="1765" kern="1200">
                          <a:solidFill>
                            <a:schemeClr val="tx1"/>
                          </a:solidFill>
                          <a:latin typeface="Calibri" panose="020F0502020204030204"/>
                        </a:defRPr>
                      </a:lvl3pPr>
                      <a:lvl4pPr marL="1371550" algn="l" defTabSz="914367" rtl="0" eaLnBrk="1" latinLnBrk="0" hangingPunct="1">
                        <a:defRPr sz="1765" kern="1200">
                          <a:solidFill>
                            <a:schemeClr val="tx1"/>
                          </a:solidFill>
                          <a:latin typeface="Calibri" panose="020F0502020204030204"/>
                        </a:defRPr>
                      </a:lvl4pPr>
                      <a:lvl5pPr marL="1828734" algn="l" defTabSz="914367" rtl="0" eaLnBrk="1" latinLnBrk="0" hangingPunct="1">
                        <a:defRPr sz="1765" kern="1200">
                          <a:solidFill>
                            <a:schemeClr val="tx1"/>
                          </a:solidFill>
                          <a:latin typeface="Calibri" panose="020F0502020204030204"/>
                        </a:defRPr>
                      </a:lvl5pPr>
                      <a:lvl6pPr marL="2285918" algn="l" defTabSz="914367" rtl="0" eaLnBrk="1" latinLnBrk="0" hangingPunct="1">
                        <a:defRPr sz="1765" kern="1200">
                          <a:solidFill>
                            <a:schemeClr val="tx1"/>
                          </a:solidFill>
                          <a:latin typeface="Calibri" panose="020F0502020204030204"/>
                        </a:defRPr>
                      </a:lvl6pPr>
                      <a:lvl7pPr marL="2743101" algn="l" defTabSz="914367" rtl="0" eaLnBrk="1" latinLnBrk="0" hangingPunct="1">
                        <a:defRPr sz="1765" kern="1200">
                          <a:solidFill>
                            <a:schemeClr val="tx1"/>
                          </a:solidFill>
                          <a:latin typeface="Calibri" panose="020F0502020204030204"/>
                        </a:defRPr>
                      </a:lvl7pPr>
                      <a:lvl8pPr marL="3200284" algn="l" defTabSz="914367" rtl="0" eaLnBrk="1" latinLnBrk="0" hangingPunct="1">
                        <a:defRPr sz="1765" kern="1200">
                          <a:solidFill>
                            <a:schemeClr val="tx1"/>
                          </a:solidFill>
                          <a:latin typeface="Calibri" panose="020F0502020204030204"/>
                        </a:defRPr>
                      </a:lvl8pPr>
                      <a:lvl9pPr marL="3657469" algn="l" defTabSz="914367" rtl="0" eaLnBrk="1" latinLnBrk="0" hangingPunct="1">
                        <a:defRPr sz="1765" kern="1200">
                          <a:solidFill>
                            <a:schemeClr val="tx1"/>
                          </a:solidFill>
                          <a:latin typeface="Calibri" panose="020F0502020204030204"/>
                        </a:defRPr>
                      </a:lvl9pPr>
                    </a:lstStyle>
                    <a:p>
                      <a:pPr marL="0" marR="0">
                        <a:lnSpc>
                          <a:spcPct val="107000"/>
                        </a:lnSpc>
                        <a:spcBef>
                          <a:spcPts val="0"/>
                        </a:spcBef>
                        <a:spcAft>
                          <a:spcPts val="0"/>
                        </a:spcAft>
                      </a:pPr>
                      <a:r>
                        <a:rPr lang="en-US" sz="1000" b="1" dirty="0">
                          <a:solidFill>
                            <a:srgbClr val="FFFFFF"/>
                          </a:solidFill>
                          <a:effectLst/>
                          <a:latin typeface="Segoe UI" panose="020B0502040204020203" pitchFamily="34" charset="0"/>
                          <a:ea typeface="Segoe UI" panose="020B0502040204020203" pitchFamily="34" charset="0"/>
                          <a:cs typeface="Segoe UI" panose="020B0502040204020203" pitchFamily="34" charset="0"/>
                        </a:rPr>
                        <a:t>Drive</a:t>
                      </a:r>
                      <a:endParaRPr lang="en-US" sz="1000" dirty="0">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353535"/>
                      </a:solidFill>
                      <a:prstDash val="solid"/>
                      <a:round/>
                      <a:headEnd type="none" w="med" len="med"/>
                      <a:tailEnd type="none" w="med" len="med"/>
                    </a:lnL>
                    <a:lnR>
                      <a:noFill/>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lnTlToBr w="12700" cmpd="sng">
                      <a:noFill/>
                      <a:prstDash val="solid"/>
                    </a:lnTlToBr>
                    <a:lnBlToTr w="12700" cmpd="sng">
                      <a:noFill/>
                      <a:prstDash val="solid"/>
                    </a:lnBlToTr>
                    <a:solidFill>
                      <a:srgbClr val="353535"/>
                    </a:solidFill>
                  </a:tcPr>
                </a:tc>
                <a:tc>
                  <a:txBody>
                    <a:bodyPr/>
                    <a:lstStyle>
                      <a:lvl1pPr marL="0" algn="l" defTabSz="914367" rtl="0" eaLnBrk="1" latinLnBrk="0" hangingPunct="1">
                        <a:defRPr sz="1765" kern="1200">
                          <a:solidFill>
                            <a:schemeClr val="tx1"/>
                          </a:solidFill>
                          <a:latin typeface="Calibri" panose="020F0502020204030204"/>
                        </a:defRPr>
                      </a:lvl1pPr>
                      <a:lvl2pPr marL="457183" algn="l" defTabSz="914367" rtl="0" eaLnBrk="1" latinLnBrk="0" hangingPunct="1">
                        <a:defRPr sz="1765" kern="1200">
                          <a:solidFill>
                            <a:schemeClr val="tx1"/>
                          </a:solidFill>
                          <a:latin typeface="Calibri" panose="020F0502020204030204"/>
                        </a:defRPr>
                      </a:lvl2pPr>
                      <a:lvl3pPr marL="914367" algn="l" defTabSz="914367" rtl="0" eaLnBrk="1" latinLnBrk="0" hangingPunct="1">
                        <a:defRPr sz="1765" kern="1200">
                          <a:solidFill>
                            <a:schemeClr val="tx1"/>
                          </a:solidFill>
                          <a:latin typeface="Calibri" panose="020F0502020204030204"/>
                        </a:defRPr>
                      </a:lvl3pPr>
                      <a:lvl4pPr marL="1371550" algn="l" defTabSz="914367" rtl="0" eaLnBrk="1" latinLnBrk="0" hangingPunct="1">
                        <a:defRPr sz="1765" kern="1200">
                          <a:solidFill>
                            <a:schemeClr val="tx1"/>
                          </a:solidFill>
                          <a:latin typeface="Calibri" panose="020F0502020204030204"/>
                        </a:defRPr>
                      </a:lvl4pPr>
                      <a:lvl5pPr marL="1828734" algn="l" defTabSz="914367" rtl="0" eaLnBrk="1" latinLnBrk="0" hangingPunct="1">
                        <a:defRPr sz="1765" kern="1200">
                          <a:solidFill>
                            <a:schemeClr val="tx1"/>
                          </a:solidFill>
                          <a:latin typeface="Calibri" panose="020F0502020204030204"/>
                        </a:defRPr>
                      </a:lvl5pPr>
                      <a:lvl6pPr marL="2285918" algn="l" defTabSz="914367" rtl="0" eaLnBrk="1" latinLnBrk="0" hangingPunct="1">
                        <a:defRPr sz="1765" kern="1200">
                          <a:solidFill>
                            <a:schemeClr val="tx1"/>
                          </a:solidFill>
                          <a:latin typeface="Calibri" panose="020F0502020204030204"/>
                        </a:defRPr>
                      </a:lvl6pPr>
                      <a:lvl7pPr marL="2743101" algn="l" defTabSz="914367" rtl="0" eaLnBrk="1" latinLnBrk="0" hangingPunct="1">
                        <a:defRPr sz="1765" kern="1200">
                          <a:solidFill>
                            <a:schemeClr val="tx1"/>
                          </a:solidFill>
                          <a:latin typeface="Calibri" panose="020F0502020204030204"/>
                        </a:defRPr>
                      </a:lvl7pPr>
                      <a:lvl8pPr marL="3200284" algn="l" defTabSz="914367" rtl="0" eaLnBrk="1" latinLnBrk="0" hangingPunct="1">
                        <a:defRPr sz="1765" kern="1200">
                          <a:solidFill>
                            <a:schemeClr val="tx1"/>
                          </a:solidFill>
                          <a:latin typeface="Calibri" panose="020F0502020204030204"/>
                        </a:defRPr>
                      </a:lvl8pPr>
                      <a:lvl9pPr marL="3657469" algn="l" defTabSz="914367" rtl="0" eaLnBrk="1" latinLnBrk="0" hangingPunct="1">
                        <a:defRPr sz="1765" kern="1200">
                          <a:solidFill>
                            <a:schemeClr val="tx1"/>
                          </a:solidFill>
                          <a:latin typeface="Calibri" panose="020F0502020204030204"/>
                        </a:defRPr>
                      </a:lvl9pPr>
                    </a:lstStyle>
                    <a:p>
                      <a:pPr marL="0" marR="0">
                        <a:lnSpc>
                          <a:spcPct val="107000"/>
                        </a:lnSpc>
                        <a:spcBef>
                          <a:spcPts val="0"/>
                        </a:spcBef>
                        <a:spcAft>
                          <a:spcPts val="0"/>
                        </a:spcAft>
                      </a:pPr>
                      <a:r>
                        <a:rPr lang="en-US" sz="1000" b="1" dirty="0">
                          <a:solidFill>
                            <a:srgbClr val="FFFFFF"/>
                          </a:solidFill>
                          <a:effectLst/>
                          <a:latin typeface="Segoe UI" panose="020B0502040204020203" pitchFamily="34" charset="0"/>
                          <a:ea typeface="Segoe UI" panose="020B0502040204020203" pitchFamily="34" charset="0"/>
                          <a:cs typeface="Segoe UI" panose="020B0502040204020203" pitchFamily="34" charset="0"/>
                        </a:rPr>
                        <a:t>Type</a:t>
                      </a:r>
                      <a:endParaRPr lang="en-US" sz="1000" dirty="0">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a:noFill/>
                    </a:lnL>
                    <a:lnR>
                      <a:noFill/>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lnTlToBr w="12700" cmpd="sng">
                      <a:noFill/>
                      <a:prstDash val="solid"/>
                    </a:lnTlToBr>
                    <a:lnBlToTr w="12700" cmpd="sng">
                      <a:noFill/>
                      <a:prstDash val="solid"/>
                    </a:lnBlToTr>
                    <a:solidFill>
                      <a:srgbClr val="353535"/>
                    </a:solidFill>
                  </a:tcPr>
                </a:tc>
                <a:tc>
                  <a:txBody>
                    <a:bodyPr/>
                    <a:lstStyle>
                      <a:lvl1pPr marL="0" algn="l" defTabSz="914367" rtl="0" eaLnBrk="1" latinLnBrk="0" hangingPunct="1">
                        <a:defRPr sz="1765" kern="1200">
                          <a:solidFill>
                            <a:schemeClr val="tx1"/>
                          </a:solidFill>
                          <a:latin typeface="Calibri" panose="020F0502020204030204"/>
                        </a:defRPr>
                      </a:lvl1pPr>
                      <a:lvl2pPr marL="457183" algn="l" defTabSz="914367" rtl="0" eaLnBrk="1" latinLnBrk="0" hangingPunct="1">
                        <a:defRPr sz="1765" kern="1200">
                          <a:solidFill>
                            <a:schemeClr val="tx1"/>
                          </a:solidFill>
                          <a:latin typeface="Calibri" panose="020F0502020204030204"/>
                        </a:defRPr>
                      </a:lvl2pPr>
                      <a:lvl3pPr marL="914367" algn="l" defTabSz="914367" rtl="0" eaLnBrk="1" latinLnBrk="0" hangingPunct="1">
                        <a:defRPr sz="1765" kern="1200">
                          <a:solidFill>
                            <a:schemeClr val="tx1"/>
                          </a:solidFill>
                          <a:latin typeface="Calibri" panose="020F0502020204030204"/>
                        </a:defRPr>
                      </a:lvl3pPr>
                      <a:lvl4pPr marL="1371550" algn="l" defTabSz="914367" rtl="0" eaLnBrk="1" latinLnBrk="0" hangingPunct="1">
                        <a:defRPr sz="1765" kern="1200">
                          <a:solidFill>
                            <a:schemeClr val="tx1"/>
                          </a:solidFill>
                          <a:latin typeface="Calibri" panose="020F0502020204030204"/>
                        </a:defRPr>
                      </a:lvl4pPr>
                      <a:lvl5pPr marL="1828734" algn="l" defTabSz="914367" rtl="0" eaLnBrk="1" latinLnBrk="0" hangingPunct="1">
                        <a:defRPr sz="1765" kern="1200">
                          <a:solidFill>
                            <a:schemeClr val="tx1"/>
                          </a:solidFill>
                          <a:latin typeface="Calibri" panose="020F0502020204030204"/>
                        </a:defRPr>
                      </a:lvl5pPr>
                      <a:lvl6pPr marL="2285918" algn="l" defTabSz="914367" rtl="0" eaLnBrk="1" latinLnBrk="0" hangingPunct="1">
                        <a:defRPr sz="1765" kern="1200">
                          <a:solidFill>
                            <a:schemeClr val="tx1"/>
                          </a:solidFill>
                          <a:latin typeface="Calibri" panose="020F0502020204030204"/>
                        </a:defRPr>
                      </a:lvl6pPr>
                      <a:lvl7pPr marL="2743101" algn="l" defTabSz="914367" rtl="0" eaLnBrk="1" latinLnBrk="0" hangingPunct="1">
                        <a:defRPr sz="1765" kern="1200">
                          <a:solidFill>
                            <a:schemeClr val="tx1"/>
                          </a:solidFill>
                          <a:latin typeface="Calibri" panose="020F0502020204030204"/>
                        </a:defRPr>
                      </a:lvl7pPr>
                      <a:lvl8pPr marL="3200284" algn="l" defTabSz="914367" rtl="0" eaLnBrk="1" latinLnBrk="0" hangingPunct="1">
                        <a:defRPr sz="1765" kern="1200">
                          <a:solidFill>
                            <a:schemeClr val="tx1"/>
                          </a:solidFill>
                          <a:latin typeface="Calibri" panose="020F0502020204030204"/>
                        </a:defRPr>
                      </a:lvl8pPr>
                      <a:lvl9pPr marL="3657469" algn="l" defTabSz="914367" rtl="0" eaLnBrk="1" latinLnBrk="0" hangingPunct="1">
                        <a:defRPr sz="1765" kern="1200">
                          <a:solidFill>
                            <a:schemeClr val="tx1"/>
                          </a:solidFill>
                          <a:latin typeface="Calibri" panose="020F0502020204030204"/>
                        </a:defRPr>
                      </a:lvl9pPr>
                    </a:lstStyle>
                    <a:p>
                      <a:pPr marL="0" marR="0">
                        <a:lnSpc>
                          <a:spcPct val="107000"/>
                        </a:lnSpc>
                        <a:spcBef>
                          <a:spcPts val="0"/>
                        </a:spcBef>
                        <a:spcAft>
                          <a:spcPts val="0"/>
                        </a:spcAft>
                      </a:pPr>
                      <a:r>
                        <a:rPr lang="en-US" sz="1000" b="1" dirty="0">
                          <a:solidFill>
                            <a:srgbClr val="FFFFFF"/>
                          </a:solidFill>
                          <a:effectLst/>
                          <a:latin typeface="Segoe UI" panose="020B0502040204020203" pitchFamily="34" charset="0"/>
                          <a:ea typeface="Segoe UI" panose="020B0502040204020203" pitchFamily="34" charset="0"/>
                          <a:cs typeface="Segoe UI" panose="020B0502040204020203" pitchFamily="34" charset="0"/>
                        </a:rPr>
                        <a:t>Purpose</a:t>
                      </a:r>
                      <a:endParaRPr lang="en-US" sz="1000" dirty="0">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a:noFill/>
                    </a:lnL>
                    <a:lnR w="12700" cap="flat" cmpd="sng" algn="ctr">
                      <a:solidFill>
                        <a:srgbClr val="35353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lnTlToBr w="12700" cmpd="sng">
                      <a:noFill/>
                      <a:prstDash val="solid"/>
                    </a:lnTlToBr>
                    <a:lnBlToTr w="12700" cmpd="sng">
                      <a:noFill/>
                      <a:prstDash val="solid"/>
                    </a:lnBlToTr>
                    <a:solidFill>
                      <a:srgbClr val="353535"/>
                    </a:solidFill>
                  </a:tcPr>
                </a:tc>
                <a:extLst>
                  <a:ext uri="{0D108BD9-81ED-4DB2-BD59-A6C34878D82A}">
                    <a16:rowId xmlns:a16="http://schemas.microsoft.com/office/drawing/2014/main" val="934923780"/>
                  </a:ext>
                </a:extLst>
              </a:tr>
              <a:tr h="0">
                <a:tc>
                  <a:txBody>
                    <a:bodyPr/>
                    <a:lstStyle>
                      <a:lvl1pPr marL="0" algn="l" defTabSz="914367" rtl="0" eaLnBrk="1" latinLnBrk="0" hangingPunct="1">
                        <a:defRPr sz="1765" kern="1200">
                          <a:solidFill>
                            <a:schemeClr val="tx1"/>
                          </a:solidFill>
                          <a:latin typeface="Calibri" panose="020F0502020204030204"/>
                        </a:defRPr>
                      </a:lvl1pPr>
                      <a:lvl2pPr marL="457183" algn="l" defTabSz="914367" rtl="0" eaLnBrk="1" latinLnBrk="0" hangingPunct="1">
                        <a:defRPr sz="1765" kern="1200">
                          <a:solidFill>
                            <a:schemeClr val="tx1"/>
                          </a:solidFill>
                          <a:latin typeface="Calibri" panose="020F0502020204030204"/>
                        </a:defRPr>
                      </a:lvl2pPr>
                      <a:lvl3pPr marL="914367" algn="l" defTabSz="914367" rtl="0" eaLnBrk="1" latinLnBrk="0" hangingPunct="1">
                        <a:defRPr sz="1765" kern="1200">
                          <a:solidFill>
                            <a:schemeClr val="tx1"/>
                          </a:solidFill>
                          <a:latin typeface="Calibri" panose="020F0502020204030204"/>
                        </a:defRPr>
                      </a:lvl3pPr>
                      <a:lvl4pPr marL="1371550" algn="l" defTabSz="914367" rtl="0" eaLnBrk="1" latinLnBrk="0" hangingPunct="1">
                        <a:defRPr sz="1765" kern="1200">
                          <a:solidFill>
                            <a:schemeClr val="tx1"/>
                          </a:solidFill>
                          <a:latin typeface="Calibri" panose="020F0502020204030204"/>
                        </a:defRPr>
                      </a:lvl4pPr>
                      <a:lvl5pPr marL="1828734" algn="l" defTabSz="914367" rtl="0" eaLnBrk="1" latinLnBrk="0" hangingPunct="1">
                        <a:defRPr sz="1765" kern="1200">
                          <a:solidFill>
                            <a:schemeClr val="tx1"/>
                          </a:solidFill>
                          <a:latin typeface="Calibri" panose="020F0502020204030204"/>
                        </a:defRPr>
                      </a:lvl5pPr>
                      <a:lvl6pPr marL="2285918" algn="l" defTabSz="914367" rtl="0" eaLnBrk="1" latinLnBrk="0" hangingPunct="1">
                        <a:defRPr sz="1765" kern="1200">
                          <a:solidFill>
                            <a:schemeClr val="tx1"/>
                          </a:solidFill>
                          <a:latin typeface="Calibri" panose="020F0502020204030204"/>
                        </a:defRPr>
                      </a:lvl6pPr>
                      <a:lvl7pPr marL="2743101" algn="l" defTabSz="914367" rtl="0" eaLnBrk="1" latinLnBrk="0" hangingPunct="1">
                        <a:defRPr sz="1765" kern="1200">
                          <a:solidFill>
                            <a:schemeClr val="tx1"/>
                          </a:solidFill>
                          <a:latin typeface="Calibri" panose="020F0502020204030204"/>
                        </a:defRPr>
                      </a:lvl7pPr>
                      <a:lvl8pPr marL="3200284" algn="l" defTabSz="914367" rtl="0" eaLnBrk="1" latinLnBrk="0" hangingPunct="1">
                        <a:defRPr sz="1765" kern="1200">
                          <a:solidFill>
                            <a:schemeClr val="tx1"/>
                          </a:solidFill>
                          <a:latin typeface="Calibri" panose="020F0502020204030204"/>
                        </a:defRPr>
                      </a:lvl8pPr>
                      <a:lvl9pPr marL="3657469" algn="l" defTabSz="914367" rtl="0" eaLnBrk="1" latinLnBrk="0" hangingPunct="1">
                        <a:defRPr sz="1765" kern="1200">
                          <a:solidFill>
                            <a:schemeClr val="tx1"/>
                          </a:solidFill>
                          <a:latin typeface="Calibri" panose="020F0502020204030204"/>
                        </a:defRPr>
                      </a:lvl9pPr>
                    </a:lstStyle>
                    <a:p>
                      <a:pPr marL="0" marR="0" algn="ctr">
                        <a:lnSpc>
                          <a:spcPct val="107000"/>
                        </a:lnSpc>
                        <a:spcBef>
                          <a:spcPts val="0"/>
                        </a:spcBef>
                        <a:spcAft>
                          <a:spcPts val="0"/>
                        </a:spcAft>
                      </a:pPr>
                      <a:r>
                        <a:rPr lang="en-US" sz="1000" b="1" dirty="0">
                          <a:effectLst/>
                          <a:latin typeface="Segoe UI" panose="020B0502040204020203" pitchFamily="34" charset="0"/>
                          <a:ea typeface="Segoe UI" panose="020B0502040204020203" pitchFamily="34" charset="0"/>
                          <a:cs typeface="Segoe UI" panose="020B0502040204020203" pitchFamily="34" charset="0"/>
                        </a:rPr>
                        <a:t>C:\</a:t>
                      </a:r>
                      <a:endParaRPr lang="en-US" sz="1000" dirty="0">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858585"/>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367" rtl="0" eaLnBrk="1" latinLnBrk="0" hangingPunct="1">
                        <a:defRPr sz="1765" kern="1200">
                          <a:solidFill>
                            <a:schemeClr val="tx1"/>
                          </a:solidFill>
                          <a:latin typeface="Calibri" panose="020F0502020204030204"/>
                        </a:defRPr>
                      </a:lvl1pPr>
                      <a:lvl2pPr marL="457183" algn="l" defTabSz="914367" rtl="0" eaLnBrk="1" latinLnBrk="0" hangingPunct="1">
                        <a:defRPr sz="1765" kern="1200">
                          <a:solidFill>
                            <a:schemeClr val="tx1"/>
                          </a:solidFill>
                          <a:latin typeface="Calibri" panose="020F0502020204030204"/>
                        </a:defRPr>
                      </a:lvl2pPr>
                      <a:lvl3pPr marL="914367" algn="l" defTabSz="914367" rtl="0" eaLnBrk="1" latinLnBrk="0" hangingPunct="1">
                        <a:defRPr sz="1765" kern="1200">
                          <a:solidFill>
                            <a:schemeClr val="tx1"/>
                          </a:solidFill>
                          <a:latin typeface="Calibri" panose="020F0502020204030204"/>
                        </a:defRPr>
                      </a:lvl3pPr>
                      <a:lvl4pPr marL="1371550" algn="l" defTabSz="914367" rtl="0" eaLnBrk="1" latinLnBrk="0" hangingPunct="1">
                        <a:defRPr sz="1765" kern="1200">
                          <a:solidFill>
                            <a:schemeClr val="tx1"/>
                          </a:solidFill>
                          <a:latin typeface="Calibri" panose="020F0502020204030204"/>
                        </a:defRPr>
                      </a:lvl4pPr>
                      <a:lvl5pPr marL="1828734" algn="l" defTabSz="914367" rtl="0" eaLnBrk="1" latinLnBrk="0" hangingPunct="1">
                        <a:defRPr sz="1765" kern="1200">
                          <a:solidFill>
                            <a:schemeClr val="tx1"/>
                          </a:solidFill>
                          <a:latin typeface="Calibri" panose="020F0502020204030204"/>
                        </a:defRPr>
                      </a:lvl5pPr>
                      <a:lvl6pPr marL="2285918" algn="l" defTabSz="914367" rtl="0" eaLnBrk="1" latinLnBrk="0" hangingPunct="1">
                        <a:defRPr sz="1765" kern="1200">
                          <a:solidFill>
                            <a:schemeClr val="tx1"/>
                          </a:solidFill>
                          <a:latin typeface="Calibri" panose="020F0502020204030204"/>
                        </a:defRPr>
                      </a:lvl6pPr>
                      <a:lvl7pPr marL="2743101" algn="l" defTabSz="914367" rtl="0" eaLnBrk="1" latinLnBrk="0" hangingPunct="1">
                        <a:defRPr sz="1765" kern="1200">
                          <a:solidFill>
                            <a:schemeClr val="tx1"/>
                          </a:solidFill>
                          <a:latin typeface="Calibri" panose="020F0502020204030204"/>
                        </a:defRPr>
                      </a:lvl7pPr>
                      <a:lvl8pPr marL="3200284" algn="l" defTabSz="914367" rtl="0" eaLnBrk="1" latinLnBrk="0" hangingPunct="1">
                        <a:defRPr sz="1765" kern="1200">
                          <a:solidFill>
                            <a:schemeClr val="tx1"/>
                          </a:solidFill>
                          <a:latin typeface="Calibri" panose="020F0502020204030204"/>
                        </a:defRPr>
                      </a:lvl8pPr>
                      <a:lvl9pPr marL="3657469" algn="l" defTabSz="914367" rtl="0" eaLnBrk="1" latinLnBrk="0" hangingPunct="1">
                        <a:defRPr sz="1765" kern="1200">
                          <a:solidFill>
                            <a:schemeClr val="tx1"/>
                          </a:solidFill>
                          <a:latin typeface="Calibri" panose="020F0502020204030204"/>
                        </a:defRPr>
                      </a:lvl9pPr>
                    </a:lstStyle>
                    <a:p>
                      <a:pPr marL="0" marR="0" algn="ctr">
                        <a:lnSpc>
                          <a:spcPct val="107000"/>
                        </a:lnSpc>
                        <a:spcBef>
                          <a:spcPts val="0"/>
                        </a:spcBef>
                        <a:spcAft>
                          <a:spcPts val="0"/>
                        </a:spcAft>
                      </a:pPr>
                      <a:r>
                        <a:rPr lang="en-US" sz="1000" dirty="0">
                          <a:effectLst/>
                          <a:latin typeface="Segoe UI" panose="020B0502040204020203" pitchFamily="34" charset="0"/>
                          <a:ea typeface="Segoe UI" panose="020B0502040204020203" pitchFamily="34" charset="0"/>
                          <a:cs typeface="Segoe UI" panose="020B0502040204020203" pitchFamily="34" charset="0"/>
                        </a:rPr>
                        <a:t>S10</a:t>
                      </a:r>
                      <a:endParaRPr lang="en-US" sz="1000" dirty="0">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858585"/>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367" rtl="0" eaLnBrk="1" latinLnBrk="0" hangingPunct="1">
                        <a:defRPr sz="1765" kern="1200">
                          <a:solidFill>
                            <a:schemeClr val="tx1"/>
                          </a:solidFill>
                          <a:latin typeface="Calibri" panose="020F0502020204030204"/>
                        </a:defRPr>
                      </a:lvl1pPr>
                      <a:lvl2pPr marL="457183" algn="l" defTabSz="914367" rtl="0" eaLnBrk="1" latinLnBrk="0" hangingPunct="1">
                        <a:defRPr sz="1765" kern="1200">
                          <a:solidFill>
                            <a:schemeClr val="tx1"/>
                          </a:solidFill>
                          <a:latin typeface="Calibri" panose="020F0502020204030204"/>
                        </a:defRPr>
                      </a:lvl2pPr>
                      <a:lvl3pPr marL="914367" algn="l" defTabSz="914367" rtl="0" eaLnBrk="1" latinLnBrk="0" hangingPunct="1">
                        <a:defRPr sz="1765" kern="1200">
                          <a:solidFill>
                            <a:schemeClr val="tx1"/>
                          </a:solidFill>
                          <a:latin typeface="Calibri" panose="020F0502020204030204"/>
                        </a:defRPr>
                      </a:lvl3pPr>
                      <a:lvl4pPr marL="1371550" algn="l" defTabSz="914367" rtl="0" eaLnBrk="1" latinLnBrk="0" hangingPunct="1">
                        <a:defRPr sz="1765" kern="1200">
                          <a:solidFill>
                            <a:schemeClr val="tx1"/>
                          </a:solidFill>
                          <a:latin typeface="Calibri" panose="020F0502020204030204"/>
                        </a:defRPr>
                      </a:lvl4pPr>
                      <a:lvl5pPr marL="1828734" algn="l" defTabSz="914367" rtl="0" eaLnBrk="1" latinLnBrk="0" hangingPunct="1">
                        <a:defRPr sz="1765" kern="1200">
                          <a:solidFill>
                            <a:schemeClr val="tx1"/>
                          </a:solidFill>
                          <a:latin typeface="Calibri" panose="020F0502020204030204"/>
                        </a:defRPr>
                      </a:lvl5pPr>
                      <a:lvl6pPr marL="2285918" algn="l" defTabSz="914367" rtl="0" eaLnBrk="1" latinLnBrk="0" hangingPunct="1">
                        <a:defRPr sz="1765" kern="1200">
                          <a:solidFill>
                            <a:schemeClr val="tx1"/>
                          </a:solidFill>
                          <a:latin typeface="Calibri" panose="020F0502020204030204"/>
                        </a:defRPr>
                      </a:lvl6pPr>
                      <a:lvl7pPr marL="2743101" algn="l" defTabSz="914367" rtl="0" eaLnBrk="1" latinLnBrk="0" hangingPunct="1">
                        <a:defRPr sz="1765" kern="1200">
                          <a:solidFill>
                            <a:schemeClr val="tx1"/>
                          </a:solidFill>
                          <a:latin typeface="Calibri" panose="020F0502020204030204"/>
                        </a:defRPr>
                      </a:lvl7pPr>
                      <a:lvl8pPr marL="3200284" algn="l" defTabSz="914367" rtl="0" eaLnBrk="1" latinLnBrk="0" hangingPunct="1">
                        <a:defRPr sz="1765" kern="1200">
                          <a:solidFill>
                            <a:schemeClr val="tx1"/>
                          </a:solidFill>
                          <a:latin typeface="Calibri" panose="020F0502020204030204"/>
                        </a:defRPr>
                      </a:lvl8pPr>
                      <a:lvl9pPr marL="3657469" algn="l" defTabSz="914367" rtl="0" eaLnBrk="1" latinLnBrk="0" hangingPunct="1">
                        <a:defRPr sz="1765" kern="1200">
                          <a:solidFill>
                            <a:schemeClr val="tx1"/>
                          </a:solidFill>
                          <a:latin typeface="Calibri" panose="020F0502020204030204"/>
                        </a:defRPr>
                      </a:lvl9pPr>
                    </a:lstStyle>
                    <a:p>
                      <a:pPr marL="0" marR="0">
                        <a:lnSpc>
                          <a:spcPct val="107000"/>
                        </a:lnSpc>
                        <a:spcBef>
                          <a:spcPts val="0"/>
                        </a:spcBef>
                        <a:spcAft>
                          <a:spcPts val="0"/>
                        </a:spcAft>
                      </a:pPr>
                      <a:r>
                        <a:rPr lang="en-US" sz="1000" dirty="0">
                          <a:effectLst/>
                          <a:latin typeface="Segoe UI" panose="020B0502040204020203" pitchFamily="34" charset="0"/>
                          <a:ea typeface="Segoe UI" panose="020B0502040204020203" pitchFamily="34" charset="0"/>
                          <a:cs typeface="Segoe UI" panose="020B0502040204020203" pitchFamily="34" charset="0"/>
                        </a:rPr>
                        <a:t>OS</a:t>
                      </a:r>
                      <a:endParaRPr lang="en-US" sz="1000" dirty="0">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858585"/>
                      </a:solidFill>
                      <a:prstDash val="solid"/>
                      <a:round/>
                      <a:headEnd type="none" w="med" len="med"/>
                      <a:tailEnd type="none" w="med" len="med"/>
                    </a:lnB>
                    <a:lnTlToBr w="12700" cmpd="sng">
                      <a:noFill/>
                      <a:prstDash val="solid"/>
                    </a:lnTlToBr>
                    <a:lnBlToTr w="12700" cmpd="sng">
                      <a:noFill/>
                      <a:prstDash val="solid"/>
                    </a:lnBlToTr>
                    <a:solidFill>
                      <a:srgbClr val="D6D6D6"/>
                    </a:solidFill>
                  </a:tcPr>
                </a:tc>
                <a:extLst>
                  <a:ext uri="{0D108BD9-81ED-4DB2-BD59-A6C34878D82A}">
                    <a16:rowId xmlns:a16="http://schemas.microsoft.com/office/drawing/2014/main" val="2726490877"/>
                  </a:ext>
                </a:extLst>
              </a:tr>
              <a:tr h="0">
                <a:tc>
                  <a:txBody>
                    <a:bodyPr/>
                    <a:lstStyle>
                      <a:lvl1pPr marL="0" algn="l" defTabSz="914367" rtl="0" eaLnBrk="1" latinLnBrk="0" hangingPunct="1">
                        <a:defRPr sz="1765" kern="1200">
                          <a:solidFill>
                            <a:schemeClr val="tx1"/>
                          </a:solidFill>
                          <a:latin typeface="Calibri" panose="020F0502020204030204"/>
                        </a:defRPr>
                      </a:lvl1pPr>
                      <a:lvl2pPr marL="457183" algn="l" defTabSz="914367" rtl="0" eaLnBrk="1" latinLnBrk="0" hangingPunct="1">
                        <a:defRPr sz="1765" kern="1200">
                          <a:solidFill>
                            <a:schemeClr val="tx1"/>
                          </a:solidFill>
                          <a:latin typeface="Calibri" panose="020F0502020204030204"/>
                        </a:defRPr>
                      </a:lvl2pPr>
                      <a:lvl3pPr marL="914367" algn="l" defTabSz="914367" rtl="0" eaLnBrk="1" latinLnBrk="0" hangingPunct="1">
                        <a:defRPr sz="1765" kern="1200">
                          <a:solidFill>
                            <a:schemeClr val="tx1"/>
                          </a:solidFill>
                          <a:latin typeface="Calibri" panose="020F0502020204030204"/>
                        </a:defRPr>
                      </a:lvl3pPr>
                      <a:lvl4pPr marL="1371550" algn="l" defTabSz="914367" rtl="0" eaLnBrk="1" latinLnBrk="0" hangingPunct="1">
                        <a:defRPr sz="1765" kern="1200">
                          <a:solidFill>
                            <a:schemeClr val="tx1"/>
                          </a:solidFill>
                          <a:latin typeface="Calibri" panose="020F0502020204030204"/>
                        </a:defRPr>
                      </a:lvl4pPr>
                      <a:lvl5pPr marL="1828734" algn="l" defTabSz="914367" rtl="0" eaLnBrk="1" latinLnBrk="0" hangingPunct="1">
                        <a:defRPr sz="1765" kern="1200">
                          <a:solidFill>
                            <a:schemeClr val="tx1"/>
                          </a:solidFill>
                          <a:latin typeface="Calibri" panose="020F0502020204030204"/>
                        </a:defRPr>
                      </a:lvl5pPr>
                      <a:lvl6pPr marL="2285918" algn="l" defTabSz="914367" rtl="0" eaLnBrk="1" latinLnBrk="0" hangingPunct="1">
                        <a:defRPr sz="1765" kern="1200">
                          <a:solidFill>
                            <a:schemeClr val="tx1"/>
                          </a:solidFill>
                          <a:latin typeface="Calibri" panose="020F0502020204030204"/>
                        </a:defRPr>
                      </a:lvl6pPr>
                      <a:lvl7pPr marL="2743101" algn="l" defTabSz="914367" rtl="0" eaLnBrk="1" latinLnBrk="0" hangingPunct="1">
                        <a:defRPr sz="1765" kern="1200">
                          <a:solidFill>
                            <a:schemeClr val="tx1"/>
                          </a:solidFill>
                          <a:latin typeface="Calibri" panose="020F0502020204030204"/>
                        </a:defRPr>
                      </a:lvl7pPr>
                      <a:lvl8pPr marL="3200284" algn="l" defTabSz="914367" rtl="0" eaLnBrk="1" latinLnBrk="0" hangingPunct="1">
                        <a:defRPr sz="1765" kern="1200">
                          <a:solidFill>
                            <a:schemeClr val="tx1"/>
                          </a:solidFill>
                          <a:latin typeface="Calibri" panose="020F0502020204030204"/>
                        </a:defRPr>
                      </a:lvl8pPr>
                      <a:lvl9pPr marL="3657469" algn="l" defTabSz="914367" rtl="0" eaLnBrk="1" latinLnBrk="0" hangingPunct="1">
                        <a:defRPr sz="1765" kern="1200">
                          <a:solidFill>
                            <a:schemeClr val="tx1"/>
                          </a:solidFill>
                          <a:latin typeface="Calibri" panose="020F0502020204030204"/>
                        </a:defRPr>
                      </a:lvl9pPr>
                    </a:lstStyle>
                    <a:p>
                      <a:pPr marL="0" marR="0" algn="ctr">
                        <a:lnSpc>
                          <a:spcPct val="107000"/>
                        </a:lnSpc>
                        <a:spcBef>
                          <a:spcPts val="0"/>
                        </a:spcBef>
                        <a:spcAft>
                          <a:spcPts val="0"/>
                        </a:spcAft>
                      </a:pPr>
                      <a:r>
                        <a:rPr lang="en-US" sz="1000" b="1" dirty="0">
                          <a:effectLst/>
                          <a:latin typeface="Segoe UI" panose="020B0502040204020203" pitchFamily="34" charset="0"/>
                          <a:ea typeface="Segoe UI" panose="020B0502040204020203" pitchFamily="34" charset="0"/>
                          <a:cs typeface="Segoe UI" panose="020B0502040204020203" pitchFamily="34" charset="0"/>
                        </a:rPr>
                        <a:t>D:\</a:t>
                      </a:r>
                      <a:endParaRPr lang="en-US" sz="1000" dirty="0">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Calibri" panose="020F0502020204030204"/>
                        </a:defRPr>
                      </a:lvl1pPr>
                      <a:lvl2pPr marL="457183" algn="l" defTabSz="914367" rtl="0" eaLnBrk="1" latinLnBrk="0" hangingPunct="1">
                        <a:defRPr sz="1765" kern="1200">
                          <a:solidFill>
                            <a:schemeClr val="tx1"/>
                          </a:solidFill>
                          <a:latin typeface="Calibri" panose="020F0502020204030204"/>
                        </a:defRPr>
                      </a:lvl2pPr>
                      <a:lvl3pPr marL="914367" algn="l" defTabSz="914367" rtl="0" eaLnBrk="1" latinLnBrk="0" hangingPunct="1">
                        <a:defRPr sz="1765" kern="1200">
                          <a:solidFill>
                            <a:schemeClr val="tx1"/>
                          </a:solidFill>
                          <a:latin typeface="Calibri" panose="020F0502020204030204"/>
                        </a:defRPr>
                      </a:lvl3pPr>
                      <a:lvl4pPr marL="1371550" algn="l" defTabSz="914367" rtl="0" eaLnBrk="1" latinLnBrk="0" hangingPunct="1">
                        <a:defRPr sz="1765" kern="1200">
                          <a:solidFill>
                            <a:schemeClr val="tx1"/>
                          </a:solidFill>
                          <a:latin typeface="Calibri" panose="020F0502020204030204"/>
                        </a:defRPr>
                      </a:lvl4pPr>
                      <a:lvl5pPr marL="1828734" algn="l" defTabSz="914367" rtl="0" eaLnBrk="1" latinLnBrk="0" hangingPunct="1">
                        <a:defRPr sz="1765" kern="1200">
                          <a:solidFill>
                            <a:schemeClr val="tx1"/>
                          </a:solidFill>
                          <a:latin typeface="Calibri" panose="020F0502020204030204"/>
                        </a:defRPr>
                      </a:lvl5pPr>
                      <a:lvl6pPr marL="2285918" algn="l" defTabSz="914367" rtl="0" eaLnBrk="1" latinLnBrk="0" hangingPunct="1">
                        <a:defRPr sz="1765" kern="1200">
                          <a:solidFill>
                            <a:schemeClr val="tx1"/>
                          </a:solidFill>
                          <a:latin typeface="Calibri" panose="020F0502020204030204"/>
                        </a:defRPr>
                      </a:lvl6pPr>
                      <a:lvl7pPr marL="2743101" algn="l" defTabSz="914367" rtl="0" eaLnBrk="1" latinLnBrk="0" hangingPunct="1">
                        <a:defRPr sz="1765" kern="1200">
                          <a:solidFill>
                            <a:schemeClr val="tx1"/>
                          </a:solidFill>
                          <a:latin typeface="Calibri" panose="020F0502020204030204"/>
                        </a:defRPr>
                      </a:lvl7pPr>
                      <a:lvl8pPr marL="3200284" algn="l" defTabSz="914367" rtl="0" eaLnBrk="1" latinLnBrk="0" hangingPunct="1">
                        <a:defRPr sz="1765" kern="1200">
                          <a:solidFill>
                            <a:schemeClr val="tx1"/>
                          </a:solidFill>
                          <a:latin typeface="Calibri" panose="020F0502020204030204"/>
                        </a:defRPr>
                      </a:lvl8pPr>
                      <a:lvl9pPr marL="3657469" algn="l" defTabSz="914367" rtl="0" eaLnBrk="1" latinLnBrk="0" hangingPunct="1">
                        <a:defRPr sz="1765" kern="1200">
                          <a:solidFill>
                            <a:schemeClr val="tx1"/>
                          </a:solidFill>
                          <a:latin typeface="Calibri" panose="020F0502020204030204"/>
                        </a:defRPr>
                      </a:lvl9pPr>
                    </a:lstStyle>
                    <a:p>
                      <a:pPr marL="0" marR="0" algn="ctr">
                        <a:lnSpc>
                          <a:spcPct val="107000"/>
                        </a:lnSpc>
                        <a:spcBef>
                          <a:spcPts val="0"/>
                        </a:spcBef>
                        <a:spcAft>
                          <a:spcPts val="0"/>
                        </a:spcAft>
                      </a:pPr>
                      <a:r>
                        <a:rPr lang="en-US" sz="1000" dirty="0">
                          <a:effectLst/>
                          <a:latin typeface="Segoe UI" panose="020B0502040204020203" pitchFamily="34" charset="0"/>
                          <a:ea typeface="Segoe UI" panose="020B0502040204020203" pitchFamily="34" charset="0"/>
                          <a:cs typeface="Segoe UI" panose="020B0502040204020203" pitchFamily="34" charset="0"/>
                        </a:rPr>
                        <a:t>Local SSD</a:t>
                      </a:r>
                      <a:endParaRPr lang="en-US" sz="1000" dirty="0">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Calibri" panose="020F0502020204030204"/>
                        </a:defRPr>
                      </a:lvl1pPr>
                      <a:lvl2pPr marL="457183" algn="l" defTabSz="914367" rtl="0" eaLnBrk="1" latinLnBrk="0" hangingPunct="1">
                        <a:defRPr sz="1765" kern="1200">
                          <a:solidFill>
                            <a:schemeClr val="tx1"/>
                          </a:solidFill>
                          <a:latin typeface="Calibri" panose="020F0502020204030204"/>
                        </a:defRPr>
                      </a:lvl2pPr>
                      <a:lvl3pPr marL="914367" algn="l" defTabSz="914367" rtl="0" eaLnBrk="1" latinLnBrk="0" hangingPunct="1">
                        <a:defRPr sz="1765" kern="1200">
                          <a:solidFill>
                            <a:schemeClr val="tx1"/>
                          </a:solidFill>
                          <a:latin typeface="Calibri" panose="020F0502020204030204"/>
                        </a:defRPr>
                      </a:lvl3pPr>
                      <a:lvl4pPr marL="1371550" algn="l" defTabSz="914367" rtl="0" eaLnBrk="1" latinLnBrk="0" hangingPunct="1">
                        <a:defRPr sz="1765" kern="1200">
                          <a:solidFill>
                            <a:schemeClr val="tx1"/>
                          </a:solidFill>
                          <a:latin typeface="Calibri" panose="020F0502020204030204"/>
                        </a:defRPr>
                      </a:lvl4pPr>
                      <a:lvl5pPr marL="1828734" algn="l" defTabSz="914367" rtl="0" eaLnBrk="1" latinLnBrk="0" hangingPunct="1">
                        <a:defRPr sz="1765" kern="1200">
                          <a:solidFill>
                            <a:schemeClr val="tx1"/>
                          </a:solidFill>
                          <a:latin typeface="Calibri" panose="020F0502020204030204"/>
                        </a:defRPr>
                      </a:lvl5pPr>
                      <a:lvl6pPr marL="2285918" algn="l" defTabSz="914367" rtl="0" eaLnBrk="1" latinLnBrk="0" hangingPunct="1">
                        <a:defRPr sz="1765" kern="1200">
                          <a:solidFill>
                            <a:schemeClr val="tx1"/>
                          </a:solidFill>
                          <a:latin typeface="Calibri" panose="020F0502020204030204"/>
                        </a:defRPr>
                      </a:lvl6pPr>
                      <a:lvl7pPr marL="2743101" algn="l" defTabSz="914367" rtl="0" eaLnBrk="1" latinLnBrk="0" hangingPunct="1">
                        <a:defRPr sz="1765" kern="1200">
                          <a:solidFill>
                            <a:schemeClr val="tx1"/>
                          </a:solidFill>
                          <a:latin typeface="Calibri" panose="020F0502020204030204"/>
                        </a:defRPr>
                      </a:lvl7pPr>
                      <a:lvl8pPr marL="3200284" algn="l" defTabSz="914367" rtl="0" eaLnBrk="1" latinLnBrk="0" hangingPunct="1">
                        <a:defRPr sz="1765" kern="1200">
                          <a:solidFill>
                            <a:schemeClr val="tx1"/>
                          </a:solidFill>
                          <a:latin typeface="Calibri" panose="020F0502020204030204"/>
                        </a:defRPr>
                      </a:lvl8pPr>
                      <a:lvl9pPr marL="3657469" algn="l" defTabSz="914367" rtl="0" eaLnBrk="1" latinLnBrk="0" hangingPunct="1">
                        <a:defRPr sz="1765" kern="1200">
                          <a:solidFill>
                            <a:schemeClr val="tx1"/>
                          </a:solidFill>
                          <a:latin typeface="Calibri" panose="020F0502020204030204"/>
                        </a:defRPr>
                      </a:lvl9pPr>
                    </a:lstStyle>
                    <a:p>
                      <a:pPr marL="0" marR="0">
                        <a:lnSpc>
                          <a:spcPct val="107000"/>
                        </a:lnSpc>
                        <a:spcBef>
                          <a:spcPts val="0"/>
                        </a:spcBef>
                        <a:spcAft>
                          <a:spcPts val="0"/>
                        </a:spcAft>
                      </a:pPr>
                      <a:r>
                        <a:rPr lang="en-US" sz="1000" dirty="0">
                          <a:effectLst/>
                          <a:latin typeface="Segoe UI" panose="020B0502040204020203" pitchFamily="34" charset="0"/>
                          <a:ea typeface="Segoe UI" panose="020B0502040204020203" pitchFamily="34" charset="0"/>
                          <a:cs typeface="Segoe UI" panose="020B0502040204020203" pitchFamily="34" charset="0"/>
                        </a:rPr>
                        <a:t>TempDB broken into multiple files (match number of cores)</a:t>
                      </a:r>
                      <a:endParaRPr lang="en-US" sz="1000" dirty="0">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790498"/>
                  </a:ext>
                </a:extLst>
              </a:tr>
              <a:tr h="0">
                <a:tc>
                  <a:txBody>
                    <a:bodyPr/>
                    <a:lstStyle>
                      <a:lvl1pPr marL="0" algn="l" defTabSz="914367" rtl="0" eaLnBrk="1" latinLnBrk="0" hangingPunct="1">
                        <a:defRPr sz="1765" kern="1200">
                          <a:solidFill>
                            <a:schemeClr val="tx1"/>
                          </a:solidFill>
                          <a:latin typeface="Calibri" panose="020F0502020204030204"/>
                        </a:defRPr>
                      </a:lvl1pPr>
                      <a:lvl2pPr marL="457183" algn="l" defTabSz="914367" rtl="0" eaLnBrk="1" latinLnBrk="0" hangingPunct="1">
                        <a:defRPr sz="1765" kern="1200">
                          <a:solidFill>
                            <a:schemeClr val="tx1"/>
                          </a:solidFill>
                          <a:latin typeface="Calibri" panose="020F0502020204030204"/>
                        </a:defRPr>
                      </a:lvl2pPr>
                      <a:lvl3pPr marL="914367" algn="l" defTabSz="914367" rtl="0" eaLnBrk="1" latinLnBrk="0" hangingPunct="1">
                        <a:defRPr sz="1765" kern="1200">
                          <a:solidFill>
                            <a:schemeClr val="tx1"/>
                          </a:solidFill>
                          <a:latin typeface="Calibri" panose="020F0502020204030204"/>
                        </a:defRPr>
                      </a:lvl3pPr>
                      <a:lvl4pPr marL="1371550" algn="l" defTabSz="914367" rtl="0" eaLnBrk="1" latinLnBrk="0" hangingPunct="1">
                        <a:defRPr sz="1765" kern="1200">
                          <a:solidFill>
                            <a:schemeClr val="tx1"/>
                          </a:solidFill>
                          <a:latin typeface="Calibri" panose="020F0502020204030204"/>
                        </a:defRPr>
                      </a:lvl4pPr>
                      <a:lvl5pPr marL="1828734" algn="l" defTabSz="914367" rtl="0" eaLnBrk="1" latinLnBrk="0" hangingPunct="1">
                        <a:defRPr sz="1765" kern="1200">
                          <a:solidFill>
                            <a:schemeClr val="tx1"/>
                          </a:solidFill>
                          <a:latin typeface="Calibri" panose="020F0502020204030204"/>
                        </a:defRPr>
                      </a:lvl5pPr>
                      <a:lvl6pPr marL="2285918" algn="l" defTabSz="914367" rtl="0" eaLnBrk="1" latinLnBrk="0" hangingPunct="1">
                        <a:defRPr sz="1765" kern="1200">
                          <a:solidFill>
                            <a:schemeClr val="tx1"/>
                          </a:solidFill>
                          <a:latin typeface="Calibri" panose="020F0502020204030204"/>
                        </a:defRPr>
                      </a:lvl6pPr>
                      <a:lvl7pPr marL="2743101" algn="l" defTabSz="914367" rtl="0" eaLnBrk="1" latinLnBrk="0" hangingPunct="1">
                        <a:defRPr sz="1765" kern="1200">
                          <a:solidFill>
                            <a:schemeClr val="tx1"/>
                          </a:solidFill>
                          <a:latin typeface="Calibri" panose="020F0502020204030204"/>
                        </a:defRPr>
                      </a:lvl7pPr>
                      <a:lvl8pPr marL="3200284" algn="l" defTabSz="914367" rtl="0" eaLnBrk="1" latinLnBrk="0" hangingPunct="1">
                        <a:defRPr sz="1765" kern="1200">
                          <a:solidFill>
                            <a:schemeClr val="tx1"/>
                          </a:solidFill>
                          <a:latin typeface="Calibri" panose="020F0502020204030204"/>
                        </a:defRPr>
                      </a:lvl8pPr>
                      <a:lvl9pPr marL="3657469" algn="l" defTabSz="914367" rtl="0" eaLnBrk="1" latinLnBrk="0" hangingPunct="1">
                        <a:defRPr sz="1765" kern="1200">
                          <a:solidFill>
                            <a:schemeClr val="tx1"/>
                          </a:solidFill>
                          <a:latin typeface="Calibri" panose="020F0502020204030204"/>
                        </a:defRPr>
                      </a:lvl9pPr>
                    </a:lstStyle>
                    <a:p>
                      <a:pPr marL="0" marR="0" algn="ctr">
                        <a:lnSpc>
                          <a:spcPct val="107000"/>
                        </a:lnSpc>
                        <a:spcBef>
                          <a:spcPts val="0"/>
                        </a:spcBef>
                        <a:spcAft>
                          <a:spcPts val="0"/>
                        </a:spcAft>
                      </a:pPr>
                      <a:r>
                        <a:rPr lang="en-US" sz="1000" b="1" dirty="0">
                          <a:effectLst/>
                          <a:latin typeface="Segoe UI" panose="020B0502040204020203" pitchFamily="34" charset="0"/>
                          <a:ea typeface="Segoe UI" panose="020B0502040204020203" pitchFamily="34" charset="0"/>
                          <a:cs typeface="Segoe UI" panose="020B0502040204020203" pitchFamily="34" charset="0"/>
                        </a:rPr>
                        <a:t>F:\</a:t>
                      </a:r>
                      <a:endParaRPr lang="en-US" sz="1000" dirty="0">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367" rtl="0" eaLnBrk="1" latinLnBrk="0" hangingPunct="1">
                        <a:defRPr sz="1765" kern="1200">
                          <a:solidFill>
                            <a:schemeClr val="tx1"/>
                          </a:solidFill>
                          <a:latin typeface="Calibri" panose="020F0502020204030204"/>
                        </a:defRPr>
                      </a:lvl1pPr>
                      <a:lvl2pPr marL="457183" algn="l" defTabSz="914367" rtl="0" eaLnBrk="1" latinLnBrk="0" hangingPunct="1">
                        <a:defRPr sz="1765" kern="1200">
                          <a:solidFill>
                            <a:schemeClr val="tx1"/>
                          </a:solidFill>
                          <a:latin typeface="Calibri" panose="020F0502020204030204"/>
                        </a:defRPr>
                      </a:lvl2pPr>
                      <a:lvl3pPr marL="914367" algn="l" defTabSz="914367" rtl="0" eaLnBrk="1" latinLnBrk="0" hangingPunct="1">
                        <a:defRPr sz="1765" kern="1200">
                          <a:solidFill>
                            <a:schemeClr val="tx1"/>
                          </a:solidFill>
                          <a:latin typeface="Calibri" panose="020F0502020204030204"/>
                        </a:defRPr>
                      </a:lvl3pPr>
                      <a:lvl4pPr marL="1371550" algn="l" defTabSz="914367" rtl="0" eaLnBrk="1" latinLnBrk="0" hangingPunct="1">
                        <a:defRPr sz="1765" kern="1200">
                          <a:solidFill>
                            <a:schemeClr val="tx1"/>
                          </a:solidFill>
                          <a:latin typeface="Calibri" panose="020F0502020204030204"/>
                        </a:defRPr>
                      </a:lvl4pPr>
                      <a:lvl5pPr marL="1828734" algn="l" defTabSz="914367" rtl="0" eaLnBrk="1" latinLnBrk="0" hangingPunct="1">
                        <a:defRPr sz="1765" kern="1200">
                          <a:solidFill>
                            <a:schemeClr val="tx1"/>
                          </a:solidFill>
                          <a:latin typeface="Calibri" panose="020F0502020204030204"/>
                        </a:defRPr>
                      </a:lvl5pPr>
                      <a:lvl6pPr marL="2285918" algn="l" defTabSz="914367" rtl="0" eaLnBrk="1" latinLnBrk="0" hangingPunct="1">
                        <a:defRPr sz="1765" kern="1200">
                          <a:solidFill>
                            <a:schemeClr val="tx1"/>
                          </a:solidFill>
                          <a:latin typeface="Calibri" panose="020F0502020204030204"/>
                        </a:defRPr>
                      </a:lvl6pPr>
                      <a:lvl7pPr marL="2743101" algn="l" defTabSz="914367" rtl="0" eaLnBrk="1" latinLnBrk="0" hangingPunct="1">
                        <a:defRPr sz="1765" kern="1200">
                          <a:solidFill>
                            <a:schemeClr val="tx1"/>
                          </a:solidFill>
                          <a:latin typeface="Calibri" panose="020F0502020204030204"/>
                        </a:defRPr>
                      </a:lvl7pPr>
                      <a:lvl8pPr marL="3200284" algn="l" defTabSz="914367" rtl="0" eaLnBrk="1" latinLnBrk="0" hangingPunct="1">
                        <a:defRPr sz="1765" kern="1200">
                          <a:solidFill>
                            <a:schemeClr val="tx1"/>
                          </a:solidFill>
                          <a:latin typeface="Calibri" panose="020F0502020204030204"/>
                        </a:defRPr>
                      </a:lvl8pPr>
                      <a:lvl9pPr marL="3657469" algn="l" defTabSz="914367" rtl="0" eaLnBrk="1" latinLnBrk="0" hangingPunct="1">
                        <a:defRPr sz="1765" kern="1200">
                          <a:solidFill>
                            <a:schemeClr val="tx1"/>
                          </a:solidFill>
                          <a:latin typeface="Calibri" panose="020F0502020204030204"/>
                        </a:defRPr>
                      </a:lvl9pPr>
                    </a:lstStyle>
                    <a:p>
                      <a:pPr marL="0" marR="0" algn="ctr">
                        <a:lnSpc>
                          <a:spcPct val="107000"/>
                        </a:lnSpc>
                        <a:spcBef>
                          <a:spcPts val="0"/>
                        </a:spcBef>
                        <a:spcAft>
                          <a:spcPts val="0"/>
                        </a:spcAft>
                      </a:pPr>
                      <a:r>
                        <a:rPr lang="en-US" sz="1000" dirty="0">
                          <a:effectLst/>
                          <a:latin typeface="Segoe UI" panose="020B0502040204020203" pitchFamily="34" charset="0"/>
                          <a:ea typeface="Segoe UI" panose="020B0502040204020203" pitchFamily="34" charset="0"/>
                          <a:cs typeface="Segoe UI" panose="020B0502040204020203" pitchFamily="34" charset="0"/>
                        </a:rPr>
                        <a:t>P20</a:t>
                      </a:r>
                      <a:endParaRPr lang="en-US" sz="1000" dirty="0">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lnTlToBr w="12700" cmpd="sng">
                      <a:noFill/>
                      <a:prstDash val="solid"/>
                    </a:lnTlToBr>
                    <a:lnBlToTr w="12700" cmpd="sng">
                      <a:noFill/>
                      <a:prstDash val="solid"/>
                    </a:lnBlToTr>
                    <a:solidFill>
                      <a:srgbClr val="D6D6D6"/>
                    </a:solidFill>
                  </a:tcPr>
                </a:tc>
                <a:tc>
                  <a:txBody>
                    <a:bodyPr/>
                    <a:lstStyle>
                      <a:lvl1pPr marL="0" algn="l" defTabSz="914367" rtl="0" eaLnBrk="1" latinLnBrk="0" hangingPunct="1">
                        <a:defRPr sz="1765" kern="1200">
                          <a:solidFill>
                            <a:schemeClr val="tx1"/>
                          </a:solidFill>
                          <a:latin typeface="Calibri" panose="020F0502020204030204"/>
                        </a:defRPr>
                      </a:lvl1pPr>
                      <a:lvl2pPr marL="457183" algn="l" defTabSz="914367" rtl="0" eaLnBrk="1" latinLnBrk="0" hangingPunct="1">
                        <a:defRPr sz="1765" kern="1200">
                          <a:solidFill>
                            <a:schemeClr val="tx1"/>
                          </a:solidFill>
                          <a:latin typeface="Calibri" panose="020F0502020204030204"/>
                        </a:defRPr>
                      </a:lvl2pPr>
                      <a:lvl3pPr marL="914367" algn="l" defTabSz="914367" rtl="0" eaLnBrk="1" latinLnBrk="0" hangingPunct="1">
                        <a:defRPr sz="1765" kern="1200">
                          <a:solidFill>
                            <a:schemeClr val="tx1"/>
                          </a:solidFill>
                          <a:latin typeface="Calibri" panose="020F0502020204030204"/>
                        </a:defRPr>
                      </a:lvl3pPr>
                      <a:lvl4pPr marL="1371550" algn="l" defTabSz="914367" rtl="0" eaLnBrk="1" latinLnBrk="0" hangingPunct="1">
                        <a:defRPr sz="1765" kern="1200">
                          <a:solidFill>
                            <a:schemeClr val="tx1"/>
                          </a:solidFill>
                          <a:latin typeface="Calibri" panose="020F0502020204030204"/>
                        </a:defRPr>
                      </a:lvl4pPr>
                      <a:lvl5pPr marL="1828734" algn="l" defTabSz="914367" rtl="0" eaLnBrk="1" latinLnBrk="0" hangingPunct="1">
                        <a:defRPr sz="1765" kern="1200">
                          <a:solidFill>
                            <a:schemeClr val="tx1"/>
                          </a:solidFill>
                          <a:latin typeface="Calibri" panose="020F0502020204030204"/>
                        </a:defRPr>
                      </a:lvl5pPr>
                      <a:lvl6pPr marL="2285918" algn="l" defTabSz="914367" rtl="0" eaLnBrk="1" latinLnBrk="0" hangingPunct="1">
                        <a:defRPr sz="1765" kern="1200">
                          <a:solidFill>
                            <a:schemeClr val="tx1"/>
                          </a:solidFill>
                          <a:latin typeface="Calibri" panose="020F0502020204030204"/>
                        </a:defRPr>
                      </a:lvl6pPr>
                      <a:lvl7pPr marL="2743101" algn="l" defTabSz="914367" rtl="0" eaLnBrk="1" latinLnBrk="0" hangingPunct="1">
                        <a:defRPr sz="1765" kern="1200">
                          <a:solidFill>
                            <a:schemeClr val="tx1"/>
                          </a:solidFill>
                          <a:latin typeface="Calibri" panose="020F0502020204030204"/>
                        </a:defRPr>
                      </a:lvl7pPr>
                      <a:lvl8pPr marL="3200284" algn="l" defTabSz="914367" rtl="0" eaLnBrk="1" latinLnBrk="0" hangingPunct="1">
                        <a:defRPr sz="1765" kern="1200">
                          <a:solidFill>
                            <a:schemeClr val="tx1"/>
                          </a:solidFill>
                          <a:latin typeface="Calibri" panose="020F0502020204030204"/>
                        </a:defRPr>
                      </a:lvl8pPr>
                      <a:lvl9pPr marL="3657469" algn="l" defTabSz="914367" rtl="0" eaLnBrk="1" latinLnBrk="0" hangingPunct="1">
                        <a:defRPr sz="1765" kern="1200">
                          <a:solidFill>
                            <a:schemeClr val="tx1"/>
                          </a:solidFill>
                          <a:latin typeface="Calibri" panose="020F0502020204030204"/>
                        </a:defRPr>
                      </a:lvl9pPr>
                    </a:lstStyle>
                    <a:p>
                      <a:pPr marL="0" marR="0">
                        <a:lnSpc>
                          <a:spcPct val="107000"/>
                        </a:lnSpc>
                        <a:spcBef>
                          <a:spcPts val="0"/>
                        </a:spcBef>
                        <a:spcAft>
                          <a:spcPts val="0"/>
                        </a:spcAft>
                      </a:pPr>
                      <a:r>
                        <a:rPr lang="en-US" sz="1000" dirty="0">
                          <a:effectLst/>
                          <a:latin typeface="Segoe UI" panose="020B0502040204020203" pitchFamily="34" charset="0"/>
                          <a:ea typeface="Segoe UI" panose="020B0502040204020203" pitchFamily="34" charset="0"/>
                          <a:cs typeface="Segoe UI" panose="020B0502040204020203" pitchFamily="34" charset="0"/>
                        </a:rPr>
                        <a:t>SQL Database Files</a:t>
                      </a:r>
                      <a:endParaRPr lang="en-US" sz="1000" dirty="0">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lnTlToBr w="12700" cmpd="sng">
                      <a:noFill/>
                      <a:prstDash val="solid"/>
                    </a:lnTlToBr>
                    <a:lnBlToTr w="12700" cmpd="sng">
                      <a:noFill/>
                      <a:prstDash val="solid"/>
                    </a:lnBlToTr>
                    <a:solidFill>
                      <a:srgbClr val="D6D6D6"/>
                    </a:solidFill>
                  </a:tcPr>
                </a:tc>
                <a:extLst>
                  <a:ext uri="{0D108BD9-81ED-4DB2-BD59-A6C34878D82A}">
                    <a16:rowId xmlns:a16="http://schemas.microsoft.com/office/drawing/2014/main" val="965051450"/>
                  </a:ext>
                </a:extLst>
              </a:tr>
              <a:tr h="0">
                <a:tc>
                  <a:txBody>
                    <a:bodyPr/>
                    <a:lstStyle>
                      <a:lvl1pPr marL="0" algn="l" defTabSz="914367" rtl="0" eaLnBrk="1" latinLnBrk="0" hangingPunct="1">
                        <a:defRPr sz="1765" kern="1200">
                          <a:solidFill>
                            <a:schemeClr val="tx1"/>
                          </a:solidFill>
                          <a:latin typeface="Calibri" panose="020F0502020204030204"/>
                        </a:defRPr>
                      </a:lvl1pPr>
                      <a:lvl2pPr marL="457183" algn="l" defTabSz="914367" rtl="0" eaLnBrk="1" latinLnBrk="0" hangingPunct="1">
                        <a:defRPr sz="1765" kern="1200">
                          <a:solidFill>
                            <a:schemeClr val="tx1"/>
                          </a:solidFill>
                          <a:latin typeface="Calibri" panose="020F0502020204030204"/>
                        </a:defRPr>
                      </a:lvl2pPr>
                      <a:lvl3pPr marL="914367" algn="l" defTabSz="914367" rtl="0" eaLnBrk="1" latinLnBrk="0" hangingPunct="1">
                        <a:defRPr sz="1765" kern="1200">
                          <a:solidFill>
                            <a:schemeClr val="tx1"/>
                          </a:solidFill>
                          <a:latin typeface="Calibri" panose="020F0502020204030204"/>
                        </a:defRPr>
                      </a:lvl3pPr>
                      <a:lvl4pPr marL="1371550" algn="l" defTabSz="914367" rtl="0" eaLnBrk="1" latinLnBrk="0" hangingPunct="1">
                        <a:defRPr sz="1765" kern="1200">
                          <a:solidFill>
                            <a:schemeClr val="tx1"/>
                          </a:solidFill>
                          <a:latin typeface="Calibri" panose="020F0502020204030204"/>
                        </a:defRPr>
                      </a:lvl4pPr>
                      <a:lvl5pPr marL="1828734" algn="l" defTabSz="914367" rtl="0" eaLnBrk="1" latinLnBrk="0" hangingPunct="1">
                        <a:defRPr sz="1765" kern="1200">
                          <a:solidFill>
                            <a:schemeClr val="tx1"/>
                          </a:solidFill>
                          <a:latin typeface="Calibri" panose="020F0502020204030204"/>
                        </a:defRPr>
                      </a:lvl5pPr>
                      <a:lvl6pPr marL="2285918" algn="l" defTabSz="914367" rtl="0" eaLnBrk="1" latinLnBrk="0" hangingPunct="1">
                        <a:defRPr sz="1765" kern="1200">
                          <a:solidFill>
                            <a:schemeClr val="tx1"/>
                          </a:solidFill>
                          <a:latin typeface="Calibri" panose="020F0502020204030204"/>
                        </a:defRPr>
                      </a:lvl6pPr>
                      <a:lvl7pPr marL="2743101" algn="l" defTabSz="914367" rtl="0" eaLnBrk="1" latinLnBrk="0" hangingPunct="1">
                        <a:defRPr sz="1765" kern="1200">
                          <a:solidFill>
                            <a:schemeClr val="tx1"/>
                          </a:solidFill>
                          <a:latin typeface="Calibri" panose="020F0502020204030204"/>
                        </a:defRPr>
                      </a:lvl7pPr>
                      <a:lvl8pPr marL="3200284" algn="l" defTabSz="914367" rtl="0" eaLnBrk="1" latinLnBrk="0" hangingPunct="1">
                        <a:defRPr sz="1765" kern="1200">
                          <a:solidFill>
                            <a:schemeClr val="tx1"/>
                          </a:solidFill>
                          <a:latin typeface="Calibri" panose="020F0502020204030204"/>
                        </a:defRPr>
                      </a:lvl8pPr>
                      <a:lvl9pPr marL="3657469" algn="l" defTabSz="914367" rtl="0" eaLnBrk="1" latinLnBrk="0" hangingPunct="1">
                        <a:defRPr sz="1765" kern="1200">
                          <a:solidFill>
                            <a:schemeClr val="tx1"/>
                          </a:solidFill>
                          <a:latin typeface="Calibri" panose="020F0502020204030204"/>
                        </a:defRPr>
                      </a:lvl9pPr>
                    </a:lstStyle>
                    <a:p>
                      <a:pPr marL="0" marR="0" algn="ctr">
                        <a:lnSpc>
                          <a:spcPct val="107000"/>
                        </a:lnSpc>
                        <a:spcBef>
                          <a:spcPts val="0"/>
                        </a:spcBef>
                        <a:spcAft>
                          <a:spcPts val="0"/>
                        </a:spcAft>
                      </a:pPr>
                      <a:r>
                        <a:rPr lang="en-US" sz="1000" b="1" dirty="0">
                          <a:effectLst/>
                          <a:latin typeface="Segoe UI" panose="020B0502040204020203" pitchFamily="34" charset="0"/>
                          <a:ea typeface="Segoe UI" panose="020B0502040204020203" pitchFamily="34" charset="0"/>
                          <a:cs typeface="Segoe UI" panose="020B0502040204020203" pitchFamily="34" charset="0"/>
                        </a:rPr>
                        <a:t>G:\</a:t>
                      </a:r>
                      <a:endParaRPr lang="en-US" sz="1000" dirty="0">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Calibri" panose="020F0502020204030204"/>
                        </a:defRPr>
                      </a:lvl1pPr>
                      <a:lvl2pPr marL="457183" algn="l" defTabSz="914367" rtl="0" eaLnBrk="1" latinLnBrk="0" hangingPunct="1">
                        <a:defRPr sz="1765" kern="1200">
                          <a:solidFill>
                            <a:schemeClr val="tx1"/>
                          </a:solidFill>
                          <a:latin typeface="Calibri" panose="020F0502020204030204"/>
                        </a:defRPr>
                      </a:lvl2pPr>
                      <a:lvl3pPr marL="914367" algn="l" defTabSz="914367" rtl="0" eaLnBrk="1" latinLnBrk="0" hangingPunct="1">
                        <a:defRPr sz="1765" kern="1200">
                          <a:solidFill>
                            <a:schemeClr val="tx1"/>
                          </a:solidFill>
                          <a:latin typeface="Calibri" panose="020F0502020204030204"/>
                        </a:defRPr>
                      </a:lvl3pPr>
                      <a:lvl4pPr marL="1371550" algn="l" defTabSz="914367" rtl="0" eaLnBrk="1" latinLnBrk="0" hangingPunct="1">
                        <a:defRPr sz="1765" kern="1200">
                          <a:solidFill>
                            <a:schemeClr val="tx1"/>
                          </a:solidFill>
                          <a:latin typeface="Calibri" panose="020F0502020204030204"/>
                        </a:defRPr>
                      </a:lvl4pPr>
                      <a:lvl5pPr marL="1828734" algn="l" defTabSz="914367" rtl="0" eaLnBrk="1" latinLnBrk="0" hangingPunct="1">
                        <a:defRPr sz="1765" kern="1200">
                          <a:solidFill>
                            <a:schemeClr val="tx1"/>
                          </a:solidFill>
                          <a:latin typeface="Calibri" panose="020F0502020204030204"/>
                        </a:defRPr>
                      </a:lvl5pPr>
                      <a:lvl6pPr marL="2285918" algn="l" defTabSz="914367" rtl="0" eaLnBrk="1" latinLnBrk="0" hangingPunct="1">
                        <a:defRPr sz="1765" kern="1200">
                          <a:solidFill>
                            <a:schemeClr val="tx1"/>
                          </a:solidFill>
                          <a:latin typeface="Calibri" panose="020F0502020204030204"/>
                        </a:defRPr>
                      </a:lvl6pPr>
                      <a:lvl7pPr marL="2743101" algn="l" defTabSz="914367" rtl="0" eaLnBrk="1" latinLnBrk="0" hangingPunct="1">
                        <a:defRPr sz="1765" kern="1200">
                          <a:solidFill>
                            <a:schemeClr val="tx1"/>
                          </a:solidFill>
                          <a:latin typeface="Calibri" panose="020F0502020204030204"/>
                        </a:defRPr>
                      </a:lvl7pPr>
                      <a:lvl8pPr marL="3200284" algn="l" defTabSz="914367" rtl="0" eaLnBrk="1" latinLnBrk="0" hangingPunct="1">
                        <a:defRPr sz="1765" kern="1200">
                          <a:solidFill>
                            <a:schemeClr val="tx1"/>
                          </a:solidFill>
                          <a:latin typeface="Calibri" panose="020F0502020204030204"/>
                        </a:defRPr>
                      </a:lvl8pPr>
                      <a:lvl9pPr marL="3657469" algn="l" defTabSz="914367" rtl="0" eaLnBrk="1" latinLnBrk="0" hangingPunct="1">
                        <a:defRPr sz="1765" kern="1200">
                          <a:solidFill>
                            <a:schemeClr val="tx1"/>
                          </a:solidFill>
                          <a:latin typeface="Calibri" panose="020F0502020204030204"/>
                        </a:defRPr>
                      </a:lvl9pPr>
                    </a:lstStyle>
                    <a:p>
                      <a:pPr marL="0" marR="0" algn="ctr">
                        <a:lnSpc>
                          <a:spcPct val="107000"/>
                        </a:lnSpc>
                        <a:spcBef>
                          <a:spcPts val="0"/>
                        </a:spcBef>
                        <a:spcAft>
                          <a:spcPts val="0"/>
                        </a:spcAft>
                      </a:pPr>
                      <a:r>
                        <a:rPr lang="en-US" sz="1000" dirty="0">
                          <a:effectLst/>
                          <a:latin typeface="Segoe UI" panose="020B0502040204020203" pitchFamily="34" charset="0"/>
                          <a:ea typeface="Segoe UI" panose="020B0502040204020203" pitchFamily="34" charset="0"/>
                          <a:cs typeface="Segoe UI" panose="020B0502040204020203" pitchFamily="34" charset="0"/>
                        </a:rPr>
                        <a:t>P20</a:t>
                      </a:r>
                      <a:endParaRPr lang="en-US" sz="1000" dirty="0">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Calibri" panose="020F0502020204030204"/>
                        </a:defRPr>
                      </a:lvl1pPr>
                      <a:lvl2pPr marL="457183" algn="l" defTabSz="914367" rtl="0" eaLnBrk="1" latinLnBrk="0" hangingPunct="1">
                        <a:defRPr sz="1765" kern="1200">
                          <a:solidFill>
                            <a:schemeClr val="tx1"/>
                          </a:solidFill>
                          <a:latin typeface="Calibri" panose="020F0502020204030204"/>
                        </a:defRPr>
                      </a:lvl2pPr>
                      <a:lvl3pPr marL="914367" algn="l" defTabSz="914367" rtl="0" eaLnBrk="1" latinLnBrk="0" hangingPunct="1">
                        <a:defRPr sz="1765" kern="1200">
                          <a:solidFill>
                            <a:schemeClr val="tx1"/>
                          </a:solidFill>
                          <a:latin typeface="Calibri" panose="020F0502020204030204"/>
                        </a:defRPr>
                      </a:lvl3pPr>
                      <a:lvl4pPr marL="1371550" algn="l" defTabSz="914367" rtl="0" eaLnBrk="1" latinLnBrk="0" hangingPunct="1">
                        <a:defRPr sz="1765" kern="1200">
                          <a:solidFill>
                            <a:schemeClr val="tx1"/>
                          </a:solidFill>
                          <a:latin typeface="Calibri" panose="020F0502020204030204"/>
                        </a:defRPr>
                      </a:lvl4pPr>
                      <a:lvl5pPr marL="1828734" algn="l" defTabSz="914367" rtl="0" eaLnBrk="1" latinLnBrk="0" hangingPunct="1">
                        <a:defRPr sz="1765" kern="1200">
                          <a:solidFill>
                            <a:schemeClr val="tx1"/>
                          </a:solidFill>
                          <a:latin typeface="Calibri" panose="020F0502020204030204"/>
                        </a:defRPr>
                      </a:lvl5pPr>
                      <a:lvl6pPr marL="2285918" algn="l" defTabSz="914367" rtl="0" eaLnBrk="1" latinLnBrk="0" hangingPunct="1">
                        <a:defRPr sz="1765" kern="1200">
                          <a:solidFill>
                            <a:schemeClr val="tx1"/>
                          </a:solidFill>
                          <a:latin typeface="Calibri" panose="020F0502020204030204"/>
                        </a:defRPr>
                      </a:lvl6pPr>
                      <a:lvl7pPr marL="2743101" algn="l" defTabSz="914367" rtl="0" eaLnBrk="1" latinLnBrk="0" hangingPunct="1">
                        <a:defRPr sz="1765" kern="1200">
                          <a:solidFill>
                            <a:schemeClr val="tx1"/>
                          </a:solidFill>
                          <a:latin typeface="Calibri" panose="020F0502020204030204"/>
                        </a:defRPr>
                      </a:lvl7pPr>
                      <a:lvl8pPr marL="3200284" algn="l" defTabSz="914367" rtl="0" eaLnBrk="1" latinLnBrk="0" hangingPunct="1">
                        <a:defRPr sz="1765" kern="1200">
                          <a:solidFill>
                            <a:schemeClr val="tx1"/>
                          </a:solidFill>
                          <a:latin typeface="Calibri" panose="020F0502020204030204"/>
                        </a:defRPr>
                      </a:lvl8pPr>
                      <a:lvl9pPr marL="3657469" algn="l" defTabSz="914367" rtl="0" eaLnBrk="1" latinLnBrk="0" hangingPunct="1">
                        <a:defRPr sz="1765" kern="1200">
                          <a:solidFill>
                            <a:schemeClr val="tx1"/>
                          </a:solidFill>
                          <a:latin typeface="Calibri" panose="020F0502020204030204"/>
                        </a:defRPr>
                      </a:lvl9pPr>
                    </a:lstStyle>
                    <a:p>
                      <a:pPr marL="0" marR="0">
                        <a:lnSpc>
                          <a:spcPct val="107000"/>
                        </a:lnSpc>
                        <a:spcBef>
                          <a:spcPts val="0"/>
                        </a:spcBef>
                        <a:spcAft>
                          <a:spcPts val="0"/>
                        </a:spcAft>
                      </a:pPr>
                      <a:r>
                        <a:rPr lang="en-US" sz="1000" dirty="0">
                          <a:effectLst/>
                          <a:latin typeface="Segoe UI" panose="020B0502040204020203" pitchFamily="34" charset="0"/>
                          <a:ea typeface="Segoe UI" panose="020B0502040204020203" pitchFamily="34" charset="0"/>
                          <a:cs typeface="Segoe UI" panose="020B0502040204020203" pitchFamily="34" charset="0"/>
                        </a:rPr>
                        <a:t>SQL Database Log Files</a:t>
                      </a:r>
                      <a:endParaRPr lang="en-US" sz="1000" dirty="0">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385844"/>
                  </a:ext>
                </a:extLst>
              </a:tr>
            </a:tbl>
          </a:graphicData>
        </a:graphic>
      </p:graphicFrame>
      <p:sp>
        <p:nvSpPr>
          <p:cNvPr id="110" name="TextBox 109">
            <a:extLst>
              <a:ext uri="{FF2B5EF4-FFF2-40B4-BE49-F238E27FC236}">
                <a16:creationId xmlns:a16="http://schemas.microsoft.com/office/drawing/2014/main" id="{264187E5-7BFF-B24D-B167-2BF4782ADFC0}"/>
              </a:ext>
            </a:extLst>
          </p:cNvPr>
          <p:cNvSpPr txBox="1"/>
          <p:nvPr/>
        </p:nvSpPr>
        <p:spPr>
          <a:xfrm>
            <a:off x="6726264" y="5688470"/>
            <a:ext cx="2774082" cy="166199"/>
          </a:xfrm>
          <a:prstGeom prst="rect">
            <a:avLst/>
          </a:prstGeom>
          <a:noFill/>
        </p:spPr>
        <p:txBody>
          <a:bodyPr wrap="square" lIns="0" tIns="0" rIns="0" bIns="0" rtlCol="0" anchor="ctr">
            <a:spAutoFit/>
          </a:bodyPr>
          <a:lstStyle/>
          <a:p>
            <a:pPr>
              <a:lnSpc>
                <a:spcPct val="90000"/>
              </a:lnSpc>
              <a:defRPr/>
            </a:pPr>
            <a:r>
              <a:rPr lang="en-US" sz="1200" dirty="0">
                <a:gradFill>
                  <a:gsLst>
                    <a:gs pos="2917">
                      <a:prstClr val="black"/>
                    </a:gs>
                    <a:gs pos="30000">
                      <a:prstClr val="black"/>
                    </a:gs>
                  </a:gsLst>
                  <a:lin ang="5400000" scaled="0"/>
                </a:gradFill>
                <a:latin typeface="Calibri" panose="020F0502020204030204"/>
              </a:rPr>
              <a:t>Storage configuration for SQL Server</a:t>
            </a:r>
          </a:p>
        </p:txBody>
      </p:sp>
      <p:pic>
        <p:nvPicPr>
          <p:cNvPr id="111" name="Picture 110" descr="Azure DC2" title="Azure DC2">
            <a:extLst>
              <a:ext uri="{FF2B5EF4-FFF2-40B4-BE49-F238E27FC236}">
                <a16:creationId xmlns:a16="http://schemas.microsoft.com/office/drawing/2014/main" id="{4E4B5966-39DE-E443-840A-FC0A814450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3806" y="1709358"/>
            <a:ext cx="719446" cy="719446"/>
          </a:xfrm>
          <a:prstGeom prst="rect">
            <a:avLst/>
          </a:prstGeom>
        </p:spPr>
      </p:pic>
      <p:pic>
        <p:nvPicPr>
          <p:cNvPr id="112" name="Picture 111">
            <a:extLst>
              <a:ext uri="{FF2B5EF4-FFF2-40B4-BE49-F238E27FC236}">
                <a16:creationId xmlns:a16="http://schemas.microsoft.com/office/drawing/2014/main" id="{C0912C4A-6823-BB4C-AAEB-D51D0EE6BFA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08804" y="4595720"/>
            <a:ext cx="470903" cy="470903"/>
          </a:xfrm>
          <a:prstGeom prst="rect">
            <a:avLst/>
          </a:prstGeom>
        </p:spPr>
      </p:pic>
      <p:cxnSp>
        <p:nvCxnSpPr>
          <p:cNvPr id="113" name="Straight Connector 112">
            <a:extLst>
              <a:ext uri="{FF2B5EF4-FFF2-40B4-BE49-F238E27FC236}">
                <a16:creationId xmlns:a16="http://schemas.microsoft.com/office/drawing/2014/main" id="{9A6746AC-14FE-7C44-B740-5ECFF4658477}"/>
              </a:ext>
            </a:extLst>
          </p:cNvPr>
          <p:cNvCxnSpPr>
            <a:cxnSpLocks/>
          </p:cNvCxnSpPr>
          <p:nvPr/>
        </p:nvCxnSpPr>
        <p:spPr>
          <a:xfrm>
            <a:off x="8215136" y="1452787"/>
            <a:ext cx="374349" cy="372229"/>
          </a:xfrm>
          <a:prstGeom prst="line">
            <a:avLst/>
          </a:prstGeom>
          <a:noFill/>
          <a:ln w="6350" cap="flat" cmpd="sng" algn="ctr">
            <a:solidFill>
              <a:srgbClr val="5B9BD5"/>
            </a:solidFill>
            <a:prstDash val="solid"/>
            <a:miter lim="800000"/>
          </a:ln>
          <a:effectLst/>
        </p:spPr>
      </p:cxnSp>
      <p:cxnSp>
        <p:nvCxnSpPr>
          <p:cNvPr id="114" name="Straight Connector 113">
            <a:extLst>
              <a:ext uri="{FF2B5EF4-FFF2-40B4-BE49-F238E27FC236}">
                <a16:creationId xmlns:a16="http://schemas.microsoft.com/office/drawing/2014/main" id="{36056802-73AC-264A-9345-7E047EE53379}"/>
              </a:ext>
            </a:extLst>
          </p:cNvPr>
          <p:cNvCxnSpPr>
            <a:cxnSpLocks/>
          </p:cNvCxnSpPr>
          <p:nvPr/>
        </p:nvCxnSpPr>
        <p:spPr>
          <a:xfrm flipH="1">
            <a:off x="8384040" y="2385742"/>
            <a:ext cx="113561" cy="181375"/>
          </a:xfrm>
          <a:prstGeom prst="line">
            <a:avLst/>
          </a:prstGeom>
          <a:noFill/>
          <a:ln w="6350" cap="flat" cmpd="sng" algn="ctr">
            <a:solidFill>
              <a:srgbClr val="5B9BD5"/>
            </a:solidFill>
            <a:prstDash val="solid"/>
            <a:miter lim="800000"/>
          </a:ln>
          <a:effectLst/>
        </p:spPr>
      </p:cxnSp>
      <p:pic>
        <p:nvPicPr>
          <p:cNvPr id="115" name="Picture 114" descr="Azure DC2" title="Azure DC2">
            <a:extLst>
              <a:ext uri="{FF2B5EF4-FFF2-40B4-BE49-F238E27FC236}">
                <a16:creationId xmlns:a16="http://schemas.microsoft.com/office/drawing/2014/main" id="{FA6EF21F-5627-6140-A2A8-29087B6166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4460" y="1710704"/>
            <a:ext cx="719446" cy="719446"/>
          </a:xfrm>
          <a:prstGeom prst="rect">
            <a:avLst/>
          </a:prstGeom>
        </p:spPr>
      </p:pic>
    </p:spTree>
    <p:extLst>
      <p:ext uri="{BB962C8B-B14F-4D97-AF65-F5344CB8AC3E}">
        <p14:creationId xmlns:p14="http://schemas.microsoft.com/office/powerpoint/2010/main" val="23764812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D552DD4-DDF9-485D-98A4-BB65AA9DCCE0}"/>
              </a:ext>
            </a:extLst>
          </p:cNvPr>
          <p:cNvSpPr>
            <a:spLocks noGrp="1"/>
          </p:cNvSpPr>
          <p:nvPr>
            <p:ph type="body" sz="quarter" idx="10"/>
          </p:nvPr>
        </p:nvSpPr>
        <p:spPr>
          <a:xfrm>
            <a:off x="269239" y="1189177"/>
            <a:ext cx="11653523" cy="1015663"/>
          </a:xfrm>
        </p:spPr>
        <p:txBody>
          <a:bodyPr/>
          <a:lstStyle/>
          <a:p>
            <a:r>
              <a:rPr lang="en-US" sz="2000" dirty="0"/>
              <a:t>Network security groups (NSGs) will be used to help secure the configuration by limiting traffic flow exactly as a firewall rule does. NSGs may be applied to either individual NICs or to Subnets. In Contoso’s case there will be a single NSG applied to each subnet.</a:t>
            </a:r>
          </a:p>
        </p:txBody>
      </p:sp>
      <p:sp>
        <p:nvSpPr>
          <p:cNvPr id="2" name="Title 1"/>
          <p:cNvSpPr>
            <a:spLocks noGrp="1"/>
          </p:cNvSpPr>
          <p:nvPr>
            <p:ph type="title"/>
          </p:nvPr>
        </p:nvSpPr>
        <p:spPr/>
        <p:txBody>
          <a:bodyPr/>
          <a:lstStyle/>
          <a:p>
            <a:r>
              <a:rPr lang="en-US" dirty="0"/>
              <a:t>Network Security Group usage (West Central </a:t>
            </a:r>
            <a:r>
              <a:rPr lang="en-US" sz="2400" dirty="0"/>
              <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7019540"/>
              </p:ext>
            </p:extLst>
          </p:nvPr>
        </p:nvGraphicFramePr>
        <p:xfrm>
          <a:off x="395764" y="2468752"/>
          <a:ext cx="11241021" cy="1027837"/>
        </p:xfrm>
        <a:graphic>
          <a:graphicData uri="http://schemas.openxmlformats.org/drawingml/2006/table">
            <a:tbl>
              <a:tblPr firstRow="1" firstCol="1" bandRow="1">
                <a:tableStyleId>{5C22544A-7EE6-4342-B048-85BDC9FD1C3A}</a:tableStyleId>
              </a:tblPr>
              <a:tblGrid>
                <a:gridCol w="1273181">
                  <a:extLst>
                    <a:ext uri="{9D8B030D-6E8A-4147-A177-3AD203B41FA5}">
                      <a16:colId xmlns:a16="http://schemas.microsoft.com/office/drawing/2014/main" val="1346598983"/>
                    </a:ext>
                  </a:extLst>
                </a:gridCol>
                <a:gridCol w="1316462">
                  <a:extLst>
                    <a:ext uri="{9D8B030D-6E8A-4147-A177-3AD203B41FA5}">
                      <a16:colId xmlns:a16="http://schemas.microsoft.com/office/drawing/2014/main" val="1494924068"/>
                    </a:ext>
                  </a:extLst>
                </a:gridCol>
                <a:gridCol w="1903159">
                  <a:extLst>
                    <a:ext uri="{9D8B030D-6E8A-4147-A177-3AD203B41FA5}">
                      <a16:colId xmlns:a16="http://schemas.microsoft.com/office/drawing/2014/main" val="1042239071"/>
                    </a:ext>
                  </a:extLst>
                </a:gridCol>
                <a:gridCol w="1112739">
                  <a:extLst>
                    <a:ext uri="{9D8B030D-6E8A-4147-A177-3AD203B41FA5}">
                      <a16:colId xmlns:a16="http://schemas.microsoft.com/office/drawing/2014/main" val="2887354665"/>
                    </a:ext>
                  </a:extLst>
                </a:gridCol>
                <a:gridCol w="1429305">
                  <a:extLst>
                    <a:ext uri="{9D8B030D-6E8A-4147-A177-3AD203B41FA5}">
                      <a16:colId xmlns:a16="http://schemas.microsoft.com/office/drawing/2014/main" val="4062946918"/>
                    </a:ext>
                  </a:extLst>
                </a:gridCol>
                <a:gridCol w="1638173">
                  <a:extLst>
                    <a:ext uri="{9D8B030D-6E8A-4147-A177-3AD203B41FA5}">
                      <a16:colId xmlns:a16="http://schemas.microsoft.com/office/drawing/2014/main" val="2510865783"/>
                    </a:ext>
                  </a:extLst>
                </a:gridCol>
                <a:gridCol w="1279192">
                  <a:extLst>
                    <a:ext uri="{9D8B030D-6E8A-4147-A177-3AD203B41FA5}">
                      <a16:colId xmlns:a16="http://schemas.microsoft.com/office/drawing/2014/main" val="2819886547"/>
                    </a:ext>
                  </a:extLst>
                </a:gridCol>
                <a:gridCol w="1288810">
                  <a:extLst>
                    <a:ext uri="{9D8B030D-6E8A-4147-A177-3AD203B41FA5}">
                      <a16:colId xmlns:a16="http://schemas.microsoft.com/office/drawing/2014/main" val="3533102248"/>
                    </a:ext>
                  </a:extLst>
                </a:gridCol>
              </a:tblGrid>
              <a:tr h="201524">
                <a:tc gridSpan="8">
                  <a:txBody>
                    <a:bodyPr/>
                    <a:lstStyle/>
                    <a:p>
                      <a:pPr marL="0" marR="0">
                        <a:lnSpc>
                          <a:spcPct val="107000"/>
                        </a:lnSpc>
                        <a:spcBef>
                          <a:spcPts val="0"/>
                        </a:spcBef>
                        <a:spcAft>
                          <a:spcPts val="0"/>
                        </a:spcAft>
                      </a:pPr>
                      <a:r>
                        <a:rPr lang="en-US" sz="1100" dirty="0">
                          <a:effectLst/>
                        </a:rPr>
                        <a:t>Apps Tier NSG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13949847"/>
                  </a:ext>
                </a:extLst>
              </a:tr>
              <a:tr h="197139">
                <a:tc>
                  <a:txBody>
                    <a:bodyPr/>
                    <a:lstStyle/>
                    <a:p>
                      <a:pPr marL="0" marR="0" algn="ctr">
                        <a:lnSpc>
                          <a:spcPct val="107000"/>
                        </a:lnSpc>
                        <a:spcBef>
                          <a:spcPts val="0"/>
                        </a:spcBef>
                        <a:spcAft>
                          <a:spcPts val="0"/>
                        </a:spcAft>
                      </a:pPr>
                      <a:r>
                        <a:rPr lang="en-US" sz="1100" b="1" dirty="0">
                          <a:effectLst/>
                        </a:rPr>
                        <a:t>Name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Priority</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Source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Protocol</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Source Port Range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Destination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Dest. Port Range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Action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7078121"/>
                  </a:ext>
                </a:extLst>
              </a:tr>
              <a:tr h="201524">
                <a:tc>
                  <a:txBody>
                    <a:bodyPr/>
                    <a:lstStyle/>
                    <a:p>
                      <a:pPr marL="0" marR="0">
                        <a:lnSpc>
                          <a:spcPct val="107000"/>
                        </a:lnSpc>
                        <a:spcBef>
                          <a:spcPts val="0"/>
                        </a:spcBef>
                        <a:spcAft>
                          <a:spcPts val="0"/>
                        </a:spcAft>
                      </a:pPr>
                      <a:r>
                        <a:rPr lang="en-US" sz="1100" dirty="0">
                          <a:effectLst/>
                        </a:rPr>
                        <a:t>HTTP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TCP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kumimoji="0" lang="en-US" sz="1100" b="0" i="0" u="none" strike="noStrike" kern="1200" cap="none" spc="0" normalizeH="0" baseline="0" noProof="0" dirty="0">
                          <a:ln>
                            <a:noFill/>
                          </a:ln>
                          <a:solidFill>
                            <a:srgbClr val="505050"/>
                          </a:solidFill>
                          <a:effectLst/>
                          <a:uLnTx/>
                          <a:uFillTx/>
                          <a:latin typeface="Segoe UI"/>
                          <a:ea typeface="+mn-ea"/>
                          <a:cs typeface="+mn-cs"/>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10.0.0.0/24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ALLOW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9745191"/>
                  </a:ext>
                </a:extLst>
              </a:tr>
              <a:tr h="201524">
                <a:tc>
                  <a:txBody>
                    <a:bodyPr/>
                    <a:lstStyle/>
                    <a:p>
                      <a:pPr marL="0" marR="0">
                        <a:lnSpc>
                          <a:spcPct val="107000"/>
                        </a:lnSpc>
                        <a:spcBef>
                          <a:spcPts val="0"/>
                        </a:spcBef>
                        <a:spcAft>
                          <a:spcPts val="0"/>
                        </a:spcAft>
                      </a:pPr>
                      <a:r>
                        <a:rPr lang="en-US" sz="1100" dirty="0">
                          <a:effectLst/>
                        </a:rPr>
                        <a:t>HTTPS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TCP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kumimoji="0" lang="en-US" sz="1100" b="0" i="0" u="none" strike="noStrike" kern="1200" cap="none" spc="0" normalizeH="0" baseline="0" noProof="0" dirty="0">
                          <a:ln>
                            <a:noFill/>
                          </a:ln>
                          <a:solidFill>
                            <a:srgbClr val="505050"/>
                          </a:solidFill>
                          <a:effectLst/>
                          <a:uLnTx/>
                          <a:uFillTx/>
                          <a:latin typeface="Segoe UI"/>
                          <a:ea typeface="+mn-ea"/>
                          <a:cs typeface="+mn-cs"/>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10.0.0.0/24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443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dirty="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4451721"/>
                  </a:ext>
                </a:extLst>
              </a:tr>
              <a:tr h="226126">
                <a:tc>
                  <a:txBody>
                    <a:bodyPr/>
                    <a:lstStyle/>
                    <a:p>
                      <a:pPr marL="0" marR="0">
                        <a:lnSpc>
                          <a:spcPct val="107000"/>
                        </a:lnSpc>
                        <a:spcBef>
                          <a:spcPts val="0"/>
                        </a:spcBef>
                        <a:spcAft>
                          <a:spcPts val="0"/>
                        </a:spcAft>
                      </a:pPr>
                      <a:r>
                        <a:rPr lang="en-US" sz="1100" dirty="0">
                          <a:effectLst/>
                        </a:rPr>
                        <a:t>RDP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192.168.1.0/23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10.0.0.0/24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3389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dirty="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295399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2196705"/>
              </p:ext>
            </p:extLst>
          </p:nvPr>
        </p:nvGraphicFramePr>
        <p:xfrm>
          <a:off x="395764" y="3795166"/>
          <a:ext cx="11241022" cy="857250"/>
        </p:xfrm>
        <a:graphic>
          <a:graphicData uri="http://schemas.openxmlformats.org/drawingml/2006/table">
            <a:tbl>
              <a:tblPr firstRow="1" firstCol="1" bandRow="1">
                <a:tableStyleId>{5C22544A-7EE6-4342-B048-85BDC9FD1C3A}</a:tableStyleId>
              </a:tblPr>
              <a:tblGrid>
                <a:gridCol w="1277990">
                  <a:extLst>
                    <a:ext uri="{9D8B030D-6E8A-4147-A177-3AD203B41FA5}">
                      <a16:colId xmlns:a16="http://schemas.microsoft.com/office/drawing/2014/main" val="609838921"/>
                    </a:ext>
                  </a:extLst>
                </a:gridCol>
                <a:gridCol w="1315260">
                  <a:extLst>
                    <a:ext uri="{9D8B030D-6E8A-4147-A177-3AD203B41FA5}">
                      <a16:colId xmlns:a16="http://schemas.microsoft.com/office/drawing/2014/main" val="1095997788"/>
                    </a:ext>
                  </a:extLst>
                </a:gridCol>
                <a:gridCol w="1903159">
                  <a:extLst>
                    <a:ext uri="{9D8B030D-6E8A-4147-A177-3AD203B41FA5}">
                      <a16:colId xmlns:a16="http://schemas.microsoft.com/office/drawing/2014/main" val="1672240164"/>
                    </a:ext>
                  </a:extLst>
                </a:gridCol>
                <a:gridCol w="1073621">
                  <a:extLst>
                    <a:ext uri="{9D8B030D-6E8A-4147-A177-3AD203B41FA5}">
                      <a16:colId xmlns:a16="http://schemas.microsoft.com/office/drawing/2014/main" val="718375582"/>
                    </a:ext>
                  </a:extLst>
                </a:gridCol>
                <a:gridCol w="1438183">
                  <a:extLst>
                    <a:ext uri="{9D8B030D-6E8A-4147-A177-3AD203B41FA5}">
                      <a16:colId xmlns:a16="http://schemas.microsoft.com/office/drawing/2014/main" val="1478949311"/>
                    </a:ext>
                  </a:extLst>
                </a:gridCol>
                <a:gridCol w="1667211">
                  <a:extLst>
                    <a:ext uri="{9D8B030D-6E8A-4147-A177-3AD203B41FA5}">
                      <a16:colId xmlns:a16="http://schemas.microsoft.com/office/drawing/2014/main" val="1397828947"/>
                    </a:ext>
                  </a:extLst>
                </a:gridCol>
                <a:gridCol w="1277990">
                  <a:extLst>
                    <a:ext uri="{9D8B030D-6E8A-4147-A177-3AD203B41FA5}">
                      <a16:colId xmlns:a16="http://schemas.microsoft.com/office/drawing/2014/main" val="2676054075"/>
                    </a:ext>
                  </a:extLst>
                </a:gridCol>
                <a:gridCol w="1287608">
                  <a:extLst>
                    <a:ext uri="{9D8B030D-6E8A-4147-A177-3AD203B41FA5}">
                      <a16:colId xmlns:a16="http://schemas.microsoft.com/office/drawing/2014/main" val="3362739431"/>
                    </a:ext>
                  </a:extLst>
                </a:gridCol>
              </a:tblGrid>
              <a:tr h="0">
                <a:tc gridSpan="8">
                  <a:txBody>
                    <a:bodyPr/>
                    <a:lstStyle/>
                    <a:p>
                      <a:pPr marL="0" marR="0">
                        <a:lnSpc>
                          <a:spcPct val="107000"/>
                        </a:lnSpc>
                        <a:spcBef>
                          <a:spcPts val="0"/>
                        </a:spcBef>
                        <a:spcAft>
                          <a:spcPts val="0"/>
                        </a:spcAft>
                      </a:pPr>
                      <a:r>
                        <a:rPr lang="en-US" sz="1100" dirty="0">
                          <a:effectLst/>
                        </a:rPr>
                        <a:t>Data Tier NSG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19404625"/>
                  </a:ext>
                </a:extLst>
              </a:tr>
              <a:tr h="0">
                <a:tc>
                  <a:txBody>
                    <a:bodyPr/>
                    <a:lstStyle/>
                    <a:p>
                      <a:pPr marL="0" marR="0" algn="ctr">
                        <a:lnSpc>
                          <a:spcPct val="107000"/>
                        </a:lnSpc>
                        <a:spcBef>
                          <a:spcPts val="0"/>
                        </a:spcBef>
                        <a:spcAft>
                          <a:spcPts val="0"/>
                        </a:spcAft>
                      </a:pPr>
                      <a:r>
                        <a:rPr lang="en-US" sz="1100" dirty="0">
                          <a:effectLst/>
                        </a:rPr>
                        <a: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Priority</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Source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Protocol</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Source Port Range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Destination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Dest. Port Range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Action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4500652"/>
                  </a:ext>
                </a:extLst>
              </a:tr>
              <a:tr h="0">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192.168.1.0/23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TCP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10.0.2.0/24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1433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dirty="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7913682"/>
                  </a:ext>
                </a:extLst>
              </a:tr>
              <a:tr h="0">
                <a:tc>
                  <a:txBody>
                    <a:bodyPr/>
                    <a:lstStyle/>
                    <a:p>
                      <a:pPr marL="0" marR="0">
                        <a:lnSpc>
                          <a:spcPct val="107000"/>
                        </a:lnSpc>
                        <a:spcBef>
                          <a:spcPts val="0"/>
                        </a:spcBef>
                        <a:spcAft>
                          <a:spcPts val="0"/>
                        </a:spcAft>
                      </a:pPr>
                      <a:r>
                        <a:rPr lang="en-US" sz="1100" dirty="0">
                          <a:effectLst/>
                        </a:rPr>
                        <a:t>SQLINT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10.0.0.0/24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TCP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10.0.2.0/24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1433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dirty="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6111927"/>
                  </a:ext>
                </a:extLst>
              </a:tr>
              <a:tr h="0">
                <a:tc>
                  <a:txBody>
                    <a:bodyPr/>
                    <a:lstStyle/>
                    <a:p>
                      <a:pPr marL="0" marR="0">
                        <a:lnSpc>
                          <a:spcPct val="107000"/>
                        </a:lnSpc>
                        <a:spcBef>
                          <a:spcPts val="0"/>
                        </a:spcBef>
                        <a:spcAft>
                          <a:spcPts val="0"/>
                        </a:spcAft>
                      </a:pPr>
                      <a:r>
                        <a:rPr lang="en-US" sz="1100" dirty="0">
                          <a:effectLst/>
                        </a:rPr>
                        <a:t>RDP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192.168.1.0/23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10.0.2.0/24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3389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dirty="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172508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0093576"/>
              </p:ext>
            </p:extLst>
          </p:nvPr>
        </p:nvGraphicFramePr>
        <p:xfrm>
          <a:off x="395765" y="4939348"/>
          <a:ext cx="11241020" cy="857250"/>
        </p:xfrm>
        <a:graphic>
          <a:graphicData uri="http://schemas.openxmlformats.org/drawingml/2006/table">
            <a:tbl>
              <a:tblPr firstRow="1" firstCol="1" bandRow="1">
                <a:tableStyleId>{5C22544A-7EE6-4342-B048-85BDC9FD1C3A}</a:tableStyleId>
              </a:tblPr>
              <a:tblGrid>
                <a:gridCol w="1357338">
                  <a:extLst>
                    <a:ext uri="{9D8B030D-6E8A-4147-A177-3AD203B41FA5}">
                      <a16:colId xmlns:a16="http://schemas.microsoft.com/office/drawing/2014/main" val="2666432238"/>
                    </a:ext>
                  </a:extLst>
                </a:gridCol>
                <a:gridCol w="1372967">
                  <a:extLst>
                    <a:ext uri="{9D8B030D-6E8A-4147-A177-3AD203B41FA5}">
                      <a16:colId xmlns:a16="http://schemas.microsoft.com/office/drawing/2014/main" val="1647015745"/>
                    </a:ext>
                  </a:extLst>
                </a:gridCol>
                <a:gridCol w="1501608">
                  <a:extLst>
                    <a:ext uri="{9D8B030D-6E8A-4147-A177-3AD203B41FA5}">
                      <a16:colId xmlns:a16="http://schemas.microsoft.com/office/drawing/2014/main" val="560455665"/>
                    </a:ext>
                  </a:extLst>
                </a:gridCol>
                <a:gridCol w="1383788">
                  <a:extLst>
                    <a:ext uri="{9D8B030D-6E8A-4147-A177-3AD203B41FA5}">
                      <a16:colId xmlns:a16="http://schemas.microsoft.com/office/drawing/2014/main" val="349185585"/>
                    </a:ext>
                  </a:extLst>
                </a:gridCol>
                <a:gridCol w="1366956">
                  <a:extLst>
                    <a:ext uri="{9D8B030D-6E8A-4147-A177-3AD203B41FA5}">
                      <a16:colId xmlns:a16="http://schemas.microsoft.com/office/drawing/2014/main" val="102287761"/>
                    </a:ext>
                  </a:extLst>
                </a:gridCol>
                <a:gridCol w="1535271">
                  <a:extLst>
                    <a:ext uri="{9D8B030D-6E8A-4147-A177-3AD203B41FA5}">
                      <a16:colId xmlns:a16="http://schemas.microsoft.com/office/drawing/2014/main" val="3757197783"/>
                    </a:ext>
                  </a:extLst>
                </a:gridCol>
                <a:gridCol w="1359743">
                  <a:extLst>
                    <a:ext uri="{9D8B030D-6E8A-4147-A177-3AD203B41FA5}">
                      <a16:colId xmlns:a16="http://schemas.microsoft.com/office/drawing/2014/main" val="276571416"/>
                    </a:ext>
                  </a:extLst>
                </a:gridCol>
                <a:gridCol w="1363349">
                  <a:extLst>
                    <a:ext uri="{9D8B030D-6E8A-4147-A177-3AD203B41FA5}">
                      <a16:colId xmlns:a16="http://schemas.microsoft.com/office/drawing/2014/main" val="3204085821"/>
                    </a:ext>
                  </a:extLst>
                </a:gridCol>
              </a:tblGrid>
              <a:tr h="0">
                <a:tc gridSpan="8">
                  <a:txBody>
                    <a:bodyPr/>
                    <a:lstStyle/>
                    <a:p>
                      <a:pPr marL="0" marR="0">
                        <a:lnSpc>
                          <a:spcPct val="107000"/>
                        </a:lnSpc>
                        <a:spcBef>
                          <a:spcPts val="0"/>
                        </a:spcBef>
                        <a:spcAft>
                          <a:spcPts val="0"/>
                        </a:spcAft>
                      </a:pPr>
                      <a:r>
                        <a:rPr lang="en-US" sz="1100" dirty="0">
                          <a:effectLst/>
                        </a:rPr>
                        <a:t>Identity Tier NSG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95900479"/>
                  </a:ext>
                </a:extLst>
              </a:tr>
              <a:tr h="0">
                <a:tc>
                  <a:txBody>
                    <a:bodyPr/>
                    <a:lstStyle/>
                    <a:p>
                      <a:pPr marL="0" marR="0" algn="ctr">
                        <a:lnSpc>
                          <a:spcPct val="107000"/>
                        </a:lnSpc>
                        <a:spcBef>
                          <a:spcPts val="0"/>
                        </a:spcBef>
                        <a:spcAft>
                          <a:spcPts val="0"/>
                        </a:spcAft>
                      </a:pPr>
                      <a:r>
                        <a:rPr lang="en-US" sz="1100" b="1" dirty="0">
                          <a:effectLst/>
                        </a:rPr>
                        <a:t>Name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Priority</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Source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Protocol</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Source Port Range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Destination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Dest. Port Range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Action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3528278"/>
                  </a:ext>
                </a:extLst>
              </a:tr>
              <a:tr h="0">
                <a:tc>
                  <a:txBody>
                    <a:bodyPr/>
                    <a:lstStyle/>
                    <a:p>
                      <a:pPr marL="0" marR="0">
                        <a:lnSpc>
                          <a:spcPct val="107000"/>
                        </a:lnSpc>
                        <a:spcBef>
                          <a:spcPts val="0"/>
                        </a:spcBef>
                        <a:spcAft>
                          <a:spcPts val="0"/>
                        </a:spcAft>
                      </a:pPr>
                      <a:r>
                        <a:rPr lang="en-US" sz="1100" dirty="0">
                          <a:effectLst/>
                        </a:rPr>
                        <a:t>RDP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192.168.1.0/23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10.0.3.0/24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3389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dirty="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9721919"/>
                  </a:ext>
                </a:extLst>
              </a:tr>
              <a:tr h="0">
                <a:tc>
                  <a:txBody>
                    <a:bodyPr/>
                    <a:lstStyle/>
                    <a:p>
                      <a:pPr marL="0" marR="0" algn="l" defTabSz="685710" rtl="0" eaLnBrk="1" latinLnBrk="0" hangingPunct="1">
                        <a:lnSpc>
                          <a:spcPct val="107000"/>
                        </a:lnSpc>
                        <a:spcBef>
                          <a:spcPts val="0"/>
                        </a:spcBef>
                        <a:spcAft>
                          <a:spcPts val="0"/>
                        </a:spcAft>
                      </a:pPr>
                      <a:r>
                        <a:rPr lang="en-US" sz="1100" b="1" kern="1200" dirty="0">
                          <a:solidFill>
                            <a:schemeClr val="lt1"/>
                          </a:solidFill>
                          <a:effectLst/>
                          <a:latin typeface="+mn-lt"/>
                          <a:ea typeface="+mn-ea"/>
                          <a:cs typeface="+mn-cs"/>
                        </a:rPr>
                        <a:t>ADDS Replication1</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110</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192.168.1.10</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ANY</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dirty="0">
                          <a:effectLst/>
                        </a:rPr>
                        <a:t>ANY</a:t>
                      </a:r>
                      <a:endParaRPr lang="en-US" sz="1100" kern="1200" dirty="0">
                        <a:solidFill>
                          <a:schemeClr val="dk1"/>
                        </a:solidFill>
                        <a:effectLst/>
                        <a:latin typeface="+mn-lt"/>
                        <a:ea typeface="+mn-ea"/>
                        <a:cs typeface="+mn-cs"/>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lang="en-US" sz="1100" kern="1200" dirty="0">
                          <a:solidFill>
                            <a:schemeClr val="dk1"/>
                          </a:solidFill>
                          <a:effectLst/>
                          <a:latin typeface="+mn-lt"/>
                          <a:ea typeface="+mn-ea"/>
                          <a:cs typeface="+mn-cs"/>
                        </a:rPr>
                        <a:t>10.0.3.0/24</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ANY</a:t>
                      </a: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dirty="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2115299"/>
                  </a:ext>
                </a:extLst>
              </a:tr>
              <a:tr h="0">
                <a:tc>
                  <a:txBody>
                    <a:bodyPr/>
                    <a:lstStyle/>
                    <a:p>
                      <a:pPr marL="0" marR="0" algn="l" defTabSz="685710" rtl="0" eaLnBrk="1" latinLnBrk="0" hangingPunct="1">
                        <a:lnSpc>
                          <a:spcPct val="107000"/>
                        </a:lnSpc>
                        <a:spcBef>
                          <a:spcPts val="0"/>
                        </a:spcBef>
                        <a:spcAft>
                          <a:spcPts val="0"/>
                        </a:spcAft>
                      </a:pPr>
                      <a:r>
                        <a:rPr lang="en-US" sz="1100" b="1" kern="1200" dirty="0">
                          <a:solidFill>
                            <a:schemeClr val="lt1"/>
                          </a:solidFill>
                          <a:effectLst/>
                          <a:latin typeface="+mn-lt"/>
                          <a:ea typeface="+mn-ea"/>
                          <a:cs typeface="+mn-cs"/>
                        </a:rPr>
                        <a:t>ADDS Replication2</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120</a:t>
                      </a: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lang="en-US" sz="1100" kern="1200" dirty="0">
                          <a:solidFill>
                            <a:schemeClr val="dk1"/>
                          </a:solidFill>
                          <a:effectLst/>
                          <a:latin typeface="+mn-lt"/>
                          <a:ea typeface="+mn-ea"/>
                          <a:cs typeface="+mn-cs"/>
                        </a:rPr>
                        <a:t>192.168.1.11</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ANY</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dirty="0">
                          <a:effectLst/>
                        </a:rPr>
                        <a:t>ANY</a:t>
                      </a:r>
                      <a:endParaRPr lang="en-US" sz="1100" kern="1200" dirty="0">
                        <a:solidFill>
                          <a:schemeClr val="dk1"/>
                        </a:solidFill>
                        <a:effectLst/>
                        <a:latin typeface="+mn-lt"/>
                        <a:ea typeface="+mn-ea"/>
                        <a:cs typeface="+mn-cs"/>
                      </a:endParaRP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lang="en-US" sz="1100" kern="1200" dirty="0">
                          <a:solidFill>
                            <a:schemeClr val="dk1"/>
                          </a:solidFill>
                          <a:effectLst/>
                          <a:latin typeface="+mn-lt"/>
                          <a:ea typeface="+mn-ea"/>
                          <a:cs typeface="+mn-cs"/>
                        </a:rPr>
                        <a:t>10.0.3.0/24</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ANY</a:t>
                      </a: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05050"/>
                          </a:solidFill>
                          <a:effectLst/>
                          <a:uLnTx/>
                          <a:uFillTx/>
                          <a:latin typeface="Segoe UI"/>
                          <a:ea typeface="+mn-ea"/>
                          <a:cs typeface="+mn-cs"/>
                        </a:rPr>
                        <a:t>ALLOW</a:t>
                      </a:r>
                      <a:endParaRPr kumimoji="0" lang="en-US" sz="1100" b="0" i="0" u="none" strike="noStrike" kern="1200" cap="none" spc="0" normalizeH="0" baseline="0" noProof="0" dirty="0">
                        <a:ln>
                          <a:noFill/>
                        </a:ln>
                        <a:solidFill>
                          <a:srgbClr val="50505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6097472"/>
                  </a:ext>
                </a:extLst>
              </a:tr>
            </a:tbl>
          </a:graphicData>
        </a:graphic>
      </p:graphicFrame>
      <p:sp>
        <p:nvSpPr>
          <p:cNvPr id="8" name="Speech Bubble: Rectangle with Corners Rounded 7" descr="On-Premise Domain Controllers speech bubble." title="On-Premise Domain Controllers"/>
          <p:cNvSpPr/>
          <p:nvPr/>
        </p:nvSpPr>
        <p:spPr bwMode="auto">
          <a:xfrm>
            <a:off x="4241443" y="6276623"/>
            <a:ext cx="1116168" cy="502276"/>
          </a:xfrm>
          <a:prstGeom prst="wedgeRoundRectCallout">
            <a:avLst>
              <a:gd name="adj1" fmla="val -55207"/>
              <a:gd name="adj2" fmla="val -184509"/>
              <a:gd name="adj3" fmla="val 16667"/>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Speech Bubble: Rectangle with Corners Rounded 8" descr="On-Premise Domain Controllers callout" title="On-Premise Domain Controllers callout"/>
          <p:cNvSpPr/>
          <p:nvPr/>
        </p:nvSpPr>
        <p:spPr bwMode="auto">
          <a:xfrm>
            <a:off x="4241443" y="6276623"/>
            <a:ext cx="1116168" cy="502276"/>
          </a:xfrm>
          <a:prstGeom prst="wedgeRoundRectCallout">
            <a:avLst>
              <a:gd name="adj1" fmla="val -56046"/>
              <a:gd name="adj2" fmla="val -122969"/>
              <a:gd name="adj3" fmla="val 16667"/>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00" dirty="0">
                <a:gradFill>
                  <a:gsLst>
                    <a:gs pos="0">
                      <a:srgbClr val="FFFFFF"/>
                    </a:gs>
                    <a:gs pos="100000">
                      <a:srgbClr val="FFFFFF"/>
                    </a:gs>
                  </a:gsLst>
                  <a:lin ang="5400000" scaled="0"/>
                </a:gradFill>
                <a:ea typeface="Segoe UI" pitchFamily="34" charset="0"/>
                <a:cs typeface="Segoe UI" pitchFamily="34" charset="0"/>
              </a:rPr>
              <a:t>On-Premise Domain Controllers</a:t>
            </a:r>
          </a:p>
        </p:txBody>
      </p:sp>
    </p:spTree>
    <p:extLst>
      <p:ext uri="{BB962C8B-B14F-4D97-AF65-F5344CB8AC3E}">
        <p14:creationId xmlns:p14="http://schemas.microsoft.com/office/powerpoint/2010/main" val="31660305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FB2D7F2-6599-4093-ACBC-3AC9EAAC9578}"/>
              </a:ext>
            </a:extLst>
          </p:cNvPr>
          <p:cNvSpPr>
            <a:spLocks noGrp="1"/>
          </p:cNvSpPr>
          <p:nvPr>
            <p:ph type="body" sz="quarter" idx="10"/>
          </p:nvPr>
        </p:nvSpPr>
        <p:spPr>
          <a:xfrm>
            <a:off x="269239" y="1189177"/>
            <a:ext cx="11653523" cy="3020507"/>
          </a:xfrm>
        </p:spPr>
        <p:txBody>
          <a:bodyPr/>
          <a:lstStyle/>
          <a:p>
            <a:r>
              <a:rPr lang="en-US" dirty="0"/>
              <a:t>Since Contoso has not deployed any additional infrastructure to West US 2 the only ports needed are for administration and replication of Active Directory.</a:t>
            </a:r>
          </a:p>
          <a:p>
            <a:endParaRPr lang="en-US" dirty="0"/>
          </a:p>
        </p:txBody>
      </p:sp>
      <p:sp>
        <p:nvSpPr>
          <p:cNvPr id="2" name="Title 1"/>
          <p:cNvSpPr>
            <a:spLocks noGrp="1"/>
          </p:cNvSpPr>
          <p:nvPr>
            <p:ph type="title"/>
          </p:nvPr>
        </p:nvSpPr>
        <p:spPr/>
        <p:txBody>
          <a:bodyPr/>
          <a:lstStyle/>
          <a:p>
            <a:r>
              <a:rPr lang="en-US"/>
              <a:t>Network Security Group usage (West US 2)</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78241295"/>
              </p:ext>
            </p:extLst>
          </p:nvPr>
        </p:nvGraphicFramePr>
        <p:xfrm>
          <a:off x="522596" y="3429000"/>
          <a:ext cx="11184989" cy="1265260"/>
        </p:xfrm>
        <a:graphic>
          <a:graphicData uri="http://schemas.openxmlformats.org/drawingml/2006/table">
            <a:tbl>
              <a:tblPr firstRow="1" firstCol="1" bandRow="1">
                <a:tableStyleId>{5C22544A-7EE6-4342-B048-85BDC9FD1C3A}</a:tableStyleId>
              </a:tblPr>
              <a:tblGrid>
                <a:gridCol w="1350572">
                  <a:extLst>
                    <a:ext uri="{9D8B030D-6E8A-4147-A177-3AD203B41FA5}">
                      <a16:colId xmlns:a16="http://schemas.microsoft.com/office/drawing/2014/main" val="2666432238"/>
                    </a:ext>
                  </a:extLst>
                </a:gridCol>
                <a:gridCol w="1366124">
                  <a:extLst>
                    <a:ext uri="{9D8B030D-6E8A-4147-A177-3AD203B41FA5}">
                      <a16:colId xmlns:a16="http://schemas.microsoft.com/office/drawing/2014/main" val="1647015745"/>
                    </a:ext>
                  </a:extLst>
                </a:gridCol>
                <a:gridCol w="1494123">
                  <a:extLst>
                    <a:ext uri="{9D8B030D-6E8A-4147-A177-3AD203B41FA5}">
                      <a16:colId xmlns:a16="http://schemas.microsoft.com/office/drawing/2014/main" val="560455665"/>
                    </a:ext>
                  </a:extLst>
                </a:gridCol>
                <a:gridCol w="1376891">
                  <a:extLst>
                    <a:ext uri="{9D8B030D-6E8A-4147-A177-3AD203B41FA5}">
                      <a16:colId xmlns:a16="http://schemas.microsoft.com/office/drawing/2014/main" val="349185585"/>
                    </a:ext>
                  </a:extLst>
                </a:gridCol>
                <a:gridCol w="1515542">
                  <a:extLst>
                    <a:ext uri="{9D8B030D-6E8A-4147-A177-3AD203B41FA5}">
                      <a16:colId xmlns:a16="http://schemas.microsoft.com/office/drawing/2014/main" val="102287761"/>
                    </a:ext>
                  </a:extLst>
                </a:gridCol>
                <a:gridCol w="1372219">
                  <a:extLst>
                    <a:ext uri="{9D8B030D-6E8A-4147-A177-3AD203B41FA5}">
                      <a16:colId xmlns:a16="http://schemas.microsoft.com/office/drawing/2014/main" val="3757197783"/>
                    </a:ext>
                  </a:extLst>
                </a:gridCol>
                <a:gridCol w="1352965">
                  <a:extLst>
                    <a:ext uri="{9D8B030D-6E8A-4147-A177-3AD203B41FA5}">
                      <a16:colId xmlns:a16="http://schemas.microsoft.com/office/drawing/2014/main" val="276571416"/>
                    </a:ext>
                  </a:extLst>
                </a:gridCol>
                <a:gridCol w="1356553">
                  <a:extLst>
                    <a:ext uri="{9D8B030D-6E8A-4147-A177-3AD203B41FA5}">
                      <a16:colId xmlns:a16="http://schemas.microsoft.com/office/drawing/2014/main" val="3204085821"/>
                    </a:ext>
                  </a:extLst>
                </a:gridCol>
              </a:tblGrid>
              <a:tr h="253052">
                <a:tc gridSpan="8">
                  <a:txBody>
                    <a:bodyPr/>
                    <a:lstStyle/>
                    <a:p>
                      <a:pPr marL="0" marR="0">
                        <a:lnSpc>
                          <a:spcPct val="107000"/>
                        </a:lnSpc>
                        <a:spcBef>
                          <a:spcPts val="0"/>
                        </a:spcBef>
                        <a:spcAft>
                          <a:spcPts val="0"/>
                        </a:spcAft>
                      </a:pPr>
                      <a:r>
                        <a:rPr lang="en-US" sz="1100" b="1" dirty="0">
                          <a:effectLst/>
                        </a:rPr>
                        <a:t>Identity Tier NSG</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95900479"/>
                  </a:ext>
                </a:extLst>
              </a:tr>
              <a:tr h="253052">
                <a:tc>
                  <a:txBody>
                    <a:bodyPr/>
                    <a:lstStyle/>
                    <a:p>
                      <a:pPr marL="0" marR="0" algn="ctr">
                        <a:lnSpc>
                          <a:spcPct val="107000"/>
                        </a:lnSpc>
                        <a:spcBef>
                          <a:spcPts val="0"/>
                        </a:spcBef>
                        <a:spcAft>
                          <a:spcPts val="0"/>
                        </a:spcAft>
                      </a:pPr>
                      <a:r>
                        <a:rPr lang="en-US" sz="1100" dirty="0">
                          <a:effectLst/>
                        </a:rPr>
                        <a:t>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Priority</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Source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Protocol</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Source Port Range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Destination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Dest. Port Range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b="1" dirty="0">
                          <a:effectLst/>
                        </a:rPr>
                        <a:t>Action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3528278"/>
                  </a:ext>
                </a:extLst>
              </a:tr>
              <a:tr h="253052">
                <a:tc>
                  <a:txBody>
                    <a:bodyPr/>
                    <a:lstStyle/>
                    <a:p>
                      <a:pPr marL="0" marR="0">
                        <a:lnSpc>
                          <a:spcPct val="107000"/>
                        </a:lnSpc>
                        <a:spcBef>
                          <a:spcPts val="0"/>
                        </a:spcBef>
                        <a:spcAft>
                          <a:spcPts val="0"/>
                        </a:spcAft>
                      </a:pPr>
                      <a:r>
                        <a:rPr lang="en-US" sz="1100" dirty="0">
                          <a:effectLst/>
                        </a:rPr>
                        <a:t>RDP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192.168.1.0/23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172.16.3.0/24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3389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Allow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9721919"/>
                  </a:ext>
                </a:extLst>
              </a:tr>
              <a:tr h="253052">
                <a:tc>
                  <a:txBody>
                    <a:bodyPr/>
                    <a:lstStyle/>
                    <a:p>
                      <a:pPr marL="0" marR="0" algn="l" defTabSz="685710" rtl="0" eaLnBrk="1" latinLnBrk="0" hangingPunct="1">
                        <a:lnSpc>
                          <a:spcPct val="107000"/>
                        </a:lnSpc>
                        <a:spcBef>
                          <a:spcPts val="0"/>
                        </a:spcBef>
                        <a:spcAft>
                          <a:spcPts val="0"/>
                        </a:spcAft>
                      </a:pPr>
                      <a:r>
                        <a:rPr lang="en-US" sz="1100" b="1" kern="1200" dirty="0">
                          <a:solidFill>
                            <a:schemeClr val="lt1"/>
                          </a:solidFill>
                          <a:effectLst/>
                          <a:latin typeface="+mn-lt"/>
                          <a:ea typeface="+mn-ea"/>
                          <a:cs typeface="+mn-cs"/>
                        </a:rPr>
                        <a:t>ADDS Replication1</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110</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192.168.1.10</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ANY</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Any</a:t>
                      </a:r>
                    </a:p>
                  </a:txBody>
                  <a:tcPr marL="68580" marR="68580" marT="0" marB="0"/>
                </a:tc>
                <a:tc>
                  <a:txBody>
                    <a:bodyPr/>
                    <a:lstStyle/>
                    <a:p>
                      <a:pPr marL="0" marR="0">
                        <a:lnSpc>
                          <a:spcPct val="107000"/>
                        </a:lnSpc>
                        <a:spcBef>
                          <a:spcPts val="0"/>
                        </a:spcBef>
                        <a:spcAft>
                          <a:spcPts val="0"/>
                        </a:spcAft>
                      </a:pPr>
                      <a:r>
                        <a:rPr lang="en-US" sz="1100" dirty="0">
                          <a:effectLst/>
                        </a:rPr>
                        <a:t>172.16.3.0/24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ANY</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Allow</a:t>
                      </a:r>
                    </a:p>
                  </a:txBody>
                  <a:tcPr marL="68580" marR="68580" marT="0" marB="0"/>
                </a:tc>
                <a:extLst>
                  <a:ext uri="{0D108BD9-81ED-4DB2-BD59-A6C34878D82A}">
                    <a16:rowId xmlns:a16="http://schemas.microsoft.com/office/drawing/2014/main" val="1004948888"/>
                  </a:ext>
                </a:extLst>
              </a:tr>
              <a:tr h="253052">
                <a:tc>
                  <a:txBody>
                    <a:bodyPr/>
                    <a:lstStyle/>
                    <a:p>
                      <a:pPr marL="0" marR="0" algn="l" defTabSz="685710" rtl="0" eaLnBrk="1" latinLnBrk="0" hangingPunct="1">
                        <a:lnSpc>
                          <a:spcPct val="107000"/>
                        </a:lnSpc>
                        <a:spcBef>
                          <a:spcPts val="0"/>
                        </a:spcBef>
                        <a:spcAft>
                          <a:spcPts val="0"/>
                        </a:spcAft>
                      </a:pPr>
                      <a:r>
                        <a:rPr lang="en-US" sz="1100" b="1" kern="1200" dirty="0">
                          <a:solidFill>
                            <a:schemeClr val="lt1"/>
                          </a:solidFill>
                          <a:effectLst/>
                          <a:latin typeface="+mn-lt"/>
                          <a:ea typeface="+mn-ea"/>
                          <a:cs typeface="+mn-cs"/>
                        </a:rPr>
                        <a:t>ADDS Replication2</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120</a:t>
                      </a: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lang="en-US" sz="1100" kern="1200" dirty="0">
                          <a:solidFill>
                            <a:schemeClr val="dk1"/>
                          </a:solidFill>
                          <a:effectLst/>
                          <a:latin typeface="+mn-lt"/>
                          <a:ea typeface="+mn-ea"/>
                          <a:cs typeface="+mn-cs"/>
                        </a:rPr>
                        <a:t>192.168.1.11</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ANY</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Any</a:t>
                      </a:r>
                    </a:p>
                  </a:txBody>
                  <a:tcPr marL="68580" marR="68580" marT="0" marB="0"/>
                </a:tc>
                <a:tc>
                  <a:txBody>
                    <a:bodyPr/>
                    <a:lstStyle/>
                    <a:p>
                      <a:pPr marL="0" marR="0" lvl="0" indent="0" algn="l" defTabSz="685710" rtl="0" eaLnBrk="1" fontAlgn="auto" latinLnBrk="0" hangingPunct="1">
                        <a:lnSpc>
                          <a:spcPct val="107000"/>
                        </a:lnSpc>
                        <a:spcBef>
                          <a:spcPts val="0"/>
                        </a:spcBef>
                        <a:spcAft>
                          <a:spcPts val="0"/>
                        </a:spcAft>
                        <a:buClrTx/>
                        <a:buSzTx/>
                        <a:buFontTx/>
                        <a:buNone/>
                        <a:tabLst/>
                        <a:defRPr/>
                      </a:pPr>
                      <a:r>
                        <a:rPr lang="en-US" sz="1100" dirty="0">
                          <a:effectLst/>
                        </a:rPr>
                        <a:t>172.16.3.0/24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ANY</a:t>
                      </a:r>
                    </a:p>
                  </a:txBody>
                  <a:tcPr marL="68580" marR="68580" marT="0" marB="0"/>
                </a:tc>
                <a:tc>
                  <a:txBody>
                    <a:bodyPr/>
                    <a:lstStyle/>
                    <a:p>
                      <a:pPr marL="0" marR="0" algn="l" defTabSz="685710" rtl="0" eaLnBrk="1" latinLnBrk="0" hangingPunct="1">
                        <a:lnSpc>
                          <a:spcPct val="107000"/>
                        </a:lnSpc>
                        <a:spcBef>
                          <a:spcPts val="0"/>
                        </a:spcBef>
                        <a:spcAft>
                          <a:spcPts val="0"/>
                        </a:spcAft>
                      </a:pPr>
                      <a:r>
                        <a:rPr lang="en-US" sz="1100" kern="1200" dirty="0">
                          <a:solidFill>
                            <a:schemeClr val="dk1"/>
                          </a:solidFill>
                          <a:effectLst/>
                          <a:latin typeface="+mn-lt"/>
                          <a:ea typeface="+mn-ea"/>
                          <a:cs typeface="+mn-cs"/>
                        </a:rPr>
                        <a:t>Allow</a:t>
                      </a:r>
                    </a:p>
                  </a:txBody>
                  <a:tcPr marL="68580" marR="68580" marT="0" marB="0"/>
                </a:tc>
                <a:extLst>
                  <a:ext uri="{0D108BD9-81ED-4DB2-BD59-A6C34878D82A}">
                    <a16:rowId xmlns:a16="http://schemas.microsoft.com/office/drawing/2014/main" val="2562886868"/>
                  </a:ext>
                </a:extLst>
              </a:tr>
            </a:tbl>
          </a:graphicData>
        </a:graphic>
      </p:graphicFrame>
      <p:sp>
        <p:nvSpPr>
          <p:cNvPr id="7" name="Speech Bubble: Rectangle with Corners Rounded 6" descr="On-Premise Domain Controller speech bubble" title="On-Premise Domain Controller"/>
          <p:cNvSpPr/>
          <p:nvPr/>
        </p:nvSpPr>
        <p:spPr bwMode="auto">
          <a:xfrm>
            <a:off x="4340183" y="5226403"/>
            <a:ext cx="1116168" cy="502276"/>
          </a:xfrm>
          <a:prstGeom prst="wedgeRoundRectCallout">
            <a:avLst>
              <a:gd name="adj1" fmla="val -53284"/>
              <a:gd name="adj2" fmla="val -199893"/>
              <a:gd name="adj3" fmla="val 16667"/>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Speech Bubble: Rectangle with Corners Rounded 8" descr="On-Premise Domain Controllers callout" title="On-Premise Domain Controllers callout"/>
          <p:cNvSpPr/>
          <p:nvPr/>
        </p:nvSpPr>
        <p:spPr bwMode="auto">
          <a:xfrm>
            <a:off x="4340183" y="5226403"/>
            <a:ext cx="1116168" cy="502276"/>
          </a:xfrm>
          <a:prstGeom prst="wedgeRoundRectCallout">
            <a:avLst>
              <a:gd name="adj1" fmla="val -56046"/>
              <a:gd name="adj2" fmla="val -122969"/>
              <a:gd name="adj3" fmla="val 16667"/>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00" dirty="0">
                <a:gradFill>
                  <a:gsLst>
                    <a:gs pos="0">
                      <a:srgbClr val="FFFFFF"/>
                    </a:gs>
                    <a:gs pos="100000">
                      <a:srgbClr val="FFFFFF"/>
                    </a:gs>
                  </a:gsLst>
                  <a:lin ang="5400000" scaled="0"/>
                </a:gradFill>
                <a:ea typeface="Segoe UI" pitchFamily="34" charset="0"/>
                <a:cs typeface="Segoe UI" pitchFamily="34" charset="0"/>
              </a:rPr>
              <a:t>On-Premise Domain Controllers</a:t>
            </a:r>
          </a:p>
        </p:txBody>
      </p:sp>
    </p:spTree>
    <p:extLst>
      <p:ext uri="{BB962C8B-B14F-4D97-AF65-F5344CB8AC3E}">
        <p14:creationId xmlns:p14="http://schemas.microsoft.com/office/powerpoint/2010/main" val="1127556858"/>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6E40F2-DB1A-4ED5-85D8-FAE814896E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D07577D-30E5-48FB-B81C-E1B9EAC126B5}">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023ac63-7b75-4916-a9ee-591457758eee"/>
    <ds:schemaRef ds:uri="http://purl.org/dc/elements/1.1/"/>
    <ds:schemaRef ds:uri="http://schemas.microsoft.com/office/2006/metadata/properties"/>
    <ds:schemaRef ds:uri="d9c797ad-d7c3-4982-82b7-81352a75e4a5"/>
    <ds:schemaRef ds:uri="http://www.w3.org/XML/1998/namespace"/>
    <ds:schemaRef ds:uri="http://purl.org/dc/dcmitype/"/>
  </ds:schemaRefs>
</ds:datastoreItem>
</file>

<file path=customXml/itemProps3.xml><?xml version="1.0" encoding="utf-8"?>
<ds:datastoreItem xmlns:ds="http://schemas.openxmlformats.org/officeDocument/2006/customXml" ds:itemID="{D5A22677-9165-4AB6-9580-CE94CCD209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431</Words>
  <Application>Microsoft Macintosh PowerPoint</Application>
  <PresentationFormat>Widescreen</PresentationFormat>
  <Paragraphs>203</Paragraphs>
  <Slides>5</Slides>
  <Notes>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5</vt:i4>
      </vt:variant>
    </vt:vector>
  </HeadingPairs>
  <TitlesOfParts>
    <vt:vector size="16" baseType="lpstr">
      <vt:lpstr>Arial</vt:lpstr>
      <vt:lpstr>Calibri</vt:lpstr>
      <vt:lpstr>Consolas</vt:lpstr>
      <vt:lpstr>Segoe Pro Light</vt:lpstr>
      <vt:lpstr>Segoe UI</vt:lpstr>
      <vt:lpstr>Segoe UI Light</vt:lpstr>
      <vt:lpstr>Segoe UI Semilight</vt:lpstr>
      <vt:lpstr>Wingdings</vt:lpstr>
      <vt:lpstr>Server and Cloud 2013</vt:lpstr>
      <vt:lpstr>1_Windows Azure</vt:lpstr>
      <vt:lpstr>C+E Readiness Template</vt:lpstr>
      <vt:lpstr>Common scenarios – Infrastructure as a Service</vt:lpstr>
      <vt:lpstr>PowerPoint Presentation</vt:lpstr>
      <vt:lpstr>PowerPoint Presentation</vt:lpstr>
      <vt:lpstr>Network Security Group usage (West Central S)</vt:lpstr>
      <vt:lpstr>Network Security Group usage (West US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resilient IaaS architecture</dc:title>
  <dc:creator/>
  <cp:lastModifiedBy/>
  <cp:revision>3</cp:revision>
  <dcterms:modified xsi:type="dcterms:W3CDTF">2019-03-12T13:47:28Z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2018-02-08T01:47:05.8758115Z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