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9"/>
  </p:notesMasterIdLst>
  <p:sldIdLst>
    <p:sldId id="256" r:id="rId5"/>
    <p:sldId id="305" r:id="rId6"/>
    <p:sldId id="259" r:id="rId7"/>
    <p:sldId id="306" r:id="rId8"/>
    <p:sldId id="307" r:id="rId9"/>
    <p:sldId id="308" r:id="rId10"/>
    <p:sldId id="310" r:id="rId11"/>
    <p:sldId id="309" r:id="rId12"/>
    <p:sldId id="328" r:id="rId13"/>
    <p:sldId id="327" r:id="rId14"/>
    <p:sldId id="311" r:id="rId15"/>
    <p:sldId id="315" r:id="rId16"/>
    <p:sldId id="329" r:id="rId17"/>
    <p:sldId id="330" r:id="rId18"/>
    <p:sldId id="331" r:id="rId19"/>
    <p:sldId id="332" r:id="rId20"/>
    <p:sldId id="312" r:id="rId21"/>
    <p:sldId id="326" r:id="rId22"/>
    <p:sldId id="325" r:id="rId23"/>
    <p:sldId id="324" r:id="rId24"/>
    <p:sldId id="322" r:id="rId25"/>
    <p:sldId id="313" r:id="rId26"/>
    <p:sldId id="260" r:id="rId27"/>
    <p:sldId id="314" r:id="rId28"/>
  </p:sldIdLst>
  <p:sldSz cx="9144000" cy="5143500" type="screen16x9"/>
  <p:notesSz cx="6858000" cy="9144000"/>
  <p:embeddedFontLst>
    <p:embeddedFont>
      <p:font typeface="Didact Gothic" pitchFamily="2" charset="0"/>
      <p:regular r:id="rId30"/>
    </p:embeddedFont>
    <p:embeddedFont>
      <p:font typeface="Montserrat" pitchFamily="2" charset="77"/>
      <p:regular r:id="rId31"/>
      <p:bold r:id="rId32"/>
      <p:italic r:id="rId33"/>
      <p:boldItalic r:id="rId34"/>
    </p:embeddedFont>
    <p:embeddedFont>
      <p:font typeface="Prata" pitchFamily="2" charset="77"/>
      <p:regular r:id="rId35"/>
    </p:embeddedFont>
    <p:embeddedFont>
      <p:font typeface="Roboto" panose="02000000000000000000" pitchFamily="2" charset="0"/>
      <p:regular r:id="rId36"/>
      <p:bold r:id="rId37"/>
      <p:italic r:id="rId38"/>
      <p:boldItalic r:id="rId39"/>
    </p:embeddedFont>
    <p:embeddedFont>
      <p:font typeface="Roboto Light" panose="020F0302020204030204"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F5F6F1"/>
    <a:srgbClr val="E5E5DB"/>
    <a:srgbClr val="C6C3BA"/>
    <a:srgbClr val="EBE4E0"/>
    <a:srgbClr val="DDDBD1"/>
    <a:srgbClr val="C7C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EF5D7-9879-4C7B-A43B-1FFA35A85977}" v="1739" dt="2021-04-22T05:31:45.566"/>
    <p1510:client id="{366FDEE8-FFDB-44C8-8918-D99C966F1655}" v="61" dt="2021-04-22T05:01:49.869"/>
    <p1510:client id="{4F37D4E5-4C72-47C4-910F-515C71AEC41C}" v="546" dt="2021-04-21T18:42:51.139"/>
  </p1510:revLst>
</p1510:revInfo>
</file>

<file path=ppt/tableStyles.xml><?xml version="1.0" encoding="utf-8"?>
<a:tblStyleLst xmlns:a="http://schemas.openxmlformats.org/drawingml/2006/main" def="{5C3CDDFC-1EB3-44A3-8AB3-DF89BEBCFEBE}">
  <a:tblStyle styleId="{5C3CDDFC-1EB3-44A3-8AB3-DF89BEBCFE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67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1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0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3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a:off x="-185925" y="-195075"/>
            <a:ext cx="4584300" cy="551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632475" y="2260992"/>
            <a:ext cx="3423600" cy="629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600">
                <a:solidFill>
                  <a:schemeClr val="dk1"/>
                </a:solidFill>
              </a:defRPr>
            </a:lvl1pPr>
            <a:lvl2pPr lvl="1" algn="r" rtl="0">
              <a:spcBef>
                <a:spcPts val="0"/>
              </a:spcBef>
              <a:spcAft>
                <a:spcPts val="0"/>
              </a:spcAft>
              <a:buClr>
                <a:schemeClr val="dk1"/>
              </a:buClr>
              <a:buSzPts val="3600"/>
              <a:buNone/>
              <a:defRPr sz="3600">
                <a:solidFill>
                  <a:schemeClr val="dk1"/>
                </a:solidFill>
              </a:defRPr>
            </a:lvl2pPr>
            <a:lvl3pPr lvl="2" algn="r" rtl="0">
              <a:spcBef>
                <a:spcPts val="0"/>
              </a:spcBef>
              <a:spcAft>
                <a:spcPts val="0"/>
              </a:spcAft>
              <a:buClr>
                <a:schemeClr val="dk1"/>
              </a:buClr>
              <a:buSzPts val="3600"/>
              <a:buNone/>
              <a:defRPr sz="3600">
                <a:solidFill>
                  <a:schemeClr val="dk1"/>
                </a:solidFill>
              </a:defRPr>
            </a:lvl3pPr>
            <a:lvl4pPr lvl="3" algn="r" rtl="0">
              <a:spcBef>
                <a:spcPts val="0"/>
              </a:spcBef>
              <a:spcAft>
                <a:spcPts val="0"/>
              </a:spcAft>
              <a:buClr>
                <a:schemeClr val="dk1"/>
              </a:buClr>
              <a:buSzPts val="3600"/>
              <a:buNone/>
              <a:defRPr sz="3600">
                <a:solidFill>
                  <a:schemeClr val="dk1"/>
                </a:solidFill>
              </a:defRPr>
            </a:lvl4pPr>
            <a:lvl5pPr lvl="4" algn="r" rtl="0">
              <a:spcBef>
                <a:spcPts val="0"/>
              </a:spcBef>
              <a:spcAft>
                <a:spcPts val="0"/>
              </a:spcAft>
              <a:buClr>
                <a:schemeClr val="dk1"/>
              </a:buClr>
              <a:buSzPts val="3600"/>
              <a:buNone/>
              <a:defRPr sz="3600">
                <a:solidFill>
                  <a:schemeClr val="dk1"/>
                </a:solidFill>
              </a:defRPr>
            </a:lvl5pPr>
            <a:lvl6pPr lvl="5" algn="r" rtl="0">
              <a:spcBef>
                <a:spcPts val="0"/>
              </a:spcBef>
              <a:spcAft>
                <a:spcPts val="0"/>
              </a:spcAft>
              <a:buClr>
                <a:schemeClr val="dk1"/>
              </a:buClr>
              <a:buSzPts val="3600"/>
              <a:buNone/>
              <a:defRPr sz="3600">
                <a:solidFill>
                  <a:schemeClr val="dk1"/>
                </a:solidFill>
              </a:defRPr>
            </a:lvl6pPr>
            <a:lvl7pPr lvl="6" algn="r" rtl="0">
              <a:spcBef>
                <a:spcPts val="0"/>
              </a:spcBef>
              <a:spcAft>
                <a:spcPts val="0"/>
              </a:spcAft>
              <a:buClr>
                <a:schemeClr val="dk1"/>
              </a:buClr>
              <a:buSzPts val="3600"/>
              <a:buNone/>
              <a:defRPr sz="3600">
                <a:solidFill>
                  <a:schemeClr val="dk1"/>
                </a:solidFill>
              </a:defRPr>
            </a:lvl7pPr>
            <a:lvl8pPr lvl="7" algn="r" rtl="0">
              <a:spcBef>
                <a:spcPts val="0"/>
              </a:spcBef>
              <a:spcAft>
                <a:spcPts val="0"/>
              </a:spcAft>
              <a:buClr>
                <a:schemeClr val="dk1"/>
              </a:buClr>
              <a:buSzPts val="3600"/>
              <a:buNone/>
              <a:defRPr sz="3600">
                <a:solidFill>
                  <a:schemeClr val="dk1"/>
                </a:solidFill>
              </a:defRPr>
            </a:lvl8pPr>
            <a:lvl9pPr lvl="8" algn="r" rtl="0">
              <a:spcBef>
                <a:spcPts val="0"/>
              </a:spcBef>
              <a:spcAft>
                <a:spcPts val="0"/>
              </a:spcAft>
              <a:buClr>
                <a:schemeClr val="dk1"/>
              </a:buClr>
              <a:buSzPts val="3600"/>
              <a:buNone/>
              <a:defRPr sz="3600">
                <a:solidFill>
                  <a:schemeClr val="dk1"/>
                </a:solidFill>
              </a:defRPr>
            </a:lvl9pPr>
          </a:lstStyle>
          <a:p>
            <a:endParaRPr/>
          </a:p>
        </p:txBody>
      </p:sp>
      <p:sp>
        <p:nvSpPr>
          <p:cNvPr id="15" name="Google Shape;15;p3"/>
          <p:cNvSpPr txBox="1">
            <a:spLocks noGrp="1"/>
          </p:cNvSpPr>
          <p:nvPr>
            <p:ph type="title" idx="2" hasCustomPrompt="1"/>
          </p:nvPr>
        </p:nvSpPr>
        <p:spPr>
          <a:xfrm>
            <a:off x="998750" y="1886475"/>
            <a:ext cx="3057300" cy="138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300"/>
              <a:buNone/>
              <a:defRPr sz="20300">
                <a:solidFill>
                  <a:schemeClr val="dk1"/>
                </a:solidFill>
              </a:defRPr>
            </a:lvl1pPr>
            <a:lvl2pPr lvl="1" rtl="0">
              <a:spcBef>
                <a:spcPts val="0"/>
              </a:spcBef>
              <a:spcAft>
                <a:spcPts val="0"/>
              </a:spcAft>
              <a:buClr>
                <a:schemeClr val="dk1"/>
              </a:buClr>
              <a:buSzPts val="12300"/>
              <a:buNone/>
              <a:defRPr sz="12300">
                <a:solidFill>
                  <a:schemeClr val="dk1"/>
                </a:solidFill>
              </a:defRPr>
            </a:lvl2pPr>
            <a:lvl3pPr lvl="2" rtl="0">
              <a:spcBef>
                <a:spcPts val="0"/>
              </a:spcBef>
              <a:spcAft>
                <a:spcPts val="0"/>
              </a:spcAft>
              <a:buClr>
                <a:schemeClr val="dk1"/>
              </a:buClr>
              <a:buSzPts val="12300"/>
              <a:buNone/>
              <a:defRPr sz="12300">
                <a:solidFill>
                  <a:schemeClr val="dk1"/>
                </a:solidFill>
              </a:defRPr>
            </a:lvl3pPr>
            <a:lvl4pPr lvl="3" rtl="0">
              <a:spcBef>
                <a:spcPts val="0"/>
              </a:spcBef>
              <a:spcAft>
                <a:spcPts val="0"/>
              </a:spcAft>
              <a:buClr>
                <a:schemeClr val="dk1"/>
              </a:buClr>
              <a:buSzPts val="12300"/>
              <a:buNone/>
              <a:defRPr sz="12300">
                <a:solidFill>
                  <a:schemeClr val="dk1"/>
                </a:solidFill>
              </a:defRPr>
            </a:lvl4pPr>
            <a:lvl5pPr lvl="4" rtl="0">
              <a:spcBef>
                <a:spcPts val="0"/>
              </a:spcBef>
              <a:spcAft>
                <a:spcPts val="0"/>
              </a:spcAft>
              <a:buClr>
                <a:schemeClr val="dk1"/>
              </a:buClr>
              <a:buSzPts val="12300"/>
              <a:buNone/>
              <a:defRPr sz="12300">
                <a:solidFill>
                  <a:schemeClr val="dk1"/>
                </a:solidFill>
              </a:defRPr>
            </a:lvl5pPr>
            <a:lvl6pPr lvl="5" rtl="0">
              <a:spcBef>
                <a:spcPts val="0"/>
              </a:spcBef>
              <a:spcAft>
                <a:spcPts val="0"/>
              </a:spcAft>
              <a:buClr>
                <a:schemeClr val="dk1"/>
              </a:buClr>
              <a:buSzPts val="12300"/>
              <a:buNone/>
              <a:defRPr sz="12300">
                <a:solidFill>
                  <a:schemeClr val="dk1"/>
                </a:solidFill>
              </a:defRPr>
            </a:lvl6pPr>
            <a:lvl7pPr lvl="6" rtl="0">
              <a:spcBef>
                <a:spcPts val="0"/>
              </a:spcBef>
              <a:spcAft>
                <a:spcPts val="0"/>
              </a:spcAft>
              <a:buClr>
                <a:schemeClr val="dk1"/>
              </a:buClr>
              <a:buSzPts val="12300"/>
              <a:buNone/>
              <a:defRPr sz="12300">
                <a:solidFill>
                  <a:schemeClr val="dk1"/>
                </a:solidFill>
              </a:defRPr>
            </a:lvl7pPr>
            <a:lvl8pPr lvl="7" rtl="0">
              <a:spcBef>
                <a:spcPts val="0"/>
              </a:spcBef>
              <a:spcAft>
                <a:spcPts val="0"/>
              </a:spcAft>
              <a:buClr>
                <a:schemeClr val="dk1"/>
              </a:buClr>
              <a:buSzPts val="12300"/>
              <a:buNone/>
              <a:defRPr sz="12300">
                <a:solidFill>
                  <a:schemeClr val="dk1"/>
                </a:solidFill>
              </a:defRPr>
            </a:lvl8pPr>
            <a:lvl9pPr lvl="8" rtl="0">
              <a:spcBef>
                <a:spcPts val="0"/>
              </a:spcBef>
              <a:spcAft>
                <a:spcPts val="0"/>
              </a:spcAft>
              <a:buClr>
                <a:schemeClr val="dk1"/>
              </a:buClr>
              <a:buSzPts val="12300"/>
              <a:buNone/>
              <a:defRPr sz="12300">
                <a:solidFill>
                  <a:schemeClr val="dk1"/>
                </a:solidFill>
              </a:defRPr>
            </a:lvl9pPr>
          </a:lstStyle>
          <a:p>
            <a:r>
              <a:t>xx%</a:t>
            </a:r>
          </a:p>
        </p:txBody>
      </p:sp>
      <p:sp>
        <p:nvSpPr>
          <p:cNvPr id="16" name="Google Shape;16;p3"/>
          <p:cNvSpPr txBox="1">
            <a:spLocks noGrp="1"/>
          </p:cNvSpPr>
          <p:nvPr>
            <p:ph type="subTitle" idx="1"/>
          </p:nvPr>
        </p:nvSpPr>
        <p:spPr>
          <a:xfrm>
            <a:off x="4809175" y="3062708"/>
            <a:ext cx="3246900" cy="40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a:endParaRPr/>
          </a:p>
        </p:txBody>
      </p:sp>
      <p:sp>
        <p:nvSpPr>
          <p:cNvPr id="17" name="Google Shape;17;p3"/>
          <p:cNvSpPr/>
          <p:nvPr/>
        </p:nvSpPr>
        <p:spPr>
          <a:xfrm>
            <a:off x="-166250" y="748875"/>
            <a:ext cx="9005100" cy="365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886250" y="1919025"/>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p:nvPr/>
        </p:nvSpPr>
        <p:spPr>
          <a:xfrm>
            <a:off x="2452250" y="846900"/>
            <a:ext cx="6802500" cy="3449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title"/>
          </p:nvPr>
        </p:nvSpPr>
        <p:spPr>
          <a:xfrm>
            <a:off x="3629800" y="1592600"/>
            <a:ext cx="4745400" cy="528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000"/>
              <a:buNone/>
              <a:defRPr sz="3000">
                <a:solidFill>
                  <a:schemeClr val="dk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 name="Google Shape;68;p14"/>
          <p:cNvSpPr txBox="1">
            <a:spLocks noGrp="1"/>
          </p:cNvSpPr>
          <p:nvPr>
            <p:ph type="subTitle" idx="1"/>
          </p:nvPr>
        </p:nvSpPr>
        <p:spPr>
          <a:xfrm>
            <a:off x="4013325" y="2263300"/>
            <a:ext cx="4362000" cy="1317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algn="r" rtl="0">
              <a:spcBef>
                <a:spcPts val="1600"/>
              </a:spcBef>
              <a:spcAft>
                <a:spcPts val="0"/>
              </a:spcAft>
              <a:buClr>
                <a:schemeClr val="dk1"/>
              </a:buClr>
              <a:buSzPts val="1400"/>
              <a:buNone/>
              <a:defRPr>
                <a:solidFill>
                  <a:schemeClr val="dk1"/>
                </a:solidFill>
              </a:defRPr>
            </a:lvl2pPr>
            <a:lvl3pPr lvl="2" algn="r" rtl="0">
              <a:spcBef>
                <a:spcPts val="1600"/>
              </a:spcBef>
              <a:spcAft>
                <a:spcPts val="0"/>
              </a:spcAft>
              <a:buClr>
                <a:schemeClr val="dk1"/>
              </a:buClr>
              <a:buSzPts val="1400"/>
              <a:buNone/>
              <a:defRPr>
                <a:solidFill>
                  <a:schemeClr val="dk1"/>
                </a:solidFill>
              </a:defRPr>
            </a:lvl3pPr>
            <a:lvl4pPr lvl="3" algn="r" rtl="0">
              <a:spcBef>
                <a:spcPts val="1600"/>
              </a:spcBef>
              <a:spcAft>
                <a:spcPts val="0"/>
              </a:spcAft>
              <a:buClr>
                <a:schemeClr val="dk1"/>
              </a:buClr>
              <a:buSzPts val="1400"/>
              <a:buNone/>
              <a:defRPr>
                <a:solidFill>
                  <a:schemeClr val="dk1"/>
                </a:solidFill>
              </a:defRPr>
            </a:lvl4pPr>
            <a:lvl5pPr lvl="4" algn="r" rtl="0">
              <a:spcBef>
                <a:spcPts val="1600"/>
              </a:spcBef>
              <a:spcAft>
                <a:spcPts val="0"/>
              </a:spcAft>
              <a:buClr>
                <a:schemeClr val="dk1"/>
              </a:buClr>
              <a:buSzPts val="1400"/>
              <a:buNone/>
              <a:defRPr>
                <a:solidFill>
                  <a:schemeClr val="dk1"/>
                </a:solidFill>
              </a:defRPr>
            </a:lvl5pPr>
            <a:lvl6pPr lvl="5" algn="r" rtl="0">
              <a:spcBef>
                <a:spcPts val="1600"/>
              </a:spcBef>
              <a:spcAft>
                <a:spcPts val="0"/>
              </a:spcAft>
              <a:buClr>
                <a:schemeClr val="dk1"/>
              </a:buClr>
              <a:buSzPts val="1400"/>
              <a:buNone/>
              <a:defRPr>
                <a:solidFill>
                  <a:schemeClr val="dk1"/>
                </a:solidFill>
              </a:defRPr>
            </a:lvl6pPr>
            <a:lvl7pPr lvl="6" algn="r" rtl="0">
              <a:spcBef>
                <a:spcPts val="1600"/>
              </a:spcBef>
              <a:spcAft>
                <a:spcPts val="0"/>
              </a:spcAft>
              <a:buClr>
                <a:schemeClr val="dk1"/>
              </a:buClr>
              <a:buSzPts val="1400"/>
              <a:buNone/>
              <a:defRPr>
                <a:solidFill>
                  <a:schemeClr val="dk1"/>
                </a:solidFill>
              </a:defRPr>
            </a:lvl7pPr>
            <a:lvl8pPr lvl="7" algn="r" rtl="0">
              <a:spcBef>
                <a:spcPts val="1600"/>
              </a:spcBef>
              <a:spcAft>
                <a:spcPts val="0"/>
              </a:spcAft>
              <a:buClr>
                <a:schemeClr val="dk1"/>
              </a:buClr>
              <a:buSzPts val="1400"/>
              <a:buNone/>
              <a:defRPr>
                <a:solidFill>
                  <a:schemeClr val="dk1"/>
                </a:solidFill>
              </a:defRPr>
            </a:lvl8pPr>
            <a:lvl9pPr lvl="8" algn="r"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solidFill>
          <a:schemeClr val="lt1"/>
        </a:solidFill>
        <a:effectLst/>
      </p:bgPr>
    </p:bg>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60" name="Google Shape;160;p26"/>
          <p:cNvSpPr txBox="1">
            <a:spLocks noGrp="1"/>
          </p:cNvSpPr>
          <p:nvPr>
            <p:ph type="title" idx="2"/>
          </p:nvPr>
        </p:nvSpPr>
        <p:spPr>
          <a:xfrm>
            <a:off x="1603221" y="178540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1" name="Google Shape;161;p26"/>
          <p:cNvSpPr txBox="1">
            <a:spLocks noGrp="1"/>
          </p:cNvSpPr>
          <p:nvPr>
            <p:ph type="subTitle" idx="1"/>
          </p:nvPr>
        </p:nvSpPr>
        <p:spPr>
          <a:xfrm>
            <a:off x="1613925" y="2056580"/>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2" name="Google Shape;162;p26"/>
          <p:cNvSpPr txBox="1">
            <a:spLocks noGrp="1"/>
          </p:cNvSpPr>
          <p:nvPr>
            <p:ph type="title" idx="3"/>
          </p:nvPr>
        </p:nvSpPr>
        <p:spPr>
          <a:xfrm>
            <a:off x="1603125" y="3477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3" name="Google Shape;163;p26"/>
          <p:cNvSpPr txBox="1">
            <a:spLocks noGrp="1"/>
          </p:cNvSpPr>
          <p:nvPr>
            <p:ph type="subTitle" idx="4"/>
          </p:nvPr>
        </p:nvSpPr>
        <p:spPr>
          <a:xfrm>
            <a:off x="1613330" y="374060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4" name="Google Shape;164;p26"/>
          <p:cNvSpPr txBox="1">
            <a:spLocks noGrp="1"/>
          </p:cNvSpPr>
          <p:nvPr>
            <p:ph type="title" idx="5"/>
          </p:nvPr>
        </p:nvSpPr>
        <p:spPr>
          <a:xfrm>
            <a:off x="5032000" y="178540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5" name="Google Shape;165;p26"/>
          <p:cNvSpPr txBox="1">
            <a:spLocks noGrp="1"/>
          </p:cNvSpPr>
          <p:nvPr>
            <p:ph type="subTitle" idx="6"/>
          </p:nvPr>
        </p:nvSpPr>
        <p:spPr>
          <a:xfrm>
            <a:off x="5032825" y="2056580"/>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6" name="Google Shape;166;p26"/>
          <p:cNvSpPr txBox="1">
            <a:spLocks noGrp="1"/>
          </p:cNvSpPr>
          <p:nvPr>
            <p:ph type="title" idx="7"/>
          </p:nvPr>
        </p:nvSpPr>
        <p:spPr>
          <a:xfrm>
            <a:off x="5022125" y="3478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7" name="Google Shape;167;p26"/>
          <p:cNvSpPr txBox="1">
            <a:spLocks noGrp="1"/>
          </p:cNvSpPr>
          <p:nvPr>
            <p:ph type="subTitle" idx="8"/>
          </p:nvPr>
        </p:nvSpPr>
        <p:spPr>
          <a:xfrm>
            <a:off x="5032825" y="374015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lt1"/>
        </a:solidFill>
        <a:effectLst/>
      </p:bgPr>
    </p:bg>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8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78" name="Google Shape;178;p28"/>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80" name="Google Shape;180;p28"/>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a:solidFill>
                  <a:schemeClr val="dk1"/>
                </a:solidFill>
              </a:defRPr>
            </a:lvl1pPr>
            <a:lvl2pPr lvl="1" algn="ctr">
              <a:spcBef>
                <a:spcPts val="1600"/>
              </a:spcBef>
              <a:spcAft>
                <a:spcPts val="0"/>
              </a:spcAft>
              <a:buClr>
                <a:schemeClr val="dk1"/>
              </a:buClr>
              <a:buSzPts val="1400"/>
              <a:buNone/>
              <a:defRPr>
                <a:solidFill>
                  <a:schemeClr val="dk1"/>
                </a:solidFill>
              </a:defRPr>
            </a:lvl2pPr>
            <a:lvl3pPr lvl="2" algn="ctr">
              <a:spcBef>
                <a:spcPts val="1600"/>
              </a:spcBef>
              <a:spcAft>
                <a:spcPts val="0"/>
              </a:spcAft>
              <a:buClr>
                <a:schemeClr val="dk1"/>
              </a:buClr>
              <a:buSzPts val="1400"/>
              <a:buNone/>
              <a:defRPr>
                <a:solidFill>
                  <a:schemeClr val="dk1"/>
                </a:solidFill>
              </a:defRPr>
            </a:lvl3pPr>
            <a:lvl4pPr lvl="3" algn="ctr">
              <a:spcBef>
                <a:spcPts val="1600"/>
              </a:spcBef>
              <a:spcAft>
                <a:spcPts val="0"/>
              </a:spcAft>
              <a:buClr>
                <a:schemeClr val="dk1"/>
              </a:buClr>
              <a:buSzPts val="1400"/>
              <a:buNone/>
              <a:defRPr>
                <a:solidFill>
                  <a:schemeClr val="dk1"/>
                </a:solidFill>
              </a:defRPr>
            </a:lvl4pPr>
            <a:lvl5pPr lvl="4" algn="ctr">
              <a:spcBef>
                <a:spcPts val="1600"/>
              </a:spcBef>
              <a:spcAft>
                <a:spcPts val="0"/>
              </a:spcAft>
              <a:buClr>
                <a:schemeClr val="dk1"/>
              </a:buClr>
              <a:buSzPts val="1400"/>
              <a:buNone/>
              <a:defRPr>
                <a:solidFill>
                  <a:schemeClr val="dk1"/>
                </a:solidFill>
              </a:defRPr>
            </a:lvl5pPr>
            <a:lvl6pPr lvl="5" algn="ctr">
              <a:spcBef>
                <a:spcPts val="1600"/>
              </a:spcBef>
              <a:spcAft>
                <a:spcPts val="0"/>
              </a:spcAft>
              <a:buClr>
                <a:schemeClr val="dk1"/>
              </a:buClr>
              <a:buSzPts val="1400"/>
              <a:buNone/>
              <a:defRPr>
                <a:solidFill>
                  <a:schemeClr val="dk1"/>
                </a:solidFill>
              </a:defRPr>
            </a:lvl6pPr>
            <a:lvl7pPr lvl="6" algn="ctr">
              <a:spcBef>
                <a:spcPts val="1600"/>
              </a:spcBef>
              <a:spcAft>
                <a:spcPts val="0"/>
              </a:spcAft>
              <a:buClr>
                <a:schemeClr val="dk1"/>
              </a:buClr>
              <a:buSzPts val="1400"/>
              <a:buNone/>
              <a:defRPr>
                <a:solidFill>
                  <a:schemeClr val="dk1"/>
                </a:solidFill>
              </a:defRPr>
            </a:lvl7pPr>
            <a:lvl8pPr lvl="7" algn="ctr">
              <a:spcBef>
                <a:spcPts val="1600"/>
              </a:spcBef>
              <a:spcAft>
                <a:spcPts val="0"/>
              </a:spcAft>
              <a:buClr>
                <a:schemeClr val="dk1"/>
              </a:buClr>
              <a:buSzPts val="1400"/>
              <a:buNone/>
              <a:defRPr>
                <a:solidFill>
                  <a:schemeClr val="dk1"/>
                </a:solidFill>
              </a:defRPr>
            </a:lvl8pPr>
            <a:lvl9pPr lvl="8" algn="ctr">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Prata"/>
              <a:buNone/>
              <a:defRPr sz="2700">
                <a:solidFill>
                  <a:schemeClr val="hlink"/>
                </a:solidFill>
                <a:latin typeface="Prata"/>
                <a:ea typeface="Prata"/>
                <a:cs typeface="Prata"/>
                <a:sym typeface="Prata"/>
              </a:defRPr>
            </a:lvl1pPr>
            <a:lvl2pPr lvl="1">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2pPr>
            <a:lvl3pPr lvl="2">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3pPr>
            <a:lvl4pPr lvl="3">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4pPr>
            <a:lvl5pPr lvl="4">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5pPr>
            <a:lvl6pPr lvl="5">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6pPr>
            <a:lvl7pPr lvl="6">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7pPr>
            <a:lvl8pPr lvl="7">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8pPr>
            <a:lvl9pPr lvl="8">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hlink"/>
              </a:buClr>
              <a:buSzPts val="1400"/>
              <a:buFont typeface="Didact Gothic"/>
              <a:buChar char="■"/>
              <a:defRPr>
                <a:solidFill>
                  <a:schemeClr val="hlink"/>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8" r:id="rId3"/>
    <p:sldLayoutId id="2147483660" r:id="rId4"/>
    <p:sldLayoutId id="2147483672"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1"/>
        </a:solidFill>
        <a:effectLst/>
      </p:bgPr>
    </p:bg>
    <p:spTree>
      <p:nvGrpSpPr>
        <p:cNvPr id="1" name="Shape 192"/>
        <p:cNvGrpSpPr/>
        <p:nvPr/>
      </p:nvGrpSpPr>
      <p:grpSpPr>
        <a:xfrm>
          <a:off x="0" y="0"/>
          <a:ext cx="0" cy="0"/>
          <a:chOff x="0" y="0"/>
          <a:chExt cx="0" cy="0"/>
        </a:xfrm>
      </p:grpSpPr>
      <p:sp>
        <p:nvSpPr>
          <p:cNvPr id="11" name="Google Shape;307;p44">
            <a:extLst>
              <a:ext uri="{FF2B5EF4-FFF2-40B4-BE49-F238E27FC236}">
                <a16:creationId xmlns:a16="http://schemas.microsoft.com/office/drawing/2014/main" id="{532126CD-5230-4CF5-A796-FFEC4BA58EA3}"/>
              </a:ext>
            </a:extLst>
          </p:cNvPr>
          <p:cNvSpPr/>
          <p:nvPr/>
        </p:nvSpPr>
        <p:spPr>
          <a:xfrm>
            <a:off x="1495424" y="2541271"/>
            <a:ext cx="1641669" cy="2211495"/>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cxnSp>
        <p:nvCxnSpPr>
          <p:cNvPr id="30" name="Google Shape;221;p35">
            <a:extLst>
              <a:ext uri="{FF2B5EF4-FFF2-40B4-BE49-F238E27FC236}">
                <a16:creationId xmlns:a16="http://schemas.microsoft.com/office/drawing/2014/main" id="{DC2C21F9-D71B-46D2-814C-03A329456A77}"/>
              </a:ext>
            </a:extLst>
          </p:cNvPr>
          <p:cNvCxnSpPr>
            <a:cxnSpLocks/>
          </p:cNvCxnSpPr>
          <p:nvPr/>
        </p:nvCxnSpPr>
        <p:spPr>
          <a:xfrm>
            <a:off x="3848574" y="1399601"/>
            <a:ext cx="8681985" cy="0"/>
          </a:xfrm>
          <a:prstGeom prst="straightConnector1">
            <a:avLst/>
          </a:prstGeom>
          <a:noFill/>
          <a:ln w="19050" cap="flat" cmpd="sng">
            <a:solidFill>
              <a:schemeClr val="dk1"/>
            </a:solidFill>
            <a:prstDash val="solid"/>
            <a:round/>
            <a:headEnd type="none" w="med" len="med"/>
            <a:tailEnd type="none" w="med" len="med"/>
          </a:ln>
        </p:spPr>
      </p:cxnSp>
      <p:pic>
        <p:nvPicPr>
          <p:cNvPr id="14" name="Picture 13" descr="A picture containing text, person&#10;&#10;Description automatically generated">
            <a:extLst>
              <a:ext uri="{FF2B5EF4-FFF2-40B4-BE49-F238E27FC236}">
                <a16:creationId xmlns:a16="http://schemas.microsoft.com/office/drawing/2014/main" id="{410FB744-4B32-4F6F-A2F7-9C6ED1C6BD5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33319" y="399680"/>
            <a:ext cx="2000548" cy="2736997"/>
          </a:xfrm>
          <a:prstGeom prst="rect">
            <a:avLst/>
          </a:prstGeom>
        </p:spPr>
      </p:pic>
      <p:sp>
        <p:nvSpPr>
          <p:cNvPr id="12" name="Rectangle 11">
            <a:extLst>
              <a:ext uri="{FF2B5EF4-FFF2-40B4-BE49-F238E27FC236}">
                <a16:creationId xmlns:a16="http://schemas.microsoft.com/office/drawing/2014/main" id="{5B3605A7-D1A1-4533-AC01-84518C7F3E62}"/>
              </a:ext>
            </a:extLst>
          </p:cNvPr>
          <p:cNvSpPr/>
          <p:nvPr/>
        </p:nvSpPr>
        <p:spPr>
          <a:xfrm>
            <a:off x="3137095" y="2541271"/>
            <a:ext cx="3654230" cy="22114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4" name="Google Shape;194;p33"/>
          <p:cNvSpPr txBox="1">
            <a:spLocks noGrp="1"/>
          </p:cNvSpPr>
          <p:nvPr>
            <p:ph type="title" idx="4294967295"/>
          </p:nvPr>
        </p:nvSpPr>
        <p:spPr>
          <a:xfrm>
            <a:off x="3079431" y="2333942"/>
            <a:ext cx="3587194" cy="2418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Prata" panose="020B0604020202020204" charset="0"/>
                <a:ea typeface="Roboto Light" panose="02000000000000000000" pitchFamily="2" charset="0"/>
              </a:rPr>
              <a:t>c</a:t>
            </a:r>
            <a:r>
              <a:rPr lang="en">
                <a:solidFill>
                  <a:schemeClr val="dk1"/>
                </a:solidFill>
                <a:latin typeface="Prata" panose="020B0604020202020204" charset="0"/>
                <a:ea typeface="Roboto Light" panose="02000000000000000000" pitchFamily="2" charset="0"/>
              </a:rPr>
              <a:t>ủa  nhân dân</a:t>
            </a:r>
            <a:br>
              <a:rPr lang="en">
                <a:solidFill>
                  <a:schemeClr val="dk1"/>
                </a:solidFill>
                <a:latin typeface="Prata" panose="020B0604020202020204" charset="0"/>
                <a:ea typeface="Roboto Light" panose="02000000000000000000" pitchFamily="2" charset="0"/>
              </a:rPr>
            </a:br>
            <a:r>
              <a:rPr lang="en">
                <a:solidFill>
                  <a:schemeClr val="dk1"/>
                </a:solidFill>
                <a:latin typeface="Prata" panose="020B0604020202020204" charset="0"/>
                <a:ea typeface="Roboto Light" panose="02000000000000000000" pitchFamily="2" charset="0"/>
              </a:rPr>
              <a:t>  do  nhân dân</a:t>
            </a:r>
            <a:br>
              <a:rPr lang="en">
                <a:solidFill>
                  <a:schemeClr val="dk1"/>
                </a:solidFill>
                <a:latin typeface="Prata" panose="020B0604020202020204" charset="0"/>
                <a:ea typeface="Roboto Light" panose="02000000000000000000" pitchFamily="2" charset="0"/>
              </a:rPr>
            </a:br>
            <a:r>
              <a:rPr lang="en">
                <a:solidFill>
                  <a:schemeClr val="dk1"/>
                </a:solidFill>
                <a:latin typeface="Prata" panose="020B0604020202020204" charset="0"/>
                <a:ea typeface="Roboto Light" panose="02000000000000000000" pitchFamily="2" charset="0"/>
              </a:rPr>
              <a:t>    vì  nhân dân</a:t>
            </a:r>
            <a:br>
              <a:rPr lang="en">
                <a:solidFill>
                  <a:schemeClr val="dk1"/>
                </a:solidFill>
                <a:latin typeface="Prata" panose="020B0604020202020204" charset="0"/>
                <a:ea typeface="Roboto Light" panose="02000000000000000000" pitchFamily="2" charset="0"/>
              </a:rPr>
            </a:br>
            <a:endParaRPr sz="4700">
              <a:solidFill>
                <a:schemeClr val="dk1"/>
              </a:solidFill>
              <a:latin typeface="Prata" panose="020B0604020202020204" charset="0"/>
              <a:ea typeface="Roboto Light" panose="02000000000000000000" pitchFamily="2" charset="0"/>
            </a:endParaRPr>
          </a:p>
        </p:txBody>
      </p:sp>
      <p:sp>
        <p:nvSpPr>
          <p:cNvPr id="195" name="Google Shape;195;p33"/>
          <p:cNvSpPr txBox="1">
            <a:spLocks noGrp="1"/>
          </p:cNvSpPr>
          <p:nvPr>
            <p:ph type="subTitle" idx="4294967295"/>
          </p:nvPr>
        </p:nvSpPr>
        <p:spPr>
          <a:xfrm>
            <a:off x="585583" y="2036306"/>
            <a:ext cx="3811030" cy="13160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900">
                <a:solidFill>
                  <a:schemeClr val="dk1"/>
                </a:solidFill>
                <a:latin typeface="Roboto Light" panose="02000000000000000000" pitchFamily="2" charset="0"/>
                <a:ea typeface="Roboto Light" panose="02000000000000000000" pitchFamily="2" charset="0"/>
              </a:rPr>
              <a:t>TƯ TƯỞNG </a:t>
            </a:r>
            <a:r>
              <a:rPr lang="en" sz="2400">
                <a:solidFill>
                  <a:schemeClr val="dk1"/>
                </a:solidFill>
                <a:latin typeface="Roboto Light" panose="02000000000000000000" pitchFamily="2" charset="0"/>
                <a:ea typeface="Roboto Light" panose="02000000000000000000" pitchFamily="2" charset="0"/>
              </a:rPr>
              <a:t>HỒ CHÍ MINH</a:t>
            </a:r>
            <a:endParaRPr sz="2400">
              <a:solidFill>
                <a:schemeClr val="dk1"/>
              </a:solidFill>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A7A3039A-548A-4831-9FF9-D086C4B8F1D3}"/>
              </a:ext>
            </a:extLst>
          </p:cNvPr>
          <p:cNvSpPr txBox="1"/>
          <p:nvPr/>
        </p:nvSpPr>
        <p:spPr>
          <a:xfrm>
            <a:off x="1000121" y="2516376"/>
            <a:ext cx="4572000" cy="507831"/>
          </a:xfrm>
          <a:prstGeom prst="rect">
            <a:avLst/>
          </a:prstGeom>
          <a:noFill/>
        </p:spPr>
        <p:txBody>
          <a:bodyPr wrap="square">
            <a:spAutoFit/>
          </a:bodyPr>
          <a:lstStyle/>
          <a:p>
            <a:r>
              <a:rPr lang="en-US" sz="2700">
                <a:solidFill>
                  <a:schemeClr val="dk1"/>
                </a:solidFill>
                <a:latin typeface="Prata" panose="020B0604020202020204" charset="0"/>
              </a:rPr>
              <a:t>v</a:t>
            </a:r>
            <a:r>
              <a:rPr lang="en" sz="2700">
                <a:solidFill>
                  <a:schemeClr val="dk1"/>
                </a:solidFill>
                <a:latin typeface="Prata" panose="020B0604020202020204" charset="0"/>
              </a:rPr>
              <a:t>ề nhà nước</a:t>
            </a:r>
            <a:endParaRPr lang="vi-VN" sz="2700">
              <a:latin typeface="Prata" panose="020B0604020202020204" charset="0"/>
            </a:endParaRPr>
          </a:p>
        </p:txBody>
      </p:sp>
      <p:cxnSp>
        <p:nvCxnSpPr>
          <p:cNvPr id="196" name="Google Shape;196;p33"/>
          <p:cNvCxnSpPr>
            <a:cxnSpLocks/>
          </p:cNvCxnSpPr>
          <p:nvPr/>
        </p:nvCxnSpPr>
        <p:spPr>
          <a:xfrm>
            <a:off x="3848574" y="3874094"/>
            <a:ext cx="5295426" cy="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96;p33">
            <a:extLst>
              <a:ext uri="{FF2B5EF4-FFF2-40B4-BE49-F238E27FC236}">
                <a16:creationId xmlns:a16="http://schemas.microsoft.com/office/drawing/2014/main" id="{6228945C-32D6-411D-B4A2-23C4A6879E2E}"/>
              </a:ext>
            </a:extLst>
          </p:cNvPr>
          <p:cNvCxnSpPr>
            <a:cxnSpLocks/>
          </p:cNvCxnSpPr>
          <p:nvPr/>
        </p:nvCxnSpPr>
        <p:spPr>
          <a:xfrm>
            <a:off x="3848574" y="1400172"/>
            <a:ext cx="1" cy="2473922"/>
          </a:xfrm>
          <a:prstGeom prst="straightConnector1">
            <a:avLst/>
          </a:prstGeom>
          <a:noFill/>
          <a:ln w="19050" cap="flat" cmpd="sng">
            <a:solidFill>
              <a:schemeClr val="dk1"/>
            </a:solidFill>
            <a:prstDash val="solid"/>
            <a:round/>
            <a:headEnd type="none" w="med" len="med"/>
            <a:tailEnd type="none" w="med" len="med"/>
          </a:ln>
        </p:spPr>
      </p:cxnSp>
      <p:pic>
        <p:nvPicPr>
          <p:cNvPr id="19" name="Picture 18" descr="A picture containing text, person&#10;&#10;Description automatically generated">
            <a:extLst>
              <a:ext uri="{FF2B5EF4-FFF2-40B4-BE49-F238E27FC236}">
                <a16:creationId xmlns:a16="http://schemas.microsoft.com/office/drawing/2014/main" id="{0A7A8F1D-272C-483B-B8EC-B1C162633DE9}"/>
              </a:ext>
            </a:extLst>
          </p:cNvPr>
          <p:cNvPicPr>
            <a:picLocks noChangeAspect="1"/>
          </p:cNvPicPr>
          <p:nvPr/>
        </p:nvPicPr>
        <p:blipFill rotWithShape="1">
          <a:blip r:embed="rId4" cstate="email">
            <a:alphaModFix amt="20000"/>
            <a:extLst>
              <a:ext uri="{28A0092B-C50C-407E-A947-70E740481C1C}">
                <a14:useLocalDpi xmlns:a14="http://schemas.microsoft.com/office/drawing/2010/main"/>
              </a:ext>
            </a:extLst>
          </a:blip>
          <a:srcRect/>
          <a:stretch/>
        </p:blipFill>
        <p:spPr>
          <a:xfrm>
            <a:off x="5933319" y="2516376"/>
            <a:ext cx="2000548" cy="6202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6F0ED7-DFDF-4BD5-AD1F-B474197EE4FC}"/>
              </a:ext>
            </a:extLst>
          </p:cNvPr>
          <p:cNvSpPr/>
          <p:nvPr/>
        </p:nvSpPr>
        <p:spPr>
          <a:xfrm>
            <a:off x="4332849" y="1352629"/>
            <a:ext cx="5043268" cy="1727428"/>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ông tin tuyên truyền - Xây dựng Nhà nước của dân, do dân ...">
            <a:extLst>
              <a:ext uri="{FF2B5EF4-FFF2-40B4-BE49-F238E27FC236}">
                <a16:creationId xmlns:a16="http://schemas.microsoft.com/office/drawing/2014/main" id="{1C0A6464-9FC0-4F26-B0CE-43DC6DAE7EEF}"/>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287" y="1352629"/>
            <a:ext cx="4340136" cy="28048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63A9581-AB9D-431D-B833-7233AD98B668}"/>
              </a:ext>
            </a:extLst>
          </p:cNvPr>
          <p:cNvSpPr/>
          <p:nvPr/>
        </p:nvSpPr>
        <p:spPr>
          <a:xfrm>
            <a:off x="4332849" y="3080057"/>
            <a:ext cx="3882683" cy="206343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AA48DDE-49B9-4B05-B8AB-4F6D46ED4438}"/>
              </a:ext>
            </a:extLst>
          </p:cNvPr>
          <p:cNvCxnSpPr/>
          <p:nvPr/>
        </p:nvCxnSpPr>
        <p:spPr>
          <a:xfrm>
            <a:off x="-313329" y="353089"/>
            <a:ext cx="9990944"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Google Shape;290;p42">
            <a:extLst>
              <a:ext uri="{FF2B5EF4-FFF2-40B4-BE49-F238E27FC236}">
                <a16:creationId xmlns:a16="http://schemas.microsoft.com/office/drawing/2014/main" id="{1E31A6EF-4403-4F09-94B1-5DBA046EB82C}"/>
              </a:ext>
            </a:extLst>
          </p:cNvPr>
          <p:cNvSpPr txBox="1">
            <a:spLocks/>
          </p:cNvSpPr>
          <p:nvPr/>
        </p:nvSpPr>
        <p:spPr>
          <a:xfrm>
            <a:off x="4468616" y="1538167"/>
            <a:ext cx="3611149" cy="13563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1800">
                <a:latin typeface="Roboto Light" panose="020B0604020202020204" charset="0"/>
                <a:ea typeface="Roboto Light" panose="020B0604020202020204" charset="0"/>
              </a:rPr>
              <a:t>Nhà nước vì dân là nhà nước </a:t>
            </a:r>
            <a:r>
              <a:rPr lang="vi-VN" sz="1800">
                <a:latin typeface="Prata" panose="020B0604020202020204" charset="0"/>
                <a:ea typeface="Roboto Light" panose="020B0604020202020204" charset="0"/>
              </a:rPr>
              <a:t>phục vụ lợi ích </a:t>
            </a:r>
            <a:r>
              <a:rPr lang="vi-VN" sz="1800">
                <a:latin typeface="Roboto Light" panose="020B0604020202020204" charset="0"/>
                <a:ea typeface="Roboto Light" panose="020B0604020202020204" charset="0"/>
              </a:rPr>
              <a:t>và </a:t>
            </a:r>
            <a:r>
              <a:rPr lang="vi-VN" sz="1800">
                <a:latin typeface="Prata" panose="020B0604020202020204" charset="0"/>
                <a:ea typeface="Roboto Light" panose="020B0604020202020204" charset="0"/>
              </a:rPr>
              <a:t>nguyện vọng</a:t>
            </a:r>
            <a:r>
              <a:rPr lang="en-US" sz="1800">
                <a:latin typeface="Prata" panose="020B0604020202020204" charset="0"/>
                <a:ea typeface="Roboto Light" panose="020B0604020202020204" charset="0"/>
              </a:rPr>
              <a:t> </a:t>
            </a:r>
            <a:r>
              <a:rPr lang="vi-VN" sz="1800">
                <a:latin typeface="Roboto Light" panose="020B0604020202020204" charset="0"/>
                <a:ea typeface="Roboto Light" panose="020B0604020202020204" charset="0"/>
              </a:rPr>
              <a:t>của nhân dân, không có đặc quyền đặc lợi, thực sự trong sạch, cần kiệm liêm chính.</a:t>
            </a:r>
            <a:endParaRPr lang="en-US" sz="1800">
              <a:latin typeface="Roboto Light" panose="020B0604020202020204" charset="0"/>
              <a:ea typeface="Roboto Light" panose="020B0604020202020204" charset="0"/>
            </a:endParaRPr>
          </a:p>
        </p:txBody>
      </p:sp>
      <p:sp>
        <p:nvSpPr>
          <p:cNvPr id="4" name="Google Shape;291;p42">
            <a:extLst>
              <a:ext uri="{FF2B5EF4-FFF2-40B4-BE49-F238E27FC236}">
                <a16:creationId xmlns:a16="http://schemas.microsoft.com/office/drawing/2014/main" id="{5ECF486F-DA33-446B-90CA-DC209363EB3A}"/>
              </a:ext>
            </a:extLst>
          </p:cNvPr>
          <p:cNvSpPr txBox="1">
            <a:spLocks/>
          </p:cNvSpPr>
          <p:nvPr/>
        </p:nvSpPr>
        <p:spPr>
          <a:xfrm>
            <a:off x="4470261" y="3218999"/>
            <a:ext cx="3551470" cy="799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1500">
                <a:latin typeface="Roboto Light" panose="020B0604020202020204" charset="0"/>
                <a:ea typeface="Roboto Light" panose="020B0604020202020204" charset="0"/>
              </a:rPr>
              <a:t>Trong Nhà nước vì dân, cán bộ vừa là đày tớ, nhưng đồng thời phải vừa là người lãnh đạo nhân dân.</a:t>
            </a:r>
            <a:endParaRPr lang="en-US" sz="1500">
              <a:latin typeface="Roboto Light" panose="020B0604020202020204" charset="0"/>
              <a:ea typeface="Roboto Light" panose="020B0604020202020204" charset="0"/>
            </a:endParaRPr>
          </a:p>
        </p:txBody>
      </p:sp>
      <p:sp>
        <p:nvSpPr>
          <p:cNvPr id="6" name="Rectangle 5">
            <a:extLst>
              <a:ext uri="{FF2B5EF4-FFF2-40B4-BE49-F238E27FC236}">
                <a16:creationId xmlns:a16="http://schemas.microsoft.com/office/drawing/2014/main" id="{48D0D7DD-20D7-4076-8F0C-B2CFD2D89A77}"/>
              </a:ext>
            </a:extLst>
          </p:cNvPr>
          <p:cNvSpPr/>
          <p:nvPr/>
        </p:nvSpPr>
        <p:spPr>
          <a:xfrm>
            <a:off x="1817484" y="-158516"/>
            <a:ext cx="5509030" cy="1511145"/>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328;p46">
            <a:extLst>
              <a:ext uri="{FF2B5EF4-FFF2-40B4-BE49-F238E27FC236}">
                <a16:creationId xmlns:a16="http://schemas.microsoft.com/office/drawing/2014/main" id="{F5BE1FFC-0180-47FD-B5E8-1BB013B24A04}"/>
              </a:ext>
            </a:extLst>
          </p:cNvPr>
          <p:cNvSpPr txBox="1">
            <a:spLocks/>
          </p:cNvSpPr>
          <p:nvPr/>
        </p:nvSpPr>
        <p:spPr>
          <a:xfrm>
            <a:off x="1817484" y="332756"/>
            <a:ext cx="550903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3200">
                <a:latin typeface="Prata" panose="020B0604020202020204" charset="0"/>
              </a:rPr>
              <a:t>Nhà nước vì nhân dân</a:t>
            </a:r>
          </a:p>
        </p:txBody>
      </p:sp>
      <p:cxnSp>
        <p:nvCxnSpPr>
          <p:cNvPr id="8" name="Google Shape;338;p46">
            <a:extLst>
              <a:ext uri="{FF2B5EF4-FFF2-40B4-BE49-F238E27FC236}">
                <a16:creationId xmlns:a16="http://schemas.microsoft.com/office/drawing/2014/main" id="{367262A7-D109-496D-AC73-FF9B3A69A167}"/>
              </a:ext>
            </a:extLst>
          </p:cNvPr>
          <p:cNvCxnSpPr>
            <a:cxnSpLocks/>
          </p:cNvCxnSpPr>
          <p:nvPr/>
        </p:nvCxnSpPr>
        <p:spPr>
          <a:xfrm>
            <a:off x="3888523" y="986058"/>
            <a:ext cx="1366951" cy="0"/>
          </a:xfrm>
          <a:prstGeom prst="straightConnector1">
            <a:avLst/>
          </a:prstGeom>
          <a:noFill/>
          <a:ln w="19050" cap="flat" cmpd="sng">
            <a:solidFill>
              <a:schemeClr val="dk1"/>
            </a:solidFill>
            <a:prstDash val="solid"/>
            <a:round/>
            <a:headEnd type="none" w="med" len="med"/>
            <a:tailEnd type="none" w="med" len="med"/>
          </a:ln>
        </p:spPr>
      </p:cxnSp>
      <p:cxnSp>
        <p:nvCxnSpPr>
          <p:cNvPr id="10" name="Straight Connector 9">
            <a:extLst>
              <a:ext uri="{FF2B5EF4-FFF2-40B4-BE49-F238E27FC236}">
                <a16:creationId xmlns:a16="http://schemas.microsoft.com/office/drawing/2014/main" id="{57146B2C-2336-46C1-95B3-75392D74B66F}"/>
              </a:ext>
            </a:extLst>
          </p:cNvPr>
          <p:cNvCxnSpPr>
            <a:cxnSpLocks/>
          </p:cNvCxnSpPr>
          <p:nvPr/>
        </p:nvCxnSpPr>
        <p:spPr>
          <a:xfrm>
            <a:off x="-7287" y="4343037"/>
            <a:ext cx="490987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99C7F27-D045-4140-BB05-3D39DE75B84B}"/>
              </a:ext>
            </a:extLst>
          </p:cNvPr>
          <p:cNvCxnSpPr>
            <a:cxnSpLocks/>
          </p:cNvCxnSpPr>
          <p:nvPr/>
        </p:nvCxnSpPr>
        <p:spPr>
          <a:xfrm>
            <a:off x="8396068" y="2571750"/>
            <a:ext cx="0" cy="257174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0713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3444240" y="2257200"/>
            <a:ext cx="5175011" cy="629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t>Nhà nước pháp quyền</a:t>
            </a:r>
            <a:endParaRPr sz="3000"/>
          </a:p>
        </p:txBody>
      </p:sp>
      <p:sp>
        <p:nvSpPr>
          <p:cNvPr id="228" name="Google Shape;228;p36"/>
          <p:cNvSpPr txBox="1">
            <a:spLocks noGrp="1"/>
          </p:cNvSpPr>
          <p:nvPr>
            <p:ph type="title" idx="2"/>
          </p:nvPr>
        </p:nvSpPr>
        <p:spPr>
          <a:xfrm>
            <a:off x="381000" y="1886475"/>
            <a:ext cx="3675050" cy="13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 name="Rectangle 4">
            <a:extLst>
              <a:ext uri="{FF2B5EF4-FFF2-40B4-BE49-F238E27FC236}">
                <a16:creationId xmlns:a16="http://schemas.microsoft.com/office/drawing/2014/main" id="{7652D513-4689-43E5-853B-57BD4B70D9B3}"/>
              </a:ext>
            </a:extLst>
          </p:cNvPr>
          <p:cNvSpPr/>
          <p:nvPr/>
        </p:nvSpPr>
        <p:spPr>
          <a:xfrm>
            <a:off x="9144000" y="4586964"/>
            <a:ext cx="1624819" cy="556536"/>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003E86-C699-4743-90CF-3DB97C8C4EEF}"/>
              </a:ext>
            </a:extLst>
          </p:cNvPr>
          <p:cNvSpPr/>
          <p:nvPr/>
        </p:nvSpPr>
        <p:spPr>
          <a:xfrm>
            <a:off x="-1427312" y="5200714"/>
            <a:ext cx="1250907" cy="664789"/>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DD5943-A0C7-4A51-9811-432DF1EBACBB}"/>
              </a:ext>
            </a:extLst>
          </p:cNvPr>
          <p:cNvSpPr/>
          <p:nvPr/>
        </p:nvSpPr>
        <p:spPr>
          <a:xfrm>
            <a:off x="7369124" y="-486854"/>
            <a:ext cx="1774876" cy="486854"/>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l1">
            <a:extLst>
              <a:ext uri="{FF2B5EF4-FFF2-40B4-BE49-F238E27FC236}">
                <a16:creationId xmlns:a16="http://schemas.microsoft.com/office/drawing/2014/main" id="{B6D34F52-5C48-4EB6-B005-AD0940F642D6}"/>
              </a:ext>
            </a:extLst>
          </p:cNvPr>
          <p:cNvCxnSpPr>
            <a:cxnSpLocks/>
          </p:cNvCxnSpPr>
          <p:nvPr/>
        </p:nvCxnSpPr>
        <p:spPr>
          <a:xfrm flipV="1">
            <a:off x="9238540" y="535055"/>
            <a:ext cx="0" cy="1198476"/>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l2">
            <a:extLst>
              <a:ext uri="{FF2B5EF4-FFF2-40B4-BE49-F238E27FC236}">
                <a16:creationId xmlns:a16="http://schemas.microsoft.com/office/drawing/2014/main" id="{A58FBF36-979D-4CDB-B272-C5C417192E42}"/>
              </a:ext>
            </a:extLst>
          </p:cNvPr>
          <p:cNvCxnSpPr>
            <a:cxnSpLocks/>
          </p:cNvCxnSpPr>
          <p:nvPr/>
        </p:nvCxnSpPr>
        <p:spPr>
          <a:xfrm flipV="1">
            <a:off x="9238540" y="1733531"/>
            <a:ext cx="0" cy="1211192"/>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l3">
            <a:extLst>
              <a:ext uri="{FF2B5EF4-FFF2-40B4-BE49-F238E27FC236}">
                <a16:creationId xmlns:a16="http://schemas.microsoft.com/office/drawing/2014/main" id="{5D6F1BE5-D65D-4D97-8F0A-738F6BAC3EE2}"/>
              </a:ext>
            </a:extLst>
          </p:cNvPr>
          <p:cNvCxnSpPr>
            <a:cxnSpLocks/>
          </p:cNvCxnSpPr>
          <p:nvPr/>
        </p:nvCxnSpPr>
        <p:spPr>
          <a:xfrm flipV="1">
            <a:off x="9238540" y="2914634"/>
            <a:ext cx="0" cy="1211192"/>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l5">
            <a:extLst>
              <a:ext uri="{FF2B5EF4-FFF2-40B4-BE49-F238E27FC236}">
                <a16:creationId xmlns:a16="http://schemas.microsoft.com/office/drawing/2014/main" id="{7879A7CF-B514-49AD-AFF8-F8F3EA6605BD}"/>
              </a:ext>
            </a:extLst>
          </p:cNvPr>
          <p:cNvCxnSpPr>
            <a:cxnSpLocks/>
          </p:cNvCxnSpPr>
          <p:nvPr/>
        </p:nvCxnSpPr>
        <p:spPr>
          <a:xfrm>
            <a:off x="-2542177" y="4394188"/>
            <a:ext cx="222972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l4">
            <a:extLst>
              <a:ext uri="{FF2B5EF4-FFF2-40B4-BE49-F238E27FC236}">
                <a16:creationId xmlns:a16="http://schemas.microsoft.com/office/drawing/2014/main" id="{189C876C-DBE3-440E-9A14-75516E419462}"/>
              </a:ext>
            </a:extLst>
          </p:cNvPr>
          <p:cNvCxnSpPr>
            <a:cxnSpLocks/>
          </p:cNvCxnSpPr>
          <p:nvPr/>
        </p:nvCxnSpPr>
        <p:spPr>
          <a:xfrm>
            <a:off x="-2654719" y="706107"/>
            <a:ext cx="222972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244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7ACD01-42AF-48FE-8DCA-0CEEB9CD1565}"/>
              </a:ext>
            </a:extLst>
          </p:cNvPr>
          <p:cNvSpPr/>
          <p:nvPr/>
        </p:nvSpPr>
        <p:spPr>
          <a:xfrm>
            <a:off x="4511795" y="1038456"/>
            <a:ext cx="2219015" cy="32004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a:extLst>
              <a:ext uri="{FF2B5EF4-FFF2-40B4-BE49-F238E27FC236}">
                <a16:creationId xmlns:a16="http://schemas.microsoft.com/office/drawing/2014/main" id="{B75FDFA6-6B08-40DC-8DA3-8C5EF86D3968}"/>
              </a:ext>
            </a:extLst>
          </p:cNvPr>
          <p:cNvSpPr/>
          <p:nvPr/>
        </p:nvSpPr>
        <p:spPr>
          <a:xfrm>
            <a:off x="4511798" y="1585464"/>
            <a:ext cx="2238892" cy="32188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5" descr="A picture containing text, person, sitting, person&#10;&#10;Description automatically generated">
            <a:extLst>
              <a:ext uri="{FF2B5EF4-FFF2-40B4-BE49-F238E27FC236}">
                <a16:creationId xmlns:a16="http://schemas.microsoft.com/office/drawing/2014/main" id="{C6739CB8-3036-4E34-9BC3-4E2D686A0C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6439" y="1501095"/>
            <a:ext cx="3709872" cy="2685714"/>
          </a:xfrm>
          <a:prstGeom prst="rect">
            <a:avLst/>
          </a:prstGeom>
        </p:spPr>
      </p:pic>
      <p:sp>
        <p:nvSpPr>
          <p:cNvPr id="4" name="Google Shape;307;p44">
            <a:extLst>
              <a:ext uri="{FF2B5EF4-FFF2-40B4-BE49-F238E27FC236}">
                <a16:creationId xmlns:a16="http://schemas.microsoft.com/office/drawing/2014/main" id="{B46DBA1D-C869-47CA-AD27-41086973035B}"/>
              </a:ext>
            </a:extLst>
          </p:cNvPr>
          <p:cNvSpPr/>
          <p:nvPr/>
        </p:nvSpPr>
        <p:spPr>
          <a:xfrm>
            <a:off x="2958176" y="2953622"/>
            <a:ext cx="5566716" cy="1231106"/>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8" name="TextBox 7">
            <a:extLst>
              <a:ext uri="{FF2B5EF4-FFF2-40B4-BE49-F238E27FC236}">
                <a16:creationId xmlns:a16="http://schemas.microsoft.com/office/drawing/2014/main" id="{1AED8AC1-1787-4A93-BC10-4785AE6A6B1A}"/>
              </a:ext>
            </a:extLst>
          </p:cNvPr>
          <p:cNvSpPr txBox="1"/>
          <p:nvPr/>
        </p:nvSpPr>
        <p:spPr>
          <a:xfrm>
            <a:off x="4197984" y="3049576"/>
            <a:ext cx="5087085" cy="1231106"/>
          </a:xfrm>
          <a:prstGeom prst="rect">
            <a:avLst/>
          </a:prstGeom>
          <a:noFill/>
        </p:spPr>
        <p:txBody>
          <a:bodyPr wrap="square" lIns="91440" tIns="45720" rIns="91440" bIns="45720" anchor="t">
            <a:spAutoFit/>
          </a:bodyPr>
          <a:lstStyle/>
          <a:p>
            <a:r>
              <a:rPr lang="vi-VN" sz="2000">
                <a:latin typeface="Roboto Light" panose="020B0604020202020204" charset="0"/>
                <a:ea typeface="Roboto Light" panose="020B0604020202020204" charset="0"/>
              </a:rPr>
              <a:t>đã sớm thấy rõ tầm quan trọng</a:t>
            </a:r>
            <a:r>
              <a:rPr lang="en-US" sz="2000">
                <a:latin typeface="Roboto Light" panose="020B0604020202020204" charset="0"/>
                <a:ea typeface="Roboto Light" panose="020B0604020202020204" charset="0"/>
              </a:rPr>
              <a:t> </a:t>
            </a:r>
            <a:r>
              <a:rPr lang="vi-VN" sz="2000">
                <a:latin typeface="Roboto Light" panose="020B0604020202020204" charset="0"/>
                <a:ea typeface="Roboto Light" panose="020B0604020202020204" charset="0"/>
              </a:rPr>
              <a:t>của </a:t>
            </a:r>
            <a:endParaRPr lang="en-US" sz="2000">
              <a:latin typeface="Roboto Light" panose="020B0604020202020204" charset="0"/>
              <a:ea typeface="Roboto Light" panose="020B0604020202020204" charset="0"/>
            </a:endParaRPr>
          </a:p>
          <a:p>
            <a:r>
              <a:rPr lang="vi-VN" sz="2000">
                <a:latin typeface="Roboto Light" panose="020B0604020202020204" charset="0"/>
                <a:ea typeface="Roboto Light" panose="020B0604020202020204" charset="0"/>
              </a:rPr>
              <a:t>Hiến pháp và pháp luật trong </a:t>
            </a:r>
          </a:p>
          <a:p>
            <a:r>
              <a:rPr lang="vi-VN" sz="2000">
                <a:latin typeface="Roboto Light" panose="020B0604020202020204" charset="0"/>
                <a:ea typeface="Roboto Light" panose="020B0604020202020204" charset="0"/>
              </a:rPr>
              <a:t>đời sống chính trị - xã hội.</a:t>
            </a:r>
          </a:p>
          <a:p>
            <a:endParaRPr lang="vi-VN"/>
          </a:p>
        </p:txBody>
      </p:sp>
      <p:cxnSp>
        <p:nvCxnSpPr>
          <p:cNvPr id="18" name="Google Shape;230;p36">
            <a:extLst>
              <a:ext uri="{FF2B5EF4-FFF2-40B4-BE49-F238E27FC236}">
                <a16:creationId xmlns:a16="http://schemas.microsoft.com/office/drawing/2014/main" id="{8E065190-D611-4851-B940-EA1B58AFCF23}"/>
              </a:ext>
            </a:extLst>
          </p:cNvPr>
          <p:cNvCxnSpPr>
            <a:cxnSpLocks/>
          </p:cNvCxnSpPr>
          <p:nvPr/>
        </p:nvCxnSpPr>
        <p:spPr>
          <a:xfrm>
            <a:off x="0" y="84406"/>
            <a:ext cx="0" cy="5151812"/>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230;p36">
            <a:extLst>
              <a:ext uri="{FF2B5EF4-FFF2-40B4-BE49-F238E27FC236}">
                <a16:creationId xmlns:a16="http://schemas.microsoft.com/office/drawing/2014/main" id="{E37485BA-9169-4960-92C3-7C3A4AEA4926}"/>
              </a:ext>
            </a:extLst>
          </p:cNvPr>
          <p:cNvCxnSpPr>
            <a:cxnSpLocks/>
          </p:cNvCxnSpPr>
          <p:nvPr/>
        </p:nvCxnSpPr>
        <p:spPr>
          <a:xfrm>
            <a:off x="9362049" y="-97196"/>
            <a:ext cx="0" cy="5143500"/>
          </a:xfrm>
          <a:prstGeom prst="straightConnector1">
            <a:avLst/>
          </a:prstGeom>
          <a:noFill/>
          <a:ln w="19050" cap="flat" cmpd="sng">
            <a:solidFill>
              <a:schemeClr val="dk1"/>
            </a:solidFill>
            <a:prstDash val="solid"/>
            <a:round/>
            <a:headEnd type="none" w="med" len="med"/>
            <a:tailEnd type="none" w="med" len="med"/>
          </a:ln>
        </p:spPr>
      </p:cxnSp>
      <p:sp>
        <p:nvSpPr>
          <p:cNvPr id="3" name="TextBox 2">
            <a:extLst>
              <a:ext uri="{FF2B5EF4-FFF2-40B4-BE49-F238E27FC236}">
                <a16:creationId xmlns:a16="http://schemas.microsoft.com/office/drawing/2014/main" id="{15DB2752-FB62-49A5-98FA-DF8C6F27250E}"/>
              </a:ext>
            </a:extLst>
          </p:cNvPr>
          <p:cNvSpPr txBox="1"/>
          <p:nvPr/>
        </p:nvSpPr>
        <p:spPr>
          <a:xfrm>
            <a:off x="2494939" y="668314"/>
            <a:ext cx="4246587"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200">
                <a:latin typeface="Prata" panose="020B0604020202020204" charset="0"/>
                <a:ea typeface="+mn-lt"/>
                <a:cs typeface="Arial"/>
              </a:rPr>
              <a:t>Nhà nước</a:t>
            </a:r>
            <a:r>
              <a:rPr lang="en-US" sz="3200">
                <a:latin typeface="Prata" panose="020B0604020202020204" charset="0"/>
                <a:ea typeface="+mn-lt"/>
                <a:cs typeface="Arial"/>
              </a:rPr>
              <a:t> </a:t>
            </a:r>
            <a:r>
              <a:rPr lang="vi-VN" sz="3600">
                <a:latin typeface="Prata" panose="020B0604020202020204" charset="0"/>
                <a:ea typeface="+mn-lt"/>
                <a:cs typeface="Arial"/>
              </a:rPr>
              <a:t>hợp hiến</a:t>
            </a:r>
            <a:endParaRPr lang="en-US" sz="3600">
              <a:latin typeface="Prata" panose="020B0604020202020204" charset="0"/>
              <a:ea typeface="+mn-lt"/>
              <a:cs typeface="Arial"/>
            </a:endParaRPr>
          </a:p>
          <a:p>
            <a:pPr algn="r"/>
            <a:r>
              <a:rPr lang="vi-VN" sz="3600">
                <a:latin typeface="Prata" panose="020B0604020202020204" charset="0"/>
                <a:ea typeface="+mn-lt"/>
                <a:cs typeface="Arial"/>
              </a:rPr>
              <a:t>hợp pháp</a:t>
            </a:r>
            <a:endParaRPr lang="en-US" sz="3600">
              <a:latin typeface="Prata" panose="020B0604020202020204" charset="0"/>
              <a:ea typeface="+mn-lt"/>
              <a:cs typeface="Arial"/>
            </a:endParaRPr>
          </a:p>
        </p:txBody>
      </p:sp>
      <p:sp>
        <p:nvSpPr>
          <p:cNvPr id="13" name="Rectangle 12">
            <a:extLst>
              <a:ext uri="{FF2B5EF4-FFF2-40B4-BE49-F238E27FC236}">
                <a16:creationId xmlns:a16="http://schemas.microsoft.com/office/drawing/2014/main" id="{CAC1CFD6-BC37-48D7-9F02-CDDF2FF0D014}"/>
              </a:ext>
            </a:extLst>
          </p:cNvPr>
          <p:cNvSpPr/>
          <p:nvPr/>
        </p:nvSpPr>
        <p:spPr>
          <a:xfrm>
            <a:off x="2419642" y="2953620"/>
            <a:ext cx="1796077" cy="456159"/>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D64798FC-A18F-4922-8AFF-66F3F48F9B2E}"/>
              </a:ext>
            </a:extLst>
          </p:cNvPr>
          <p:cNvSpPr txBox="1"/>
          <p:nvPr/>
        </p:nvSpPr>
        <p:spPr>
          <a:xfrm>
            <a:off x="1950014" y="3057647"/>
            <a:ext cx="2265706" cy="400110"/>
          </a:xfrm>
          <a:prstGeom prst="rect">
            <a:avLst/>
          </a:prstGeom>
          <a:noFill/>
        </p:spPr>
        <p:txBody>
          <a:bodyPr wrap="square">
            <a:spAutoFit/>
          </a:bodyPr>
          <a:lstStyle/>
          <a:p>
            <a:pPr algn="r"/>
            <a:r>
              <a:rPr lang="vi-VN" sz="2000" b="1">
                <a:latin typeface="Prata" panose="020B0604020202020204" charset="0"/>
                <a:ea typeface="Roboto Light" panose="020B0604020202020204" charset="0"/>
              </a:rPr>
              <a:t>Hồ Chí Minh</a:t>
            </a:r>
            <a:r>
              <a:rPr lang="vi-VN" sz="2000">
                <a:latin typeface="Prata" panose="020B0604020202020204" charset="0"/>
                <a:ea typeface="Roboto Light" panose="020B0604020202020204" charset="0"/>
              </a:rPr>
              <a:t> </a:t>
            </a:r>
            <a:endParaRPr lang="vi-VN" sz="2000"/>
          </a:p>
        </p:txBody>
      </p:sp>
      <p:cxnSp>
        <p:nvCxnSpPr>
          <p:cNvPr id="14" name="Straight Connector 13">
            <a:extLst>
              <a:ext uri="{FF2B5EF4-FFF2-40B4-BE49-F238E27FC236}">
                <a16:creationId xmlns:a16="http://schemas.microsoft.com/office/drawing/2014/main" id="{C585BC86-7534-440E-8A67-409A4117E635}"/>
              </a:ext>
            </a:extLst>
          </p:cNvPr>
          <p:cNvCxnSpPr>
            <a:cxnSpLocks/>
          </p:cNvCxnSpPr>
          <p:nvPr/>
        </p:nvCxnSpPr>
        <p:spPr>
          <a:xfrm>
            <a:off x="2236763" y="4338126"/>
            <a:ext cx="298235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l5">
            <a:extLst>
              <a:ext uri="{FF2B5EF4-FFF2-40B4-BE49-F238E27FC236}">
                <a16:creationId xmlns:a16="http://schemas.microsoft.com/office/drawing/2014/main" id="{C6B3805A-C4FD-4696-B5A4-BC07B779A023}"/>
              </a:ext>
            </a:extLst>
          </p:cNvPr>
          <p:cNvCxnSpPr>
            <a:cxnSpLocks/>
          </p:cNvCxnSpPr>
          <p:nvPr/>
        </p:nvCxnSpPr>
        <p:spPr>
          <a:xfrm>
            <a:off x="4511797" y="1742428"/>
            <a:ext cx="222972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l4">
            <a:extLst>
              <a:ext uri="{FF2B5EF4-FFF2-40B4-BE49-F238E27FC236}">
                <a16:creationId xmlns:a16="http://schemas.microsoft.com/office/drawing/2014/main" id="{B2F63DEC-3C25-423A-A71C-2F93878BA855}"/>
              </a:ext>
            </a:extLst>
          </p:cNvPr>
          <p:cNvCxnSpPr>
            <a:cxnSpLocks/>
          </p:cNvCxnSpPr>
          <p:nvPr/>
        </p:nvCxnSpPr>
        <p:spPr>
          <a:xfrm>
            <a:off x="4511797" y="1198476"/>
            <a:ext cx="222972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l1">
            <a:extLst>
              <a:ext uri="{FF2B5EF4-FFF2-40B4-BE49-F238E27FC236}">
                <a16:creationId xmlns:a16="http://schemas.microsoft.com/office/drawing/2014/main" id="{6AC66B40-7E0E-4BFF-8889-014C35E4D173}"/>
              </a:ext>
            </a:extLst>
          </p:cNvPr>
          <p:cNvCxnSpPr>
            <a:cxnSpLocks/>
          </p:cNvCxnSpPr>
          <p:nvPr/>
        </p:nvCxnSpPr>
        <p:spPr>
          <a:xfrm flipV="1">
            <a:off x="6741526" y="0"/>
            <a:ext cx="0" cy="1198476"/>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l2">
            <a:extLst>
              <a:ext uri="{FF2B5EF4-FFF2-40B4-BE49-F238E27FC236}">
                <a16:creationId xmlns:a16="http://schemas.microsoft.com/office/drawing/2014/main" id="{A90284A0-A21A-494F-8F3A-FD0D967EA20F}"/>
              </a:ext>
            </a:extLst>
          </p:cNvPr>
          <p:cNvCxnSpPr>
            <a:cxnSpLocks/>
          </p:cNvCxnSpPr>
          <p:nvPr/>
        </p:nvCxnSpPr>
        <p:spPr>
          <a:xfrm flipV="1">
            <a:off x="4511795" y="1742428"/>
            <a:ext cx="0" cy="1211192"/>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l3">
            <a:extLst>
              <a:ext uri="{FF2B5EF4-FFF2-40B4-BE49-F238E27FC236}">
                <a16:creationId xmlns:a16="http://schemas.microsoft.com/office/drawing/2014/main" id="{70A3792D-4E06-4BFD-8498-A20DA3C4F129}"/>
              </a:ext>
            </a:extLst>
          </p:cNvPr>
          <p:cNvCxnSpPr>
            <a:cxnSpLocks/>
          </p:cNvCxnSpPr>
          <p:nvPr/>
        </p:nvCxnSpPr>
        <p:spPr>
          <a:xfrm flipV="1">
            <a:off x="4511795" y="4184728"/>
            <a:ext cx="0" cy="121119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096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D86C9F2-5345-4525-9E45-59DB1E4A0034}"/>
              </a:ext>
            </a:extLst>
          </p:cNvPr>
          <p:cNvSpPr/>
          <p:nvPr/>
        </p:nvSpPr>
        <p:spPr>
          <a:xfrm>
            <a:off x="2938807" y="1973501"/>
            <a:ext cx="221566" cy="96507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a:extLst>
              <a:ext uri="{FF2B5EF4-FFF2-40B4-BE49-F238E27FC236}">
                <a16:creationId xmlns:a16="http://schemas.microsoft.com/office/drawing/2014/main" id="{4076759C-BFEA-4FBB-A5C3-3E8EDEF15D23}"/>
              </a:ext>
            </a:extLst>
          </p:cNvPr>
          <p:cNvSpPr/>
          <p:nvPr/>
        </p:nvSpPr>
        <p:spPr>
          <a:xfrm>
            <a:off x="2938807" y="3604228"/>
            <a:ext cx="221566" cy="96507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B2F386C7-9C8B-43A4-8E23-A79C8135C43C}"/>
              </a:ext>
            </a:extLst>
          </p:cNvPr>
          <p:cNvSpPr txBox="1"/>
          <p:nvPr/>
        </p:nvSpPr>
        <p:spPr>
          <a:xfrm>
            <a:off x="2924812" y="1988204"/>
            <a:ext cx="5268333"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800">
                <a:latin typeface="Roboto Light" panose="020B0604020202020204" charset="0"/>
                <a:ea typeface="Roboto Light" panose="020B0604020202020204" charset="0"/>
              </a:rPr>
              <a:t>Đảm bảo cho Nhà nước được tổ chức và vận hành phù hợp với pháp luật.</a:t>
            </a:r>
          </a:p>
        </p:txBody>
      </p:sp>
      <p:sp>
        <p:nvSpPr>
          <p:cNvPr id="3" name="TextBox 2">
            <a:extLst>
              <a:ext uri="{FF2B5EF4-FFF2-40B4-BE49-F238E27FC236}">
                <a16:creationId xmlns:a16="http://schemas.microsoft.com/office/drawing/2014/main" id="{087ECA48-65D1-4D1D-9B9E-CBC6E748BF11}"/>
              </a:ext>
            </a:extLst>
          </p:cNvPr>
          <p:cNvSpPr txBox="1"/>
          <p:nvPr/>
        </p:nvSpPr>
        <p:spPr>
          <a:xfrm>
            <a:off x="2924802" y="3618083"/>
            <a:ext cx="5268343" cy="92333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800">
                <a:latin typeface="Roboto Light" panose="020B0604020202020204" charset="0"/>
                <a:ea typeface="Roboto Light" panose="020B0604020202020204" charset="0"/>
              </a:rPr>
              <a:t>Căn cứ vào pháp luật để điều hành xã hội làm, cho tinh thần pháp quyền thấm sâu và điều chỉnh mọi quan hệ và hoạt động trong nhà nước và xã hội.</a:t>
            </a:r>
          </a:p>
        </p:txBody>
      </p:sp>
      <p:sp>
        <p:nvSpPr>
          <p:cNvPr id="9" name="Rectangle 8">
            <a:extLst>
              <a:ext uri="{FF2B5EF4-FFF2-40B4-BE49-F238E27FC236}">
                <a16:creationId xmlns:a16="http://schemas.microsoft.com/office/drawing/2014/main" id="{CFC5F36D-C90F-4DF7-B60B-DDB56B3DE516}"/>
              </a:ext>
            </a:extLst>
          </p:cNvPr>
          <p:cNvSpPr/>
          <p:nvPr/>
        </p:nvSpPr>
        <p:spPr>
          <a:xfrm>
            <a:off x="2453538" y="758507"/>
            <a:ext cx="2219015" cy="32004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816B4830-F438-4B99-B033-8C5DD71C668A}"/>
              </a:ext>
            </a:extLst>
          </p:cNvPr>
          <p:cNvSpPr/>
          <p:nvPr/>
        </p:nvSpPr>
        <p:spPr>
          <a:xfrm>
            <a:off x="2453541" y="1305515"/>
            <a:ext cx="2238892" cy="32188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E0C8633C-8DFA-405E-A746-56445EA78864}"/>
              </a:ext>
            </a:extLst>
          </p:cNvPr>
          <p:cNvSpPr txBox="1"/>
          <p:nvPr/>
        </p:nvSpPr>
        <p:spPr>
          <a:xfrm>
            <a:off x="436682" y="388365"/>
            <a:ext cx="4246587"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200">
                <a:latin typeface="Prata" panose="020B0604020202020204" charset="0"/>
                <a:ea typeface="+mn-lt"/>
                <a:cs typeface="Arial"/>
              </a:rPr>
              <a:t>Nhà nước</a:t>
            </a:r>
            <a:r>
              <a:rPr lang="en-US" sz="3200">
                <a:latin typeface="Prata" panose="020B0604020202020204" charset="0"/>
                <a:ea typeface="+mn-lt"/>
                <a:cs typeface="Arial"/>
              </a:rPr>
              <a:t> </a:t>
            </a:r>
            <a:r>
              <a:rPr lang="vi-VN" sz="3600">
                <a:latin typeface="Prata" panose="020B0604020202020204" charset="0"/>
                <a:ea typeface="+mn-lt"/>
                <a:cs typeface="Arial"/>
              </a:rPr>
              <a:t>hợp hiến</a:t>
            </a:r>
            <a:endParaRPr lang="en-US" sz="3600">
              <a:latin typeface="Prata" panose="020B0604020202020204" charset="0"/>
              <a:ea typeface="+mn-lt"/>
              <a:cs typeface="Arial"/>
            </a:endParaRPr>
          </a:p>
          <a:p>
            <a:pPr algn="r"/>
            <a:r>
              <a:rPr lang="vi-VN" sz="3600">
                <a:latin typeface="Prata" panose="020B0604020202020204" charset="0"/>
                <a:ea typeface="+mn-lt"/>
                <a:cs typeface="Arial"/>
              </a:rPr>
              <a:t>hợp pháp</a:t>
            </a:r>
            <a:endParaRPr lang="en-US" sz="3600">
              <a:latin typeface="Prata" panose="020B0604020202020204" charset="0"/>
              <a:ea typeface="+mn-lt"/>
              <a:cs typeface="Arial"/>
            </a:endParaRPr>
          </a:p>
        </p:txBody>
      </p:sp>
      <p:cxnSp>
        <p:nvCxnSpPr>
          <p:cNvPr id="12" name="!!l5">
            <a:extLst>
              <a:ext uri="{FF2B5EF4-FFF2-40B4-BE49-F238E27FC236}">
                <a16:creationId xmlns:a16="http://schemas.microsoft.com/office/drawing/2014/main" id="{77354FC8-078C-4637-A80A-B60389E79CCC}"/>
              </a:ext>
            </a:extLst>
          </p:cNvPr>
          <p:cNvCxnSpPr>
            <a:cxnSpLocks/>
          </p:cNvCxnSpPr>
          <p:nvPr/>
        </p:nvCxnSpPr>
        <p:spPr>
          <a:xfrm>
            <a:off x="2453540" y="1462479"/>
            <a:ext cx="222972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l1">
            <a:extLst>
              <a:ext uri="{FF2B5EF4-FFF2-40B4-BE49-F238E27FC236}">
                <a16:creationId xmlns:a16="http://schemas.microsoft.com/office/drawing/2014/main" id="{B2FB1859-B6B3-4C9D-8AB3-9791202E0629}"/>
              </a:ext>
            </a:extLst>
          </p:cNvPr>
          <p:cNvCxnSpPr>
            <a:cxnSpLocks/>
          </p:cNvCxnSpPr>
          <p:nvPr/>
        </p:nvCxnSpPr>
        <p:spPr>
          <a:xfrm flipV="1">
            <a:off x="4683269" y="-279949"/>
            <a:ext cx="0" cy="1198476"/>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l2">
            <a:extLst>
              <a:ext uri="{FF2B5EF4-FFF2-40B4-BE49-F238E27FC236}">
                <a16:creationId xmlns:a16="http://schemas.microsoft.com/office/drawing/2014/main" id="{38D88DE5-154F-4A3B-8EA3-F2DA993EFBA3}"/>
              </a:ext>
            </a:extLst>
          </p:cNvPr>
          <p:cNvCxnSpPr>
            <a:cxnSpLocks/>
          </p:cNvCxnSpPr>
          <p:nvPr/>
        </p:nvCxnSpPr>
        <p:spPr>
          <a:xfrm flipV="1">
            <a:off x="2453538" y="1462480"/>
            <a:ext cx="0" cy="368102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l4">
            <a:extLst>
              <a:ext uri="{FF2B5EF4-FFF2-40B4-BE49-F238E27FC236}">
                <a16:creationId xmlns:a16="http://schemas.microsoft.com/office/drawing/2014/main" id="{DB5B0F5E-57C6-45D9-AD8D-B2C3FB9084A1}"/>
              </a:ext>
            </a:extLst>
          </p:cNvPr>
          <p:cNvCxnSpPr>
            <a:cxnSpLocks/>
          </p:cNvCxnSpPr>
          <p:nvPr/>
        </p:nvCxnSpPr>
        <p:spPr>
          <a:xfrm>
            <a:off x="2462704" y="918527"/>
            <a:ext cx="222972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l10">
            <a:extLst>
              <a:ext uri="{FF2B5EF4-FFF2-40B4-BE49-F238E27FC236}">
                <a16:creationId xmlns:a16="http://schemas.microsoft.com/office/drawing/2014/main" id="{39A9C44D-9795-4135-853F-97134BA4DB10}"/>
              </a:ext>
            </a:extLst>
          </p:cNvPr>
          <p:cNvCxnSpPr>
            <a:cxnSpLocks/>
          </p:cNvCxnSpPr>
          <p:nvPr/>
        </p:nvCxnSpPr>
        <p:spPr>
          <a:xfrm>
            <a:off x="2453538" y="2951764"/>
            <a:ext cx="85940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l20">
            <a:extLst>
              <a:ext uri="{FF2B5EF4-FFF2-40B4-BE49-F238E27FC236}">
                <a16:creationId xmlns:a16="http://schemas.microsoft.com/office/drawing/2014/main" id="{4FBED512-9658-4090-8976-4E8ED6AF42FB}"/>
              </a:ext>
            </a:extLst>
          </p:cNvPr>
          <p:cNvCxnSpPr>
            <a:cxnSpLocks/>
          </p:cNvCxnSpPr>
          <p:nvPr/>
        </p:nvCxnSpPr>
        <p:spPr>
          <a:xfrm>
            <a:off x="2455927" y="4553284"/>
            <a:ext cx="859404"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91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AE3573-99CA-49A7-8C48-FF2E501610F8}"/>
              </a:ext>
            </a:extLst>
          </p:cNvPr>
          <p:cNvSpPr/>
          <p:nvPr/>
        </p:nvSpPr>
        <p:spPr>
          <a:xfrm>
            <a:off x="1583589" y="1842456"/>
            <a:ext cx="221566" cy="272448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Rectangle 22">
            <a:extLst>
              <a:ext uri="{FF2B5EF4-FFF2-40B4-BE49-F238E27FC236}">
                <a16:creationId xmlns:a16="http://schemas.microsoft.com/office/drawing/2014/main" id="{CC8400E7-0F22-4157-B053-56CD545B0766}"/>
              </a:ext>
            </a:extLst>
          </p:cNvPr>
          <p:cNvSpPr/>
          <p:nvPr/>
        </p:nvSpPr>
        <p:spPr>
          <a:xfrm>
            <a:off x="4858980" y="2145577"/>
            <a:ext cx="1408174" cy="307777"/>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Rectangle 21">
            <a:extLst>
              <a:ext uri="{FF2B5EF4-FFF2-40B4-BE49-F238E27FC236}">
                <a16:creationId xmlns:a16="http://schemas.microsoft.com/office/drawing/2014/main" id="{BABF4A75-0B93-47CE-B921-E4EE077FF4C9}"/>
              </a:ext>
            </a:extLst>
          </p:cNvPr>
          <p:cNvSpPr/>
          <p:nvPr/>
        </p:nvSpPr>
        <p:spPr>
          <a:xfrm>
            <a:off x="2413546" y="2152979"/>
            <a:ext cx="1532442" cy="307777"/>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1A2C539A-4AEF-4053-820E-6BFA7F252093}"/>
              </a:ext>
            </a:extLst>
          </p:cNvPr>
          <p:cNvSpPr txBox="1"/>
          <p:nvPr/>
        </p:nvSpPr>
        <p:spPr>
          <a:xfrm>
            <a:off x="1761024" y="1534679"/>
            <a:ext cx="6942964" cy="1015663"/>
          </a:xfrm>
          <a:prstGeom prst="rect">
            <a:avLst/>
          </a:prstGeom>
          <a:noFill/>
        </p:spPr>
        <p:txBody>
          <a:bodyPr wrap="square">
            <a:spAutoFit/>
          </a:bodyPr>
          <a:lstStyle/>
          <a:p>
            <a:pPr algn="just"/>
            <a:r>
              <a:rPr lang="vi-VN" sz="1800" i="0">
                <a:solidFill>
                  <a:srgbClr val="000000"/>
                </a:solidFill>
                <a:effectLst/>
                <a:latin typeface="Roboto Light" panose="02000000000000000000" pitchFamily="2" charset="0"/>
                <a:ea typeface="Roboto Light" panose="02000000000000000000" pitchFamily="2" charset="0"/>
              </a:rPr>
              <a:t>Nhà nước quản lý bằng bộ máy và bằng nhiều biện pháp khác nhau, </a:t>
            </a:r>
            <a:endParaRPr lang="en-US" sz="1800" i="0">
              <a:solidFill>
                <a:srgbClr val="000000"/>
              </a:solidFill>
              <a:effectLst/>
              <a:latin typeface="Roboto Light" panose="02000000000000000000" pitchFamily="2" charset="0"/>
              <a:ea typeface="Roboto Light" panose="02000000000000000000" pitchFamily="2" charset="0"/>
            </a:endParaRPr>
          </a:p>
          <a:p>
            <a:pPr algn="just"/>
            <a:r>
              <a:rPr lang="vi-VN" sz="1800" i="0">
                <a:solidFill>
                  <a:srgbClr val="000000"/>
                </a:solidFill>
                <a:effectLst/>
                <a:latin typeface="Roboto Light" panose="02000000000000000000" pitchFamily="2" charset="0"/>
                <a:ea typeface="Roboto Light" panose="02000000000000000000" pitchFamily="2" charset="0"/>
              </a:rPr>
              <a:t>nhưng</a:t>
            </a:r>
            <a:r>
              <a:rPr lang="en-US" sz="1800" i="0">
                <a:solidFill>
                  <a:srgbClr val="000000"/>
                </a:solidFill>
                <a:effectLst/>
                <a:latin typeface="Roboto Light" panose="02000000000000000000" pitchFamily="2" charset="0"/>
                <a:ea typeface="Roboto Light" panose="02000000000000000000" pitchFamily="2" charset="0"/>
              </a:rPr>
              <a:t> </a:t>
            </a:r>
            <a:r>
              <a:rPr lang="vi-VN" sz="1800" i="0">
                <a:solidFill>
                  <a:srgbClr val="000000"/>
                </a:solidFill>
                <a:effectLst/>
                <a:latin typeface="Roboto Light" panose="02000000000000000000" pitchFamily="2" charset="0"/>
                <a:ea typeface="Roboto Light" panose="02000000000000000000" pitchFamily="2" charset="0"/>
              </a:rPr>
              <a:t>quan trọng nhất là quản lý </a:t>
            </a:r>
            <a:endParaRPr lang="en-US" sz="1800" i="0">
              <a:solidFill>
                <a:srgbClr val="000000"/>
              </a:solidFill>
              <a:effectLst/>
              <a:latin typeface="Roboto Light" panose="02000000000000000000" pitchFamily="2" charset="0"/>
              <a:ea typeface="Roboto Light" panose="02000000000000000000" pitchFamily="2" charset="0"/>
            </a:endParaRPr>
          </a:p>
          <a:p>
            <a:pPr algn="just"/>
            <a:r>
              <a:rPr lang="vi-VN" sz="1800" i="0">
                <a:solidFill>
                  <a:srgbClr val="000000"/>
                </a:solidFill>
                <a:effectLst/>
                <a:latin typeface="Roboto Light" panose="02000000000000000000" pitchFamily="2" charset="0"/>
                <a:ea typeface="Roboto Light" panose="02000000000000000000" pitchFamily="2" charset="0"/>
              </a:rPr>
              <a:t>bằng </a:t>
            </a:r>
            <a:r>
              <a:rPr lang="vi-VN" sz="2400" i="0">
                <a:solidFill>
                  <a:srgbClr val="000000"/>
                </a:solidFill>
                <a:effectLst/>
                <a:latin typeface="Prata" panose="020B0604020202020204" charset="0"/>
                <a:ea typeface="Roboto Light" panose="02000000000000000000" pitchFamily="2" charset="0"/>
              </a:rPr>
              <a:t>Hiến pháp </a:t>
            </a:r>
            <a:r>
              <a:rPr lang="vi-VN" sz="1800" i="0">
                <a:solidFill>
                  <a:srgbClr val="000000"/>
                </a:solidFill>
                <a:effectLst/>
                <a:latin typeface="Roboto Light" panose="02000000000000000000" pitchFamily="2" charset="0"/>
                <a:ea typeface="Roboto Light" panose="02000000000000000000" pitchFamily="2" charset="0"/>
              </a:rPr>
              <a:t>và bằng </a:t>
            </a:r>
            <a:r>
              <a:rPr lang="vi-VN" sz="2400" i="0">
                <a:solidFill>
                  <a:srgbClr val="000000"/>
                </a:solidFill>
                <a:effectLst/>
                <a:latin typeface="Prata" panose="020B0604020202020204" charset="0"/>
                <a:ea typeface="Roboto Light" panose="02000000000000000000" pitchFamily="2" charset="0"/>
              </a:rPr>
              <a:t>pháp luật </a:t>
            </a:r>
            <a:r>
              <a:rPr lang="vi-VN" sz="1800" i="0">
                <a:solidFill>
                  <a:srgbClr val="000000"/>
                </a:solidFill>
                <a:effectLst/>
                <a:latin typeface="Roboto Light" panose="02000000000000000000" pitchFamily="2" charset="0"/>
                <a:ea typeface="Roboto Light" panose="02000000000000000000" pitchFamily="2" charset="0"/>
              </a:rPr>
              <a:t>nói chung.</a:t>
            </a:r>
            <a:endParaRPr lang="en-US" sz="1800" i="0">
              <a:solidFill>
                <a:srgbClr val="000000"/>
              </a:solidFill>
              <a:effectLst/>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BB4042E9-000C-4DA8-9063-C682ADC95322}"/>
              </a:ext>
            </a:extLst>
          </p:cNvPr>
          <p:cNvSpPr txBox="1"/>
          <p:nvPr/>
        </p:nvSpPr>
        <p:spPr>
          <a:xfrm>
            <a:off x="1761023" y="2889231"/>
            <a:ext cx="4440395" cy="323165"/>
          </a:xfrm>
          <a:prstGeom prst="rect">
            <a:avLst/>
          </a:prstGeom>
          <a:noFill/>
        </p:spPr>
        <p:txBody>
          <a:bodyPr wrap="square">
            <a:spAutoFit/>
          </a:bodyPr>
          <a:lstStyle/>
          <a:p>
            <a:r>
              <a:rPr lang="vi-VN" sz="1500" b="0" i="0">
                <a:solidFill>
                  <a:srgbClr val="000000"/>
                </a:solidFill>
                <a:effectLst/>
                <a:latin typeface="Roboto Light" panose="02000000000000000000" pitchFamily="2" charset="0"/>
                <a:ea typeface="Roboto Light" panose="02000000000000000000" pitchFamily="2" charset="0"/>
              </a:rPr>
              <a:t>Muốn vậy, trước hết, cần làm tốt công tác lập pháp.</a:t>
            </a:r>
            <a:r>
              <a:rPr lang="vi-VN" sz="1500">
                <a:latin typeface="Roboto Light" panose="02000000000000000000" pitchFamily="2" charset="0"/>
                <a:ea typeface="Roboto Light" panose="02000000000000000000" pitchFamily="2" charset="0"/>
              </a:rPr>
              <a:t> </a:t>
            </a:r>
            <a:endParaRPr lang="en-US" sz="1500">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7959E702-7E81-4730-8561-7A3B0B5D483C}"/>
              </a:ext>
            </a:extLst>
          </p:cNvPr>
          <p:cNvSpPr txBox="1"/>
          <p:nvPr/>
        </p:nvSpPr>
        <p:spPr>
          <a:xfrm>
            <a:off x="1761022" y="3551285"/>
            <a:ext cx="4440395" cy="1015663"/>
          </a:xfrm>
          <a:prstGeom prst="rect">
            <a:avLst/>
          </a:prstGeom>
          <a:noFill/>
        </p:spPr>
        <p:txBody>
          <a:bodyPr wrap="square">
            <a:spAutoFit/>
          </a:bodyPr>
          <a:lstStyle/>
          <a:p>
            <a:pPr algn="just"/>
            <a:r>
              <a:rPr lang="vi-VN" sz="1500" b="0" i="0">
                <a:solidFill>
                  <a:srgbClr val="000000"/>
                </a:solidFill>
                <a:effectLst/>
                <a:latin typeface="Roboto Light" panose="02000000000000000000" pitchFamily="2" charset="0"/>
                <a:ea typeface="Roboto Light" panose="02000000000000000000" pitchFamily="2" charset="0"/>
              </a:rPr>
              <a:t>Cùng với công tác lập pháp Hồ Chí Minh cũng rất chú trọng đưa pháp luật vào trong cuộc sống bảo đảm cho</a:t>
            </a:r>
            <a:r>
              <a:rPr lang="en-US" sz="1500" b="0" i="0">
                <a:solidFill>
                  <a:srgbClr val="000000"/>
                </a:solidFill>
                <a:effectLst/>
                <a:latin typeface="Roboto Light" panose="02000000000000000000" pitchFamily="2" charset="0"/>
                <a:ea typeface="Roboto Light" panose="02000000000000000000" pitchFamily="2" charset="0"/>
              </a:rPr>
              <a:t> </a:t>
            </a:r>
            <a:r>
              <a:rPr lang="vi-VN" sz="1500" b="0" i="0">
                <a:solidFill>
                  <a:srgbClr val="000000"/>
                </a:solidFill>
                <a:effectLst/>
                <a:latin typeface="Roboto Light" panose="02000000000000000000" pitchFamily="2" charset="0"/>
                <a:ea typeface="Roboto Light" panose="02000000000000000000" pitchFamily="2" charset="0"/>
              </a:rPr>
              <a:t>pháp luật được thi hành và có cơ chế giám sát việc thi hành pháp luật.</a:t>
            </a:r>
            <a:r>
              <a:rPr lang="vi-VN" sz="1500">
                <a:latin typeface="Roboto Light" panose="02000000000000000000" pitchFamily="2" charset="0"/>
                <a:ea typeface="Roboto Light" panose="02000000000000000000" pitchFamily="2" charset="0"/>
              </a:rPr>
              <a:t> </a:t>
            </a:r>
            <a:endParaRPr lang="en-US" sz="1500">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3C457D4E-D483-4556-A96D-C3A0CFE96652}"/>
              </a:ext>
            </a:extLst>
          </p:cNvPr>
          <p:cNvSpPr txBox="1"/>
          <p:nvPr/>
        </p:nvSpPr>
        <p:spPr>
          <a:xfrm>
            <a:off x="1683993" y="406354"/>
            <a:ext cx="5908919"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000">
                <a:latin typeface="Prata" panose="020B0604020202020204" charset="0"/>
                <a:ea typeface="+mn-lt"/>
                <a:cs typeface="Arial"/>
              </a:rPr>
              <a:t>Nhà nước thượng tôn pháp luật</a:t>
            </a:r>
          </a:p>
        </p:txBody>
      </p:sp>
      <p:sp>
        <p:nvSpPr>
          <p:cNvPr id="8" name="TextBox 7">
            <a:extLst>
              <a:ext uri="{FF2B5EF4-FFF2-40B4-BE49-F238E27FC236}">
                <a16:creationId xmlns:a16="http://schemas.microsoft.com/office/drawing/2014/main" id="{056861EA-5CDC-4241-9226-9FFBECAFD358}"/>
              </a:ext>
            </a:extLst>
          </p:cNvPr>
          <p:cNvSpPr txBox="1"/>
          <p:nvPr/>
        </p:nvSpPr>
        <p:spPr>
          <a:xfrm>
            <a:off x="546578" y="1299241"/>
            <a:ext cx="4572000" cy="307777"/>
          </a:xfrm>
          <a:prstGeom prst="rect">
            <a:avLst/>
          </a:prstGeom>
          <a:noFill/>
        </p:spPr>
        <p:txBody>
          <a:bodyPr wrap="square">
            <a:spAutoFit/>
          </a:bodyPr>
          <a:lstStyle/>
          <a:p>
            <a:pPr algn="just"/>
            <a:r>
              <a:rPr lang="vi-VN" sz="1400" i="0">
                <a:solidFill>
                  <a:srgbClr val="000000"/>
                </a:solidFill>
                <a:effectLst/>
                <a:latin typeface="Roboto Light" panose="02000000000000000000" pitchFamily="2" charset="0"/>
                <a:ea typeface="Roboto Light" panose="02000000000000000000" pitchFamily="2" charset="0"/>
              </a:rPr>
              <a:t>Trong tư tưởng Hồ Chí Minh, </a:t>
            </a:r>
            <a:endParaRPr lang="en-US" sz="1400" i="0">
              <a:solidFill>
                <a:srgbClr val="000000"/>
              </a:solidFill>
              <a:effectLst/>
              <a:latin typeface="Roboto Light" panose="02000000000000000000" pitchFamily="2" charset="0"/>
              <a:ea typeface="Roboto Light" panose="02000000000000000000" pitchFamily="2" charset="0"/>
            </a:endParaRPr>
          </a:p>
        </p:txBody>
      </p:sp>
      <p:cxnSp>
        <p:nvCxnSpPr>
          <p:cNvPr id="9" name="!!l2">
            <a:extLst>
              <a:ext uri="{FF2B5EF4-FFF2-40B4-BE49-F238E27FC236}">
                <a16:creationId xmlns:a16="http://schemas.microsoft.com/office/drawing/2014/main" id="{748EF18D-974A-4B4A-BD9B-A69ED4F8268D}"/>
              </a:ext>
            </a:extLst>
          </p:cNvPr>
          <p:cNvCxnSpPr>
            <a:cxnSpLocks/>
          </p:cNvCxnSpPr>
          <p:nvPr/>
        </p:nvCxnSpPr>
        <p:spPr>
          <a:xfrm flipV="1">
            <a:off x="1683993" y="1696664"/>
            <a:ext cx="0" cy="368102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l100">
            <a:extLst>
              <a:ext uri="{FF2B5EF4-FFF2-40B4-BE49-F238E27FC236}">
                <a16:creationId xmlns:a16="http://schemas.microsoft.com/office/drawing/2014/main" id="{C6411C90-0320-4A22-8454-39F36CF16C46}"/>
              </a:ext>
            </a:extLst>
          </p:cNvPr>
          <p:cNvCxnSpPr>
            <a:cxnSpLocks/>
          </p:cNvCxnSpPr>
          <p:nvPr/>
        </p:nvCxnSpPr>
        <p:spPr>
          <a:xfrm>
            <a:off x="-165005" y="1696664"/>
            <a:ext cx="184899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l4">
            <a:extLst>
              <a:ext uri="{FF2B5EF4-FFF2-40B4-BE49-F238E27FC236}">
                <a16:creationId xmlns:a16="http://schemas.microsoft.com/office/drawing/2014/main" id="{42763304-944E-4BE9-A697-F547CD6DD522}"/>
              </a:ext>
            </a:extLst>
          </p:cNvPr>
          <p:cNvCxnSpPr>
            <a:cxnSpLocks/>
          </p:cNvCxnSpPr>
          <p:nvPr/>
        </p:nvCxnSpPr>
        <p:spPr>
          <a:xfrm>
            <a:off x="3671350" y="932490"/>
            <a:ext cx="379510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l10">
            <a:extLst>
              <a:ext uri="{FF2B5EF4-FFF2-40B4-BE49-F238E27FC236}">
                <a16:creationId xmlns:a16="http://schemas.microsoft.com/office/drawing/2014/main" id="{73DE03DE-A704-49E5-BE4C-35E2AF401D68}"/>
              </a:ext>
            </a:extLst>
          </p:cNvPr>
          <p:cNvCxnSpPr>
            <a:cxnSpLocks/>
          </p:cNvCxnSpPr>
          <p:nvPr/>
        </p:nvCxnSpPr>
        <p:spPr>
          <a:xfrm>
            <a:off x="1583589" y="3183423"/>
            <a:ext cx="5335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l20">
            <a:extLst>
              <a:ext uri="{FF2B5EF4-FFF2-40B4-BE49-F238E27FC236}">
                <a16:creationId xmlns:a16="http://schemas.microsoft.com/office/drawing/2014/main" id="{EE25838D-3235-462C-AA08-A8A1748299B0}"/>
              </a:ext>
            </a:extLst>
          </p:cNvPr>
          <p:cNvCxnSpPr>
            <a:cxnSpLocks/>
          </p:cNvCxnSpPr>
          <p:nvPr/>
        </p:nvCxnSpPr>
        <p:spPr>
          <a:xfrm>
            <a:off x="1583589" y="4566941"/>
            <a:ext cx="53359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895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1">
            <a:extLst>
              <a:ext uri="{FF2B5EF4-FFF2-40B4-BE49-F238E27FC236}">
                <a16:creationId xmlns:a16="http://schemas.microsoft.com/office/drawing/2014/main" id="{AC5AB126-CD36-4606-A27C-D187A7CFAEFE}"/>
              </a:ext>
            </a:extLst>
          </p:cNvPr>
          <p:cNvSpPr/>
          <p:nvPr/>
        </p:nvSpPr>
        <p:spPr>
          <a:xfrm>
            <a:off x="1941343" y="3005681"/>
            <a:ext cx="5746652" cy="2199365"/>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d2">
            <a:extLst>
              <a:ext uri="{FF2B5EF4-FFF2-40B4-BE49-F238E27FC236}">
                <a16:creationId xmlns:a16="http://schemas.microsoft.com/office/drawing/2014/main" id="{10F77FCB-BB5C-464C-BE73-6BE809139CA8}"/>
              </a:ext>
            </a:extLst>
          </p:cNvPr>
          <p:cNvSpPr/>
          <p:nvPr/>
        </p:nvSpPr>
        <p:spPr>
          <a:xfrm>
            <a:off x="1941343" y="2250832"/>
            <a:ext cx="5746652" cy="769687"/>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dhefdherh">
            <a:extLst>
              <a:ext uri="{FF2B5EF4-FFF2-40B4-BE49-F238E27FC236}">
                <a16:creationId xmlns:a16="http://schemas.microsoft.com/office/drawing/2014/main" id="{DBF2F475-D45C-4C78-BFAB-0936A6501F04}"/>
              </a:ext>
            </a:extLst>
          </p:cNvPr>
          <p:cNvSpPr/>
          <p:nvPr/>
        </p:nvSpPr>
        <p:spPr>
          <a:xfrm>
            <a:off x="0" y="-7186"/>
            <a:ext cx="9144000" cy="2258018"/>
          </a:xfrm>
          <a:prstGeom prst="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AD159B90-36DF-46AC-BFD4-6AFA1609F105}"/>
              </a:ext>
            </a:extLst>
          </p:cNvPr>
          <p:cNvSpPr txBox="1"/>
          <p:nvPr/>
        </p:nvSpPr>
        <p:spPr>
          <a:xfrm>
            <a:off x="1165344" y="768765"/>
            <a:ext cx="6813312" cy="338554"/>
          </a:xfrm>
          <a:prstGeom prst="rect">
            <a:avLst/>
          </a:prstGeom>
          <a:noFill/>
        </p:spPr>
        <p:txBody>
          <a:bodyPr wrap="square">
            <a:spAutoFit/>
          </a:bodyPr>
          <a:lstStyle/>
          <a:p>
            <a:pPr algn="just"/>
            <a:r>
              <a:rPr lang="vi-VN" sz="1600" b="0" i="0">
                <a:solidFill>
                  <a:srgbClr val="000000"/>
                </a:solidFill>
                <a:effectLst/>
                <a:latin typeface="Roboto Light" panose="02000000000000000000" pitchFamily="2" charset="0"/>
                <a:ea typeface="Roboto Light" panose="02000000000000000000" pitchFamily="2" charset="0"/>
              </a:rPr>
              <a:t>Pháp luật là công cụ quyền lực của nhân dân, vì thế điều quan</a:t>
            </a:r>
            <a:r>
              <a:rPr lang="en-US" sz="1600" b="0" i="0">
                <a:solidFill>
                  <a:srgbClr val="000000"/>
                </a:solidFill>
                <a:effectLst/>
                <a:latin typeface="Roboto Light" panose="02000000000000000000" pitchFamily="2" charset="0"/>
                <a:ea typeface="Roboto Light" panose="02000000000000000000" pitchFamily="2" charset="0"/>
              </a:rPr>
              <a:t> </a:t>
            </a:r>
            <a:r>
              <a:rPr lang="vi-VN" sz="1600" b="0" i="0">
                <a:solidFill>
                  <a:srgbClr val="000000"/>
                </a:solidFill>
                <a:effectLst/>
                <a:latin typeface="Roboto Light" panose="02000000000000000000" pitchFamily="2" charset="0"/>
                <a:ea typeface="Roboto Light" panose="02000000000000000000" pitchFamily="2" charset="0"/>
              </a:rPr>
              <a:t>trọng là phải</a:t>
            </a:r>
            <a:endParaRPr lang="en-US" sz="160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7B374361-7CF5-4C34-8FF0-31C828B53F2C}"/>
              </a:ext>
            </a:extLst>
          </p:cNvPr>
          <p:cNvSpPr txBox="1"/>
          <p:nvPr/>
        </p:nvSpPr>
        <p:spPr>
          <a:xfrm>
            <a:off x="2086618" y="2494952"/>
            <a:ext cx="5410773" cy="338554"/>
          </a:xfrm>
          <a:prstGeom prst="rect">
            <a:avLst/>
          </a:prstGeom>
          <a:noFill/>
        </p:spPr>
        <p:txBody>
          <a:bodyPr wrap="square">
            <a:spAutoFit/>
          </a:bodyPr>
          <a:lstStyle/>
          <a:p>
            <a:pPr algn="just"/>
            <a:r>
              <a:rPr lang="en-US" sz="1600" b="0" i="0" err="1">
                <a:solidFill>
                  <a:srgbClr val="000000"/>
                </a:solidFill>
                <a:effectLst/>
                <a:latin typeface="Roboto Light" panose="02000000000000000000" pitchFamily="2" charset="0"/>
                <a:ea typeface="Roboto Light" panose="02000000000000000000" pitchFamily="2" charset="0"/>
              </a:rPr>
              <a:t>Hồ</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Chí</a:t>
            </a:r>
            <a:r>
              <a:rPr lang="en-US" sz="1600" b="0" i="0">
                <a:solidFill>
                  <a:srgbClr val="000000"/>
                </a:solidFill>
                <a:effectLst/>
                <a:latin typeface="Roboto Light" panose="02000000000000000000" pitchFamily="2" charset="0"/>
                <a:ea typeface="Roboto Light" panose="02000000000000000000" pitchFamily="2" charset="0"/>
              </a:rPr>
              <a:t> Minh </a:t>
            </a:r>
            <a:r>
              <a:rPr lang="en-US" sz="1600" b="0" i="0" err="1">
                <a:solidFill>
                  <a:srgbClr val="000000"/>
                </a:solidFill>
                <a:effectLst/>
                <a:latin typeface="Roboto Light" panose="02000000000000000000" pitchFamily="2" charset="0"/>
                <a:ea typeface="Roboto Light" panose="02000000000000000000" pitchFamily="2" charset="0"/>
              </a:rPr>
              <a:t>luôn</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nêu</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cao</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tính</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nghiêm</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minh</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của</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pháp</a:t>
            </a:r>
            <a:r>
              <a:rPr lang="en-US" sz="1600" b="0" i="0">
                <a:solidFill>
                  <a:srgbClr val="000000"/>
                </a:solidFill>
                <a:effectLst/>
                <a:latin typeface="Roboto Light" panose="02000000000000000000" pitchFamily="2" charset="0"/>
                <a:ea typeface="Roboto Light" panose="02000000000000000000" pitchFamily="2" charset="0"/>
              </a:rPr>
              <a:t> </a:t>
            </a:r>
            <a:r>
              <a:rPr lang="en-US" sz="1600" b="0" i="0" err="1">
                <a:solidFill>
                  <a:srgbClr val="000000"/>
                </a:solidFill>
                <a:effectLst/>
                <a:latin typeface="Roboto Light" panose="02000000000000000000" pitchFamily="2" charset="0"/>
                <a:ea typeface="Roboto Light" panose="02000000000000000000" pitchFamily="2" charset="0"/>
              </a:rPr>
              <a:t>luật</a:t>
            </a:r>
            <a:r>
              <a:rPr lang="en-US" sz="1600" b="0" i="0">
                <a:solidFill>
                  <a:srgbClr val="000000"/>
                </a:solidFill>
                <a:effectLst/>
                <a:latin typeface="Roboto Light" panose="02000000000000000000" pitchFamily="2" charset="0"/>
                <a:ea typeface="Roboto Light" panose="02000000000000000000" pitchFamily="2" charset="0"/>
              </a:rPr>
              <a:t>.</a:t>
            </a:r>
            <a:r>
              <a:rPr lang="en-US" sz="1600">
                <a:latin typeface="Roboto Light" panose="02000000000000000000" pitchFamily="2" charset="0"/>
                <a:ea typeface="Roboto Light" panose="02000000000000000000" pitchFamily="2" charset="0"/>
              </a:rPr>
              <a:t> </a:t>
            </a:r>
          </a:p>
        </p:txBody>
      </p:sp>
      <p:sp>
        <p:nvSpPr>
          <p:cNvPr id="6" name="TextBox 5">
            <a:extLst>
              <a:ext uri="{FF2B5EF4-FFF2-40B4-BE49-F238E27FC236}">
                <a16:creationId xmlns:a16="http://schemas.microsoft.com/office/drawing/2014/main" id="{D6978B8E-5346-41D9-9642-5BF11FA52707}"/>
              </a:ext>
            </a:extLst>
          </p:cNvPr>
          <p:cNvSpPr txBox="1"/>
          <p:nvPr/>
        </p:nvSpPr>
        <p:spPr>
          <a:xfrm>
            <a:off x="2086619" y="3114750"/>
            <a:ext cx="5410772" cy="1323439"/>
          </a:xfrm>
          <a:prstGeom prst="rect">
            <a:avLst/>
          </a:prstGeom>
          <a:noFill/>
        </p:spPr>
        <p:txBody>
          <a:bodyPr wrap="square">
            <a:spAutoFit/>
          </a:bodyPr>
          <a:lstStyle/>
          <a:p>
            <a:pPr algn="just"/>
            <a:r>
              <a:rPr lang="vi-VN" sz="1600" b="0" i="0">
                <a:solidFill>
                  <a:srgbClr val="000000"/>
                </a:solidFill>
                <a:effectLst/>
                <a:latin typeface="Roboto Light" panose="02000000000000000000" pitchFamily="2" charset="0"/>
                <a:ea typeface="Roboto Light" panose="02000000000000000000" pitchFamily="2" charset="0"/>
              </a:rPr>
              <a:t>Hồ Chí Minh luôn luôn khuyến khích nhân dân phê bình,</a:t>
            </a:r>
            <a:r>
              <a:rPr lang="en-US" sz="1600" b="0" i="0">
                <a:solidFill>
                  <a:srgbClr val="000000"/>
                </a:solidFill>
                <a:effectLst/>
                <a:latin typeface="Roboto Light" panose="02000000000000000000" pitchFamily="2" charset="0"/>
                <a:ea typeface="Roboto Light" panose="02000000000000000000" pitchFamily="2" charset="0"/>
              </a:rPr>
              <a:t> </a:t>
            </a:r>
            <a:r>
              <a:rPr lang="vi-VN" sz="1600" b="0" i="0">
                <a:solidFill>
                  <a:srgbClr val="000000"/>
                </a:solidFill>
                <a:effectLst/>
                <a:latin typeface="Roboto Light" panose="02000000000000000000" pitchFamily="2" charset="0"/>
                <a:ea typeface="Roboto Light" panose="02000000000000000000" pitchFamily="2" charset="0"/>
              </a:rPr>
              <a:t>giám sát công việc của Nhà nước, giám sát quy trình</a:t>
            </a:r>
            <a:r>
              <a:rPr lang="en-US" sz="1600" b="0" i="0">
                <a:solidFill>
                  <a:srgbClr val="000000"/>
                </a:solidFill>
                <a:effectLst/>
                <a:latin typeface="Roboto Light" panose="02000000000000000000" pitchFamily="2" charset="0"/>
                <a:ea typeface="Roboto Light" panose="02000000000000000000" pitchFamily="2" charset="0"/>
              </a:rPr>
              <a:t> </a:t>
            </a:r>
            <a:r>
              <a:rPr lang="vi-VN" sz="1600" b="0" i="0">
                <a:solidFill>
                  <a:srgbClr val="000000"/>
                </a:solidFill>
                <a:effectLst/>
                <a:latin typeface="Roboto Light" panose="02000000000000000000" pitchFamily="2" charset="0"/>
                <a:ea typeface="Roboto Light" panose="02000000000000000000" pitchFamily="2" charset="0"/>
              </a:rPr>
              <a:t>Nhà nước thực thi pháp luật, không ngừng nhắc nhở cán</a:t>
            </a:r>
            <a:r>
              <a:rPr lang="en-US" sz="1600" b="0" i="0">
                <a:solidFill>
                  <a:srgbClr val="000000"/>
                </a:solidFill>
                <a:effectLst/>
                <a:latin typeface="Roboto Light" panose="02000000000000000000" pitchFamily="2" charset="0"/>
                <a:ea typeface="Roboto Light" panose="02000000000000000000" pitchFamily="2" charset="0"/>
              </a:rPr>
              <a:t> </a:t>
            </a:r>
            <a:r>
              <a:rPr lang="vi-VN" sz="1600" b="0" i="0">
                <a:solidFill>
                  <a:srgbClr val="000000"/>
                </a:solidFill>
                <a:effectLst/>
                <a:latin typeface="Roboto Light" panose="02000000000000000000" pitchFamily="2" charset="0"/>
                <a:ea typeface="Roboto Light" panose="02000000000000000000" pitchFamily="2" charset="0"/>
              </a:rPr>
              <a:t>bộ các cấp, các ngành phải gương mẫu trong</a:t>
            </a:r>
            <a:r>
              <a:rPr lang="en-US" sz="1600" b="0" i="0">
                <a:solidFill>
                  <a:srgbClr val="000000"/>
                </a:solidFill>
                <a:effectLst/>
                <a:latin typeface="Roboto Light" panose="02000000000000000000" pitchFamily="2" charset="0"/>
                <a:ea typeface="Roboto Light" panose="02000000000000000000" pitchFamily="2" charset="0"/>
              </a:rPr>
              <a:t> </a:t>
            </a:r>
            <a:r>
              <a:rPr lang="vi-VN" sz="1600" b="0" i="0">
                <a:solidFill>
                  <a:srgbClr val="000000"/>
                </a:solidFill>
                <a:effectLst/>
                <a:latin typeface="Roboto Light" panose="02000000000000000000" pitchFamily="2" charset="0"/>
                <a:ea typeface="Roboto Light" panose="02000000000000000000" pitchFamily="2" charset="0"/>
              </a:rPr>
              <a:t>việc tuân thủ pháp luật</a:t>
            </a:r>
            <a:r>
              <a:rPr lang="en-US" sz="1600" b="0" i="0">
                <a:solidFill>
                  <a:srgbClr val="000000"/>
                </a:solidFill>
                <a:effectLst/>
                <a:latin typeface="Roboto Light" panose="02000000000000000000" pitchFamily="2" charset="0"/>
                <a:ea typeface="Roboto Light" panose="02000000000000000000" pitchFamily="2" charset="0"/>
              </a:rPr>
              <a:t>.</a:t>
            </a:r>
            <a:endParaRPr lang="en-US" sz="1600">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44994F42-09BE-4451-B247-2C738F8A302C}"/>
              </a:ext>
            </a:extLst>
          </p:cNvPr>
          <p:cNvSpPr txBox="1"/>
          <p:nvPr/>
        </p:nvSpPr>
        <p:spPr>
          <a:xfrm>
            <a:off x="2086618" y="1107319"/>
            <a:ext cx="5892038" cy="1015663"/>
          </a:xfrm>
          <a:prstGeom prst="rect">
            <a:avLst/>
          </a:prstGeom>
          <a:noFill/>
        </p:spPr>
        <p:txBody>
          <a:bodyPr wrap="square">
            <a:spAutoFit/>
          </a:bodyPr>
          <a:lstStyle/>
          <a:p>
            <a:pPr algn="just"/>
            <a:r>
              <a:rPr lang="vi-VN" sz="2000" b="0" i="0">
                <a:solidFill>
                  <a:srgbClr val="000000"/>
                </a:solidFill>
                <a:effectLst/>
                <a:latin typeface="Prata" panose="020B0604020202020204" charset="0"/>
                <a:ea typeface="Roboto Light" panose="02000000000000000000" pitchFamily="2" charset="0"/>
              </a:rPr>
              <a:t>làm sao cho nhân dân biết hưởng</a:t>
            </a:r>
            <a:r>
              <a:rPr lang="en-US" sz="2000" b="0" i="0">
                <a:solidFill>
                  <a:srgbClr val="000000"/>
                </a:solidFill>
                <a:effectLst/>
                <a:latin typeface="Prata" panose="020B0604020202020204" charset="0"/>
                <a:ea typeface="Roboto Light" panose="02000000000000000000" pitchFamily="2" charset="0"/>
              </a:rPr>
              <a:t> </a:t>
            </a:r>
            <a:r>
              <a:rPr lang="vi-VN" sz="2000" b="0" i="0">
                <a:solidFill>
                  <a:srgbClr val="000000"/>
                </a:solidFill>
                <a:effectLst/>
                <a:latin typeface="Prata" panose="020B0604020202020204" charset="0"/>
                <a:ea typeface="Roboto Light" panose="02000000000000000000" pitchFamily="2" charset="0"/>
              </a:rPr>
              <a:t>quyền dân chủ,</a:t>
            </a:r>
            <a:r>
              <a:rPr lang="en-US" sz="2000" b="0" i="0">
                <a:solidFill>
                  <a:srgbClr val="000000"/>
                </a:solidFill>
                <a:effectLst/>
                <a:latin typeface="Prata" panose="020B0604020202020204" charset="0"/>
                <a:ea typeface="Roboto Light" panose="02000000000000000000" pitchFamily="2" charset="0"/>
              </a:rPr>
              <a:t> </a:t>
            </a:r>
            <a:r>
              <a:rPr lang="vi-VN" sz="2000" b="0" i="0">
                <a:solidFill>
                  <a:srgbClr val="000000"/>
                </a:solidFill>
                <a:effectLst/>
                <a:latin typeface="Prata" panose="020B0604020202020204" charset="0"/>
                <a:ea typeface="Roboto Light" panose="02000000000000000000" pitchFamily="2" charset="0"/>
              </a:rPr>
              <a:t>biết dùng quyền dân chủ của mình, dám nói, dám làm.</a:t>
            </a:r>
            <a:r>
              <a:rPr lang="vi-VN" sz="2000">
                <a:latin typeface="Prata" panose="020B0604020202020204" charset="0"/>
                <a:ea typeface="Roboto Light" panose="02000000000000000000" pitchFamily="2" charset="0"/>
              </a:rPr>
              <a:t> </a:t>
            </a:r>
            <a:endParaRPr lang="vi-VN" sz="2000">
              <a:latin typeface="Prata" panose="020B0604020202020204" charset="0"/>
            </a:endParaRPr>
          </a:p>
        </p:txBody>
      </p:sp>
      <p:sp>
        <p:nvSpPr>
          <p:cNvPr id="8" name="TextBox 7">
            <a:extLst>
              <a:ext uri="{FF2B5EF4-FFF2-40B4-BE49-F238E27FC236}">
                <a16:creationId xmlns:a16="http://schemas.microsoft.com/office/drawing/2014/main" id="{11DAC9E0-34F0-49F8-8DC1-FB552CF594D7}"/>
              </a:ext>
            </a:extLst>
          </p:cNvPr>
          <p:cNvSpPr txBox="1"/>
          <p:nvPr/>
        </p:nvSpPr>
        <p:spPr>
          <a:xfrm>
            <a:off x="1584730" y="1031694"/>
            <a:ext cx="501888" cy="1200329"/>
          </a:xfrm>
          <a:prstGeom prst="rect">
            <a:avLst/>
          </a:prstGeom>
          <a:noFill/>
        </p:spPr>
        <p:txBody>
          <a:bodyPr wrap="square">
            <a:spAutoFit/>
          </a:bodyPr>
          <a:lstStyle/>
          <a:p>
            <a:r>
              <a:rPr lang="vi-VN" sz="7200" b="0" i="0">
                <a:solidFill>
                  <a:schemeClr val="tx1">
                    <a:lumMod val="50000"/>
                    <a:lumOff val="50000"/>
                  </a:schemeClr>
                </a:solidFill>
                <a:effectLst/>
                <a:latin typeface="Prata" panose="020B0604020202020204" charset="0"/>
                <a:ea typeface="Roboto Light" panose="02000000000000000000" pitchFamily="2" charset="0"/>
              </a:rPr>
              <a:t>“</a:t>
            </a:r>
            <a:endParaRPr lang="vi-VN" sz="7200">
              <a:solidFill>
                <a:schemeClr val="tx1">
                  <a:lumMod val="50000"/>
                  <a:lumOff val="50000"/>
                </a:schemeClr>
              </a:solidFill>
            </a:endParaRPr>
          </a:p>
        </p:txBody>
      </p:sp>
      <p:sp>
        <p:nvSpPr>
          <p:cNvPr id="9" name="TextBox 8">
            <a:extLst>
              <a:ext uri="{FF2B5EF4-FFF2-40B4-BE49-F238E27FC236}">
                <a16:creationId xmlns:a16="http://schemas.microsoft.com/office/drawing/2014/main" id="{42233DAC-D382-42C4-96C9-1445415A0F47}"/>
              </a:ext>
            </a:extLst>
          </p:cNvPr>
          <p:cNvSpPr txBox="1"/>
          <p:nvPr/>
        </p:nvSpPr>
        <p:spPr>
          <a:xfrm>
            <a:off x="7882298" y="1522817"/>
            <a:ext cx="501888" cy="1200329"/>
          </a:xfrm>
          <a:prstGeom prst="rect">
            <a:avLst/>
          </a:prstGeom>
          <a:noFill/>
        </p:spPr>
        <p:txBody>
          <a:bodyPr wrap="square">
            <a:spAutoFit/>
          </a:bodyPr>
          <a:lstStyle/>
          <a:p>
            <a:r>
              <a:rPr lang="en-US" sz="7200">
                <a:solidFill>
                  <a:schemeClr val="tx1">
                    <a:lumMod val="50000"/>
                    <a:lumOff val="50000"/>
                  </a:schemeClr>
                </a:solidFill>
                <a:latin typeface="Prata" panose="020B0604020202020204" charset="0"/>
                <a:ea typeface="Roboto Light" panose="02000000000000000000" pitchFamily="2" charset="0"/>
              </a:rPr>
              <a:t>”</a:t>
            </a:r>
            <a:endParaRPr lang="vi-VN" sz="7200">
              <a:solidFill>
                <a:schemeClr val="tx1">
                  <a:lumMod val="50000"/>
                  <a:lumOff val="50000"/>
                </a:schemeClr>
              </a:solidFill>
            </a:endParaRPr>
          </a:p>
        </p:txBody>
      </p:sp>
      <p:cxnSp>
        <p:nvCxnSpPr>
          <p:cNvPr id="13" name="!!l3">
            <a:extLst>
              <a:ext uri="{FF2B5EF4-FFF2-40B4-BE49-F238E27FC236}">
                <a16:creationId xmlns:a16="http://schemas.microsoft.com/office/drawing/2014/main" id="{A474A27F-4379-4376-9F12-646D2E7D7D32}"/>
              </a:ext>
            </a:extLst>
          </p:cNvPr>
          <p:cNvCxnSpPr>
            <a:cxnSpLocks/>
          </p:cNvCxnSpPr>
          <p:nvPr/>
        </p:nvCxnSpPr>
        <p:spPr>
          <a:xfrm flipV="1">
            <a:off x="7687995" y="3036820"/>
            <a:ext cx="0" cy="366472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l10">
            <a:extLst>
              <a:ext uri="{FF2B5EF4-FFF2-40B4-BE49-F238E27FC236}">
                <a16:creationId xmlns:a16="http://schemas.microsoft.com/office/drawing/2014/main" id="{E94FFDC7-6357-4764-B821-B3A6A2D7E57F}"/>
              </a:ext>
            </a:extLst>
          </p:cNvPr>
          <p:cNvCxnSpPr>
            <a:cxnSpLocks/>
          </p:cNvCxnSpPr>
          <p:nvPr/>
        </p:nvCxnSpPr>
        <p:spPr>
          <a:xfrm>
            <a:off x="1584730" y="3020519"/>
            <a:ext cx="6497159" cy="16301"/>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l100">
            <a:extLst>
              <a:ext uri="{FF2B5EF4-FFF2-40B4-BE49-F238E27FC236}">
                <a16:creationId xmlns:a16="http://schemas.microsoft.com/office/drawing/2014/main" id="{3A0E7163-B0F7-4063-A5D8-2A037339D784}"/>
              </a:ext>
            </a:extLst>
          </p:cNvPr>
          <p:cNvCxnSpPr>
            <a:cxnSpLocks/>
          </p:cNvCxnSpPr>
          <p:nvPr/>
        </p:nvCxnSpPr>
        <p:spPr>
          <a:xfrm>
            <a:off x="0" y="2243413"/>
            <a:ext cx="234930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l2">
            <a:extLst>
              <a:ext uri="{FF2B5EF4-FFF2-40B4-BE49-F238E27FC236}">
                <a16:creationId xmlns:a16="http://schemas.microsoft.com/office/drawing/2014/main" id="{87A3CDAE-BAD7-43C2-A5C8-A492A372EF32}"/>
              </a:ext>
            </a:extLst>
          </p:cNvPr>
          <p:cNvCxnSpPr>
            <a:cxnSpLocks/>
          </p:cNvCxnSpPr>
          <p:nvPr/>
        </p:nvCxnSpPr>
        <p:spPr>
          <a:xfrm flipV="1">
            <a:off x="1941343" y="2250832"/>
            <a:ext cx="0" cy="75336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084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0AEDB30-C3B6-4BC5-879A-0CDEBDB36EBF}"/>
              </a:ext>
            </a:extLst>
          </p:cNvPr>
          <p:cNvSpPr/>
          <p:nvPr/>
        </p:nvSpPr>
        <p:spPr>
          <a:xfrm>
            <a:off x="3206805" y="3443260"/>
            <a:ext cx="4954542" cy="14854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7F546A84-0647-4A24-83AD-45E6E5577CFF}"/>
              </a:ext>
            </a:extLst>
          </p:cNvPr>
          <p:cNvSpPr/>
          <p:nvPr/>
        </p:nvSpPr>
        <p:spPr>
          <a:xfrm>
            <a:off x="3377281" y="3246859"/>
            <a:ext cx="4954542" cy="148548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AC008958-E7EE-4A19-A519-3E84A2E15247}"/>
              </a:ext>
            </a:extLst>
          </p:cNvPr>
          <p:cNvSpPr/>
          <p:nvPr/>
        </p:nvSpPr>
        <p:spPr>
          <a:xfrm>
            <a:off x="1103158" y="196657"/>
            <a:ext cx="4915036" cy="248403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E2EB57AA-DC77-407B-91E4-F4662BDEE265}"/>
              </a:ext>
            </a:extLst>
          </p:cNvPr>
          <p:cNvSpPr/>
          <p:nvPr/>
        </p:nvSpPr>
        <p:spPr>
          <a:xfrm>
            <a:off x="872430" y="393413"/>
            <a:ext cx="4915036" cy="2484035"/>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d1">
            <a:extLst>
              <a:ext uri="{FF2B5EF4-FFF2-40B4-BE49-F238E27FC236}">
                <a16:creationId xmlns:a16="http://schemas.microsoft.com/office/drawing/2014/main" id="{9C7B1F8D-1502-4211-9FA4-DE216B33AD0B}"/>
              </a:ext>
            </a:extLst>
          </p:cNvPr>
          <p:cNvSpPr/>
          <p:nvPr/>
        </p:nvSpPr>
        <p:spPr>
          <a:xfrm>
            <a:off x="3560689" y="3074205"/>
            <a:ext cx="4954542" cy="1485486"/>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d2">
            <a:extLst>
              <a:ext uri="{FF2B5EF4-FFF2-40B4-BE49-F238E27FC236}">
                <a16:creationId xmlns:a16="http://schemas.microsoft.com/office/drawing/2014/main" id="{B3E7F863-0AE2-447A-AEF3-945F0D4C375F}"/>
              </a:ext>
            </a:extLst>
          </p:cNvPr>
          <p:cNvSpPr/>
          <p:nvPr/>
        </p:nvSpPr>
        <p:spPr>
          <a:xfrm>
            <a:off x="641702" y="583809"/>
            <a:ext cx="4915036" cy="248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82413A67-CF4A-450F-8A6C-DBD07AF6A73A}"/>
              </a:ext>
            </a:extLst>
          </p:cNvPr>
          <p:cNvSpPr txBox="1"/>
          <p:nvPr/>
        </p:nvSpPr>
        <p:spPr>
          <a:xfrm>
            <a:off x="788024" y="1409161"/>
            <a:ext cx="4533630" cy="923330"/>
          </a:xfrm>
          <a:prstGeom prst="rect">
            <a:avLst/>
          </a:prstGeom>
          <a:noFill/>
        </p:spPr>
        <p:txBody>
          <a:bodyPr wrap="square">
            <a:spAutoFit/>
          </a:bodyPr>
          <a:lstStyle/>
          <a:p>
            <a:pPr algn="just"/>
            <a:r>
              <a:rPr lang="vi-VN" sz="1800" i="0">
                <a:solidFill>
                  <a:srgbClr val="000000"/>
                </a:solidFill>
                <a:effectLst/>
                <a:latin typeface="Roboto Light" panose="02000000000000000000" pitchFamily="2" charset="0"/>
                <a:ea typeface="Roboto Light" panose="02000000000000000000" pitchFamily="2" charset="0"/>
              </a:rPr>
              <a:t>tức là trước hết Nhà nước phải tôn trọng, bảo đảm thực hiện đầy đủ các quyền</a:t>
            </a:r>
            <a:r>
              <a:rPr lang="en-US" sz="1800" i="0">
                <a:solidFill>
                  <a:srgbClr val="000000"/>
                </a:solidFill>
                <a:effectLst/>
                <a:latin typeface="Roboto Light" panose="02000000000000000000" pitchFamily="2" charset="0"/>
                <a:ea typeface="Roboto Light" panose="02000000000000000000" pitchFamily="2" charset="0"/>
              </a:rPr>
              <a:t> </a:t>
            </a:r>
            <a:r>
              <a:rPr lang="vi-VN" sz="1800" i="0">
                <a:solidFill>
                  <a:srgbClr val="000000"/>
                </a:solidFill>
                <a:effectLst/>
                <a:latin typeface="Roboto Light" panose="02000000000000000000" pitchFamily="2" charset="0"/>
                <a:ea typeface="Roboto Light" panose="02000000000000000000" pitchFamily="2" charset="0"/>
              </a:rPr>
              <a:t>con người, chăm lo đến lợi ích của mọi người.</a:t>
            </a:r>
            <a:r>
              <a:rPr lang="vi-VN" sz="1800">
                <a:latin typeface="Roboto Light" panose="02000000000000000000" pitchFamily="2" charset="0"/>
                <a:ea typeface="Roboto Light" panose="02000000000000000000" pitchFamily="2" charset="0"/>
              </a:rPr>
              <a:t> </a:t>
            </a:r>
            <a:endParaRPr lang="en-US" sz="180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035323E7-DC8A-4408-BCAB-E9D060EC78B7}"/>
              </a:ext>
            </a:extLst>
          </p:cNvPr>
          <p:cNvSpPr txBox="1"/>
          <p:nvPr/>
        </p:nvSpPr>
        <p:spPr>
          <a:xfrm>
            <a:off x="788024" y="2374953"/>
            <a:ext cx="45336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a:latin typeface="Roboto Light" panose="020B0604020202020204" charset="0"/>
                <a:ea typeface="Roboto Light" panose="020B0604020202020204" charset="0"/>
              </a:rPr>
              <a:t>Hiến pháp của đất nước đã ghi nhận một cách toàn</a:t>
            </a:r>
            <a:r>
              <a:rPr lang="en-US">
                <a:latin typeface="Roboto Light" panose="020B0604020202020204" charset="0"/>
                <a:ea typeface="Roboto Light" panose="020B0604020202020204" charset="0"/>
              </a:rPr>
              <a:t> </a:t>
            </a:r>
            <a:r>
              <a:rPr lang="vi-VN">
                <a:latin typeface="Roboto Light" panose="020B0604020202020204" charset="0"/>
                <a:ea typeface="Roboto Light" panose="020B0604020202020204" charset="0"/>
              </a:rPr>
              <a:t>diện quyền con người ở Việt Nam</a:t>
            </a:r>
            <a:endParaRPr lang="en-US">
              <a:latin typeface="Roboto Light" panose="020B0604020202020204" charset="0"/>
              <a:ea typeface="Roboto Light" panose="020B0604020202020204" charset="0"/>
            </a:endParaRPr>
          </a:p>
        </p:txBody>
      </p:sp>
      <p:sp>
        <p:nvSpPr>
          <p:cNvPr id="6" name="TextBox 5">
            <a:extLst>
              <a:ext uri="{FF2B5EF4-FFF2-40B4-BE49-F238E27FC236}">
                <a16:creationId xmlns:a16="http://schemas.microsoft.com/office/drawing/2014/main" id="{6F23A5F5-B924-4403-93C2-6DD87D133F47}"/>
              </a:ext>
            </a:extLst>
          </p:cNvPr>
          <p:cNvSpPr txBox="1"/>
          <p:nvPr/>
        </p:nvSpPr>
        <p:spPr>
          <a:xfrm>
            <a:off x="3759823" y="3243676"/>
            <a:ext cx="4572000" cy="646331"/>
          </a:xfrm>
          <a:prstGeom prst="rect">
            <a:avLst/>
          </a:prstGeom>
          <a:noFill/>
        </p:spPr>
        <p:txBody>
          <a:bodyPr wrap="square">
            <a:spAutoFit/>
          </a:bodyPr>
          <a:lstStyle/>
          <a:p>
            <a:pPr algn="just"/>
            <a:r>
              <a:rPr lang="vi-VN" sz="1800" i="0">
                <a:solidFill>
                  <a:srgbClr val="000000"/>
                </a:solidFill>
                <a:effectLst/>
                <a:latin typeface="Roboto Light" panose="02000000000000000000" pitchFamily="2" charset="0"/>
                <a:ea typeface="Roboto Light" panose="02000000000000000000" pitchFamily="2" charset="0"/>
              </a:rPr>
              <a:t>Trong </a:t>
            </a:r>
            <a:r>
              <a:rPr lang="vi-VN" sz="1800" i="0">
                <a:solidFill>
                  <a:srgbClr val="000000"/>
                </a:solidFill>
                <a:effectLst/>
                <a:latin typeface="Prata" panose="020B0604020202020204" charset="0"/>
                <a:ea typeface="Roboto Light" panose="02000000000000000000" pitchFamily="2" charset="0"/>
              </a:rPr>
              <a:t>pháp quyền nhân nghĩa</a:t>
            </a:r>
            <a:r>
              <a:rPr lang="vi-VN" sz="1800" i="0">
                <a:solidFill>
                  <a:srgbClr val="000000"/>
                </a:solidFill>
                <a:effectLst/>
                <a:latin typeface="Roboto Light" panose="02000000000000000000" pitchFamily="2" charset="0"/>
                <a:ea typeface="Roboto Light" panose="02000000000000000000" pitchFamily="2" charset="0"/>
              </a:rPr>
              <a:t>, pháp luật có tính nhân văn, khuyến thiện</a:t>
            </a:r>
          </a:p>
        </p:txBody>
      </p:sp>
      <p:sp>
        <p:nvSpPr>
          <p:cNvPr id="7" name="TextBox 6">
            <a:extLst>
              <a:ext uri="{FF2B5EF4-FFF2-40B4-BE49-F238E27FC236}">
                <a16:creationId xmlns:a16="http://schemas.microsoft.com/office/drawing/2014/main" id="{222C0EAF-4FB5-4E44-ACC8-08D1FD9A2D19}"/>
              </a:ext>
            </a:extLst>
          </p:cNvPr>
          <p:cNvSpPr txBox="1"/>
          <p:nvPr/>
        </p:nvSpPr>
        <p:spPr>
          <a:xfrm>
            <a:off x="3759823" y="3890007"/>
            <a:ext cx="457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a:latin typeface="Roboto Light" panose="020B0604020202020204" charset="0"/>
                <a:ea typeface="Roboto Light" panose="020B0604020202020204" charset="0"/>
              </a:rPr>
              <a:t>Pháp luật trong Nhà nước pháp quyền nhân nghĩa phải là pháp luật vì con người.</a:t>
            </a:r>
            <a:endParaRPr lang="en-US">
              <a:latin typeface="Roboto Light" panose="020B0604020202020204" charset="0"/>
              <a:ea typeface="Roboto Light" panose="020B0604020202020204" charset="0"/>
            </a:endParaRPr>
          </a:p>
        </p:txBody>
      </p:sp>
      <p:sp>
        <p:nvSpPr>
          <p:cNvPr id="8" name="TextBox 7">
            <a:extLst>
              <a:ext uri="{FF2B5EF4-FFF2-40B4-BE49-F238E27FC236}">
                <a16:creationId xmlns:a16="http://schemas.microsoft.com/office/drawing/2014/main" id="{590FF6A3-B1F5-45AE-8890-13E7BAC4E562}"/>
              </a:ext>
            </a:extLst>
          </p:cNvPr>
          <p:cNvSpPr txBox="1"/>
          <p:nvPr/>
        </p:nvSpPr>
        <p:spPr>
          <a:xfrm>
            <a:off x="788024" y="910164"/>
            <a:ext cx="4533630"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000">
                <a:latin typeface="Prata" panose="020B0604020202020204" charset="0"/>
                <a:ea typeface="+mn-lt"/>
                <a:cs typeface="Arial"/>
              </a:rPr>
              <a:t>Pháp quyền nhân nghĩa</a:t>
            </a:r>
          </a:p>
        </p:txBody>
      </p:sp>
      <p:cxnSp>
        <p:nvCxnSpPr>
          <p:cNvPr id="11" name="!!l2">
            <a:extLst>
              <a:ext uri="{FF2B5EF4-FFF2-40B4-BE49-F238E27FC236}">
                <a16:creationId xmlns:a16="http://schemas.microsoft.com/office/drawing/2014/main" id="{822D500C-DC4B-4F7B-9E7B-FADFE6E45A74}"/>
              </a:ext>
            </a:extLst>
          </p:cNvPr>
          <p:cNvCxnSpPr>
            <a:cxnSpLocks/>
          </p:cNvCxnSpPr>
          <p:nvPr/>
        </p:nvCxnSpPr>
        <p:spPr>
          <a:xfrm flipV="1">
            <a:off x="641701" y="-613175"/>
            <a:ext cx="0" cy="368102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l10">
            <a:extLst>
              <a:ext uri="{FF2B5EF4-FFF2-40B4-BE49-F238E27FC236}">
                <a16:creationId xmlns:a16="http://schemas.microsoft.com/office/drawing/2014/main" id="{6F17D927-374D-4558-AD29-5D26FF0EAF92}"/>
              </a:ext>
            </a:extLst>
          </p:cNvPr>
          <p:cNvCxnSpPr>
            <a:cxnSpLocks/>
          </p:cNvCxnSpPr>
          <p:nvPr/>
        </p:nvCxnSpPr>
        <p:spPr>
          <a:xfrm>
            <a:off x="641701" y="3074204"/>
            <a:ext cx="786059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l3">
            <a:extLst>
              <a:ext uri="{FF2B5EF4-FFF2-40B4-BE49-F238E27FC236}">
                <a16:creationId xmlns:a16="http://schemas.microsoft.com/office/drawing/2014/main" id="{328892FE-CC3A-4979-90BC-03D5A2685067}"/>
              </a:ext>
            </a:extLst>
          </p:cNvPr>
          <p:cNvCxnSpPr>
            <a:cxnSpLocks/>
          </p:cNvCxnSpPr>
          <p:nvPr/>
        </p:nvCxnSpPr>
        <p:spPr>
          <a:xfrm flipV="1">
            <a:off x="8502299" y="3067845"/>
            <a:ext cx="0" cy="368102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fdjmfgdjmf">
            <a:extLst>
              <a:ext uri="{FF2B5EF4-FFF2-40B4-BE49-F238E27FC236}">
                <a16:creationId xmlns:a16="http://schemas.microsoft.com/office/drawing/2014/main" id="{81933750-D39E-45A8-AD10-EF8E5BB1E01B}"/>
              </a:ext>
            </a:extLst>
          </p:cNvPr>
          <p:cNvCxnSpPr>
            <a:cxnSpLocks/>
          </p:cNvCxnSpPr>
          <p:nvPr/>
        </p:nvCxnSpPr>
        <p:spPr>
          <a:xfrm flipV="1">
            <a:off x="489301" y="896310"/>
            <a:ext cx="0" cy="2333512"/>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fgnfgdnfgdj">
            <a:extLst>
              <a:ext uri="{FF2B5EF4-FFF2-40B4-BE49-F238E27FC236}">
                <a16:creationId xmlns:a16="http://schemas.microsoft.com/office/drawing/2014/main" id="{2C1A8A4F-0709-472A-8833-F21EC6745783}"/>
              </a:ext>
            </a:extLst>
          </p:cNvPr>
          <p:cNvCxnSpPr>
            <a:cxnSpLocks/>
          </p:cNvCxnSpPr>
          <p:nvPr/>
        </p:nvCxnSpPr>
        <p:spPr>
          <a:xfrm>
            <a:off x="489301" y="3229822"/>
            <a:ext cx="181748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jhtjf">
            <a:extLst>
              <a:ext uri="{FF2B5EF4-FFF2-40B4-BE49-F238E27FC236}">
                <a16:creationId xmlns:a16="http://schemas.microsoft.com/office/drawing/2014/main" id="{1CCA71A9-F0E2-46E9-ABF7-EC719EBE6FC3}"/>
              </a:ext>
            </a:extLst>
          </p:cNvPr>
          <p:cNvCxnSpPr>
            <a:cxnSpLocks/>
          </p:cNvCxnSpPr>
          <p:nvPr/>
        </p:nvCxnSpPr>
        <p:spPr>
          <a:xfrm flipV="1">
            <a:off x="8642702" y="2903651"/>
            <a:ext cx="0" cy="141174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fgmngd">
            <a:extLst>
              <a:ext uri="{FF2B5EF4-FFF2-40B4-BE49-F238E27FC236}">
                <a16:creationId xmlns:a16="http://schemas.microsoft.com/office/drawing/2014/main" id="{8D78BA59-290A-40CA-9903-58719E80C387}"/>
              </a:ext>
            </a:extLst>
          </p:cNvPr>
          <p:cNvCxnSpPr>
            <a:cxnSpLocks/>
          </p:cNvCxnSpPr>
          <p:nvPr/>
        </p:nvCxnSpPr>
        <p:spPr>
          <a:xfrm>
            <a:off x="6825221" y="2918954"/>
            <a:ext cx="181748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130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331368" y="2260992"/>
            <a:ext cx="4310743" cy="629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t>Nhà nước</a:t>
            </a:r>
            <a:br>
              <a:rPr lang="en" sz="3000"/>
            </a:br>
            <a:r>
              <a:rPr lang="en" sz="3000"/>
              <a:t>trong sạch, vững mạnh</a:t>
            </a:r>
            <a:endParaRPr sz="3000"/>
          </a:p>
        </p:txBody>
      </p:sp>
      <p:sp>
        <p:nvSpPr>
          <p:cNvPr id="228" name="Google Shape;228;p36"/>
          <p:cNvSpPr txBox="1">
            <a:spLocks noGrp="1"/>
          </p:cNvSpPr>
          <p:nvPr>
            <p:ph type="title" idx="2"/>
          </p:nvPr>
        </p:nvSpPr>
        <p:spPr>
          <a:xfrm>
            <a:off x="403860" y="1886475"/>
            <a:ext cx="3652190" cy="13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 name="Rectangle 4">
            <a:extLst>
              <a:ext uri="{FF2B5EF4-FFF2-40B4-BE49-F238E27FC236}">
                <a16:creationId xmlns:a16="http://schemas.microsoft.com/office/drawing/2014/main" id="{A5F45F50-03B2-424A-8B52-AE0C382A8182}"/>
              </a:ext>
            </a:extLst>
          </p:cNvPr>
          <p:cNvSpPr/>
          <p:nvPr/>
        </p:nvSpPr>
        <p:spPr>
          <a:xfrm>
            <a:off x="1204760" y="5320921"/>
            <a:ext cx="629100" cy="6291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E7A3FF4F-1BC6-4E48-8BE2-11C8585F72C2}"/>
              </a:ext>
            </a:extLst>
          </p:cNvPr>
          <p:cNvSpPr/>
          <p:nvPr/>
        </p:nvSpPr>
        <p:spPr>
          <a:xfrm>
            <a:off x="200956" y="5320921"/>
            <a:ext cx="636133" cy="6291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EE9ACF3C-5663-4D26-8A87-C1E3EA3268A5}"/>
              </a:ext>
            </a:extLst>
          </p:cNvPr>
          <p:cNvSpPr/>
          <p:nvPr/>
        </p:nvSpPr>
        <p:spPr>
          <a:xfrm>
            <a:off x="-795815" y="5320921"/>
            <a:ext cx="629100" cy="6291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000559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A81EE6-B212-4480-A0A1-32C591E0860E}"/>
              </a:ext>
            </a:extLst>
          </p:cNvPr>
          <p:cNvSpPr/>
          <p:nvPr/>
        </p:nvSpPr>
        <p:spPr>
          <a:xfrm>
            <a:off x="6369860" y="2460923"/>
            <a:ext cx="2286000" cy="228600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Rectangle 64">
            <a:extLst>
              <a:ext uri="{FF2B5EF4-FFF2-40B4-BE49-F238E27FC236}">
                <a16:creationId xmlns:a16="http://schemas.microsoft.com/office/drawing/2014/main" id="{3EF10E30-042E-4E54-B9A7-54F015C552F6}"/>
              </a:ext>
            </a:extLst>
          </p:cNvPr>
          <p:cNvSpPr/>
          <p:nvPr/>
        </p:nvSpPr>
        <p:spPr>
          <a:xfrm>
            <a:off x="3462960" y="2460923"/>
            <a:ext cx="2286000" cy="228600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Rectangle 63">
            <a:extLst>
              <a:ext uri="{FF2B5EF4-FFF2-40B4-BE49-F238E27FC236}">
                <a16:creationId xmlns:a16="http://schemas.microsoft.com/office/drawing/2014/main" id="{7DAE7D7A-44CD-47EB-8C06-39E91A450638}"/>
              </a:ext>
            </a:extLst>
          </p:cNvPr>
          <p:cNvSpPr/>
          <p:nvPr/>
        </p:nvSpPr>
        <p:spPr>
          <a:xfrm>
            <a:off x="547026" y="2460923"/>
            <a:ext cx="2286000" cy="228600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458FED55-0F2D-46B8-AAA7-055838421D84}"/>
              </a:ext>
            </a:extLst>
          </p:cNvPr>
          <p:cNvSpPr/>
          <p:nvPr/>
        </p:nvSpPr>
        <p:spPr>
          <a:xfrm>
            <a:off x="6216888" y="2608944"/>
            <a:ext cx="2286000" cy="22860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86C51463-BC79-4B0B-93A7-49F1B32C0717}"/>
              </a:ext>
            </a:extLst>
          </p:cNvPr>
          <p:cNvSpPr/>
          <p:nvPr/>
        </p:nvSpPr>
        <p:spPr>
          <a:xfrm>
            <a:off x="3305471" y="2608944"/>
            <a:ext cx="2311558" cy="22860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34043D9D-92CC-4BB0-84A5-F94D4AB86A06}"/>
              </a:ext>
            </a:extLst>
          </p:cNvPr>
          <p:cNvSpPr/>
          <p:nvPr/>
        </p:nvSpPr>
        <p:spPr>
          <a:xfrm>
            <a:off x="394054" y="2608944"/>
            <a:ext cx="2286000" cy="22860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76102F35-E560-448A-ADFC-74CB2BAE7DF3}"/>
              </a:ext>
            </a:extLst>
          </p:cNvPr>
          <p:cNvSpPr txBox="1"/>
          <p:nvPr/>
        </p:nvSpPr>
        <p:spPr>
          <a:xfrm>
            <a:off x="1699906" y="918286"/>
            <a:ext cx="5657010" cy="1169551"/>
          </a:xfrm>
          <a:prstGeom prst="rect">
            <a:avLst/>
          </a:prstGeom>
          <a:noFill/>
        </p:spPr>
        <p:txBody>
          <a:bodyPr wrap="square">
            <a:spAutoFit/>
          </a:bodyPr>
          <a:lstStyle/>
          <a:p>
            <a:r>
              <a:rPr lang="vi-VN" sz="3000">
                <a:latin typeface="Prata" panose="020B0604020202020204" charset="0"/>
              </a:rPr>
              <a:t>kiểm soát</a:t>
            </a:r>
            <a:r>
              <a:rPr lang="en-US" sz="3000">
                <a:latin typeface="Prata" panose="020B0604020202020204" charset="0"/>
              </a:rPr>
              <a:t> </a:t>
            </a:r>
            <a:r>
              <a:rPr lang="vi-VN" sz="3000">
                <a:latin typeface="Prata" panose="020B0604020202020204" charset="0"/>
              </a:rPr>
              <a:t>quyền lực nhà nước</a:t>
            </a:r>
            <a:r>
              <a:rPr lang="en-US" sz="3000">
                <a:latin typeface="Prata" panose="020B0604020202020204" charset="0"/>
              </a:rPr>
              <a:t> </a:t>
            </a:r>
          </a:p>
          <a:p>
            <a:r>
              <a:rPr lang="vi-VN" sz="4000">
                <a:latin typeface="Prata" panose="020B0604020202020204" charset="0"/>
              </a:rPr>
              <a:t>là tất yếu</a:t>
            </a:r>
          </a:p>
        </p:txBody>
      </p:sp>
      <p:sp>
        <p:nvSpPr>
          <p:cNvPr id="5" name="TextBox 4">
            <a:extLst>
              <a:ext uri="{FF2B5EF4-FFF2-40B4-BE49-F238E27FC236}">
                <a16:creationId xmlns:a16="http://schemas.microsoft.com/office/drawing/2014/main" id="{24C834C2-00B1-4A53-A285-357DF08E4FFC}"/>
              </a:ext>
            </a:extLst>
          </p:cNvPr>
          <p:cNvSpPr txBox="1"/>
          <p:nvPr/>
        </p:nvSpPr>
        <p:spPr>
          <a:xfrm>
            <a:off x="596013" y="2951724"/>
            <a:ext cx="1882082" cy="1600438"/>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Về hình thức kiểm soát quyền lực Nhà nước, theo Hồ Chí Minh, trước hết, cần phát huy vai trò, trách nhiệm của Đảng cộng sản Việt Nam.</a:t>
            </a:r>
          </a:p>
        </p:txBody>
      </p:sp>
      <p:sp>
        <p:nvSpPr>
          <p:cNvPr id="9" name="TextBox 8">
            <a:extLst>
              <a:ext uri="{FF2B5EF4-FFF2-40B4-BE49-F238E27FC236}">
                <a16:creationId xmlns:a16="http://schemas.microsoft.com/office/drawing/2014/main" id="{C3A71D85-A001-4D91-A334-DAB81CB5B9B9}"/>
              </a:ext>
            </a:extLst>
          </p:cNvPr>
          <p:cNvSpPr txBox="1"/>
          <p:nvPr/>
        </p:nvSpPr>
        <p:spPr>
          <a:xfrm>
            <a:off x="6369860" y="3167168"/>
            <a:ext cx="1980055" cy="1169551"/>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Nhân dân là chủ thể tối cao của quyền lực Nhà nước, vì thế, nhân dân có quyền kiểm soát quyền lực Nhà nước.</a:t>
            </a:r>
          </a:p>
        </p:txBody>
      </p:sp>
      <p:sp>
        <p:nvSpPr>
          <p:cNvPr id="12" name="TextBox 11">
            <a:extLst>
              <a:ext uri="{FF2B5EF4-FFF2-40B4-BE49-F238E27FC236}">
                <a16:creationId xmlns:a16="http://schemas.microsoft.com/office/drawing/2014/main" id="{6006CD2D-5F51-42D5-95BA-968596EC3F08}"/>
              </a:ext>
            </a:extLst>
          </p:cNvPr>
          <p:cNvSpPr txBox="1"/>
          <p:nvPr/>
        </p:nvSpPr>
        <p:spPr>
          <a:xfrm>
            <a:off x="3522954" y="2844002"/>
            <a:ext cx="1851034" cy="1815882"/>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Để kiểm soát có kết quả tốt, theo Hồ Chí Minh cần có hai điều kiện là việc kiểm soát phải có hệ thống và người đi kiểm soát phải là những người rất có uy tín.</a:t>
            </a:r>
          </a:p>
        </p:txBody>
      </p:sp>
      <p:sp>
        <p:nvSpPr>
          <p:cNvPr id="17" name="TextBox 16">
            <a:extLst>
              <a:ext uri="{FF2B5EF4-FFF2-40B4-BE49-F238E27FC236}">
                <a16:creationId xmlns:a16="http://schemas.microsoft.com/office/drawing/2014/main" id="{657E16C4-C0F2-42C3-B64C-3D4274EBA481}"/>
              </a:ext>
            </a:extLst>
          </p:cNvPr>
          <p:cNvSpPr txBox="1"/>
          <p:nvPr/>
        </p:nvSpPr>
        <p:spPr>
          <a:xfrm>
            <a:off x="1699105" y="518175"/>
            <a:ext cx="4572000" cy="400110"/>
          </a:xfrm>
          <a:prstGeom prst="rect">
            <a:avLst/>
          </a:prstGeom>
          <a:noFill/>
        </p:spPr>
        <p:txBody>
          <a:bodyPr wrap="square">
            <a:spAutoFit/>
          </a:bodyPr>
          <a:lstStyle/>
          <a:p>
            <a:r>
              <a:rPr lang="vi-VN" sz="2000">
                <a:latin typeface="Roboto Light" panose="02000000000000000000" pitchFamily="2" charset="0"/>
                <a:ea typeface="Roboto Light" panose="02000000000000000000" pitchFamily="2" charset="0"/>
              </a:rPr>
              <a:t>Theo quan điểm</a:t>
            </a:r>
            <a:r>
              <a:rPr lang="en-US" sz="2000">
                <a:latin typeface="Roboto Light" panose="02000000000000000000" pitchFamily="2" charset="0"/>
                <a:ea typeface="Roboto Light" panose="02000000000000000000" pitchFamily="2" charset="0"/>
              </a:rPr>
              <a:t> </a:t>
            </a:r>
            <a:r>
              <a:rPr lang="vi-VN" sz="2000">
                <a:latin typeface="Roboto Light" panose="02000000000000000000" pitchFamily="2" charset="0"/>
                <a:ea typeface="Roboto Light" panose="02000000000000000000" pitchFamily="2" charset="0"/>
              </a:rPr>
              <a:t>của Hồ Chí Minh </a:t>
            </a:r>
            <a:endParaRPr lang="en-US" sz="2000">
              <a:latin typeface="Roboto Light" panose="02000000000000000000" pitchFamily="2" charset="0"/>
              <a:ea typeface="Roboto Light" panose="02000000000000000000" pitchFamily="2" charset="0"/>
            </a:endParaRPr>
          </a:p>
        </p:txBody>
      </p:sp>
      <p:cxnSp>
        <p:nvCxnSpPr>
          <p:cNvPr id="18" name="Google Shape;221;p35">
            <a:extLst>
              <a:ext uri="{FF2B5EF4-FFF2-40B4-BE49-F238E27FC236}">
                <a16:creationId xmlns:a16="http://schemas.microsoft.com/office/drawing/2014/main" id="{F97233BE-7A1B-457F-BAC7-E24298201A42}"/>
              </a:ext>
            </a:extLst>
          </p:cNvPr>
          <p:cNvCxnSpPr>
            <a:cxnSpLocks/>
          </p:cNvCxnSpPr>
          <p:nvPr/>
        </p:nvCxnSpPr>
        <p:spPr>
          <a:xfrm>
            <a:off x="1534064" y="-51756"/>
            <a:ext cx="2" cy="2660698"/>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21;p35">
            <a:extLst>
              <a:ext uri="{FF2B5EF4-FFF2-40B4-BE49-F238E27FC236}">
                <a16:creationId xmlns:a16="http://schemas.microsoft.com/office/drawing/2014/main" id="{47D1C8AA-5743-4819-9871-4304CBAD9C6E}"/>
              </a:ext>
            </a:extLst>
          </p:cNvPr>
          <p:cNvCxnSpPr>
            <a:cxnSpLocks/>
          </p:cNvCxnSpPr>
          <p:nvPr/>
        </p:nvCxnSpPr>
        <p:spPr>
          <a:xfrm flipH="1">
            <a:off x="1534065" y="1939815"/>
            <a:ext cx="5823652"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221;p35">
            <a:extLst>
              <a:ext uri="{FF2B5EF4-FFF2-40B4-BE49-F238E27FC236}">
                <a16:creationId xmlns:a16="http://schemas.microsoft.com/office/drawing/2014/main" id="{6914C510-CDE3-495B-B3C3-3C017E297BEB}"/>
              </a:ext>
            </a:extLst>
          </p:cNvPr>
          <p:cNvCxnSpPr>
            <a:cxnSpLocks/>
            <a:endCxn id="14" idx="0"/>
          </p:cNvCxnSpPr>
          <p:nvPr/>
        </p:nvCxnSpPr>
        <p:spPr>
          <a:xfrm>
            <a:off x="4461248" y="1939815"/>
            <a:ext cx="2" cy="669129"/>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221;p35">
            <a:extLst>
              <a:ext uri="{FF2B5EF4-FFF2-40B4-BE49-F238E27FC236}">
                <a16:creationId xmlns:a16="http://schemas.microsoft.com/office/drawing/2014/main" id="{B3163BF8-DF4F-44B8-9A39-06CCFB7AB161}"/>
              </a:ext>
            </a:extLst>
          </p:cNvPr>
          <p:cNvCxnSpPr>
            <a:cxnSpLocks/>
          </p:cNvCxnSpPr>
          <p:nvPr/>
        </p:nvCxnSpPr>
        <p:spPr>
          <a:xfrm>
            <a:off x="7357717" y="1939815"/>
            <a:ext cx="0" cy="669127"/>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886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307;p44">
            <a:extLst>
              <a:ext uri="{FF2B5EF4-FFF2-40B4-BE49-F238E27FC236}">
                <a16:creationId xmlns:a16="http://schemas.microsoft.com/office/drawing/2014/main" id="{E2672177-49AB-417C-95DD-74F3BC8B126A}"/>
              </a:ext>
            </a:extLst>
          </p:cNvPr>
          <p:cNvSpPr/>
          <p:nvPr/>
        </p:nvSpPr>
        <p:spPr>
          <a:xfrm>
            <a:off x="5247250" y="1364191"/>
            <a:ext cx="1276818" cy="169187"/>
          </a:xfrm>
          <a:prstGeom prst="rect">
            <a:avLst/>
          </a:prstGeom>
          <a:solidFill>
            <a:schemeClr val="bg1">
              <a:lumMod val="75000"/>
              <a:alpha val="736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47" name="Rectangle 46">
            <a:extLst>
              <a:ext uri="{FF2B5EF4-FFF2-40B4-BE49-F238E27FC236}">
                <a16:creationId xmlns:a16="http://schemas.microsoft.com/office/drawing/2014/main" id="{B2368E45-82A3-4572-83B1-E00883709D44}"/>
              </a:ext>
            </a:extLst>
          </p:cNvPr>
          <p:cNvSpPr/>
          <p:nvPr/>
        </p:nvSpPr>
        <p:spPr>
          <a:xfrm>
            <a:off x="6862682" y="1181707"/>
            <a:ext cx="1445476" cy="185148"/>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8" name="Google Shape;230;p36">
            <a:extLst>
              <a:ext uri="{FF2B5EF4-FFF2-40B4-BE49-F238E27FC236}">
                <a16:creationId xmlns:a16="http://schemas.microsoft.com/office/drawing/2014/main" id="{EF8A0938-2430-4039-9249-0BB69E911882}"/>
              </a:ext>
            </a:extLst>
          </p:cNvPr>
          <p:cNvCxnSpPr>
            <a:cxnSpLocks/>
          </p:cNvCxnSpPr>
          <p:nvPr/>
        </p:nvCxnSpPr>
        <p:spPr>
          <a:xfrm>
            <a:off x="-182480" y="3093559"/>
            <a:ext cx="9925343" cy="0"/>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15C6F088-7047-4E47-9501-8361E5B2BFA2}"/>
              </a:ext>
            </a:extLst>
          </p:cNvPr>
          <p:cNvSpPr/>
          <p:nvPr/>
        </p:nvSpPr>
        <p:spPr>
          <a:xfrm>
            <a:off x="558706" y="2260430"/>
            <a:ext cx="2330483" cy="23304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267A14FC-19FC-429A-8374-8197FEC74874}"/>
              </a:ext>
            </a:extLst>
          </p:cNvPr>
          <p:cNvSpPr txBox="1"/>
          <p:nvPr/>
        </p:nvSpPr>
        <p:spPr>
          <a:xfrm>
            <a:off x="632341" y="3761063"/>
            <a:ext cx="2183214" cy="369332"/>
          </a:xfrm>
          <a:prstGeom prst="rect">
            <a:avLst/>
          </a:prstGeom>
          <a:noFill/>
        </p:spPr>
        <p:txBody>
          <a:bodyPr wrap="square">
            <a:spAutoFit/>
          </a:bodyPr>
          <a:lstStyle/>
          <a:p>
            <a:pPr marL="0" lvl="0" indent="0" algn="ctr" rtl="0">
              <a:spcBef>
                <a:spcPts val="0"/>
              </a:spcBef>
              <a:spcAft>
                <a:spcPts val="0"/>
              </a:spcAft>
              <a:buNone/>
            </a:pPr>
            <a:r>
              <a:rPr lang="en-US" sz="1800" err="1">
                <a:solidFill>
                  <a:schemeClr val="tx1"/>
                </a:solidFill>
                <a:latin typeface="Roboto Light" panose="02000000000000000000" pitchFamily="2" charset="0"/>
                <a:ea typeface="Roboto Light" panose="02000000000000000000" pitchFamily="2" charset="0"/>
              </a:rPr>
              <a:t>Đặc</a:t>
            </a:r>
            <a:r>
              <a:rPr lang="en-US" sz="1800">
                <a:solidFill>
                  <a:schemeClr val="tx1"/>
                </a:solidFill>
                <a:latin typeface="Roboto Light" panose="02000000000000000000" pitchFamily="2" charset="0"/>
                <a:ea typeface="Roboto Light" panose="02000000000000000000" pitchFamily="2" charset="0"/>
              </a:rPr>
              <a:t> </a:t>
            </a:r>
            <a:r>
              <a:rPr lang="en-US" sz="1800" err="1">
                <a:solidFill>
                  <a:schemeClr val="tx1"/>
                </a:solidFill>
                <a:latin typeface="Roboto Light" panose="02000000000000000000" pitchFamily="2" charset="0"/>
                <a:ea typeface="Roboto Light" panose="02000000000000000000" pitchFamily="2" charset="0"/>
              </a:rPr>
              <a:t>quyền</a:t>
            </a:r>
            <a:r>
              <a:rPr lang="en-US" sz="1800">
                <a:solidFill>
                  <a:schemeClr val="tx1"/>
                </a:solidFill>
                <a:latin typeface="Roboto Light" panose="02000000000000000000" pitchFamily="2" charset="0"/>
                <a:ea typeface="Roboto Light" panose="02000000000000000000" pitchFamily="2" charset="0"/>
              </a:rPr>
              <a:t> </a:t>
            </a:r>
            <a:r>
              <a:rPr lang="en-US" sz="1800" err="1">
                <a:solidFill>
                  <a:schemeClr val="tx1"/>
                </a:solidFill>
                <a:latin typeface="Roboto Light" panose="02000000000000000000" pitchFamily="2" charset="0"/>
                <a:ea typeface="Roboto Light" panose="02000000000000000000" pitchFamily="2" charset="0"/>
              </a:rPr>
              <a:t>đặc</a:t>
            </a:r>
            <a:r>
              <a:rPr lang="en-US" sz="1800">
                <a:solidFill>
                  <a:schemeClr val="tx1"/>
                </a:solidFill>
                <a:latin typeface="Roboto Light" panose="02000000000000000000" pitchFamily="2" charset="0"/>
                <a:ea typeface="Roboto Light" panose="02000000000000000000" pitchFamily="2" charset="0"/>
              </a:rPr>
              <a:t> </a:t>
            </a:r>
            <a:r>
              <a:rPr lang="en-US" sz="1800" err="1">
                <a:solidFill>
                  <a:schemeClr val="tx1"/>
                </a:solidFill>
                <a:latin typeface="Roboto Light" panose="02000000000000000000" pitchFamily="2" charset="0"/>
                <a:ea typeface="Roboto Light" panose="02000000000000000000" pitchFamily="2" charset="0"/>
              </a:rPr>
              <a:t>lợi</a:t>
            </a:r>
            <a:endParaRPr lang="vi-VN" sz="1800">
              <a:solidFill>
                <a:schemeClr val="tx1"/>
              </a:solidFill>
              <a:latin typeface="Roboto Light" panose="02000000000000000000" pitchFamily="2" charset="0"/>
              <a:ea typeface="Roboto Light" panose="02000000000000000000" pitchFamily="2" charset="0"/>
            </a:endParaRPr>
          </a:p>
        </p:txBody>
      </p:sp>
      <p:grpSp>
        <p:nvGrpSpPr>
          <p:cNvPr id="25" name="Google Shape;12576;p80">
            <a:extLst>
              <a:ext uri="{FF2B5EF4-FFF2-40B4-BE49-F238E27FC236}">
                <a16:creationId xmlns:a16="http://schemas.microsoft.com/office/drawing/2014/main" id="{48F82C0B-8935-4A8D-9B1E-59CD18116F29}"/>
              </a:ext>
            </a:extLst>
          </p:cNvPr>
          <p:cNvGrpSpPr/>
          <p:nvPr/>
        </p:nvGrpSpPr>
        <p:grpSpPr>
          <a:xfrm>
            <a:off x="1372018" y="2540686"/>
            <a:ext cx="689789" cy="830478"/>
            <a:chOff x="7576605" y="1983877"/>
            <a:chExt cx="276698" cy="333133"/>
          </a:xfrm>
          <a:solidFill>
            <a:schemeClr val="tx1"/>
          </a:solidFill>
        </p:grpSpPr>
        <p:sp>
          <p:nvSpPr>
            <p:cNvPr id="26" name="Google Shape;12577;p80">
              <a:extLst>
                <a:ext uri="{FF2B5EF4-FFF2-40B4-BE49-F238E27FC236}">
                  <a16:creationId xmlns:a16="http://schemas.microsoft.com/office/drawing/2014/main" id="{279926C9-EF27-4F11-A3B5-4568849C9BB5}"/>
                </a:ext>
              </a:extLst>
            </p:cNvPr>
            <p:cNvSpPr/>
            <p:nvPr/>
          </p:nvSpPr>
          <p:spPr>
            <a:xfrm>
              <a:off x="7576605" y="1983877"/>
              <a:ext cx="276698" cy="333133"/>
            </a:xfrm>
            <a:custGeom>
              <a:avLst/>
              <a:gdLst/>
              <a:ahLst/>
              <a:cxnLst/>
              <a:rect l="l" t="t" r="r" b="b"/>
              <a:pathLst>
                <a:path w="8693" h="10466" extrusionOk="0">
                  <a:moveTo>
                    <a:pt x="417" y="1024"/>
                  </a:moveTo>
                  <a:cubicBezTo>
                    <a:pt x="655" y="1024"/>
                    <a:pt x="894" y="1143"/>
                    <a:pt x="1036" y="1358"/>
                  </a:cubicBezTo>
                  <a:lnTo>
                    <a:pt x="1156" y="1536"/>
                  </a:lnTo>
                  <a:cubicBezTo>
                    <a:pt x="1275" y="1715"/>
                    <a:pt x="1477" y="1822"/>
                    <a:pt x="1703" y="1822"/>
                  </a:cubicBezTo>
                  <a:lnTo>
                    <a:pt x="1703" y="2477"/>
                  </a:lnTo>
                  <a:cubicBezTo>
                    <a:pt x="1703" y="2941"/>
                    <a:pt x="1775" y="3406"/>
                    <a:pt x="1906" y="3834"/>
                  </a:cubicBezTo>
                  <a:cubicBezTo>
                    <a:pt x="1810" y="3763"/>
                    <a:pt x="1656" y="3703"/>
                    <a:pt x="1513" y="3644"/>
                  </a:cubicBezTo>
                  <a:cubicBezTo>
                    <a:pt x="1215" y="3525"/>
                    <a:pt x="894" y="3394"/>
                    <a:pt x="655" y="3144"/>
                  </a:cubicBezTo>
                  <a:cubicBezTo>
                    <a:pt x="394" y="2846"/>
                    <a:pt x="274" y="2417"/>
                    <a:pt x="274" y="1822"/>
                  </a:cubicBezTo>
                  <a:lnTo>
                    <a:pt x="274" y="1179"/>
                  </a:lnTo>
                  <a:cubicBezTo>
                    <a:pt x="274" y="1132"/>
                    <a:pt x="286" y="1108"/>
                    <a:pt x="322" y="1072"/>
                  </a:cubicBezTo>
                  <a:cubicBezTo>
                    <a:pt x="346" y="1048"/>
                    <a:pt x="394" y="1024"/>
                    <a:pt x="417" y="1024"/>
                  </a:cubicBezTo>
                  <a:close/>
                  <a:moveTo>
                    <a:pt x="8204" y="1024"/>
                  </a:moveTo>
                  <a:cubicBezTo>
                    <a:pt x="8252" y="1024"/>
                    <a:pt x="8275" y="1048"/>
                    <a:pt x="8311" y="1072"/>
                  </a:cubicBezTo>
                  <a:cubicBezTo>
                    <a:pt x="8335" y="1108"/>
                    <a:pt x="8359" y="1143"/>
                    <a:pt x="8359" y="1179"/>
                  </a:cubicBezTo>
                  <a:lnTo>
                    <a:pt x="8359" y="1822"/>
                  </a:lnTo>
                  <a:lnTo>
                    <a:pt x="8383" y="1822"/>
                  </a:lnTo>
                  <a:cubicBezTo>
                    <a:pt x="8383" y="2417"/>
                    <a:pt x="8252" y="2858"/>
                    <a:pt x="8002" y="3144"/>
                  </a:cubicBezTo>
                  <a:cubicBezTo>
                    <a:pt x="7775" y="3394"/>
                    <a:pt x="7466" y="3525"/>
                    <a:pt x="7144" y="3644"/>
                  </a:cubicBezTo>
                  <a:cubicBezTo>
                    <a:pt x="7002" y="3703"/>
                    <a:pt x="6871" y="3763"/>
                    <a:pt x="6716" y="3834"/>
                  </a:cubicBezTo>
                  <a:cubicBezTo>
                    <a:pt x="6847" y="3394"/>
                    <a:pt x="6930" y="2929"/>
                    <a:pt x="6930" y="2477"/>
                  </a:cubicBezTo>
                  <a:lnTo>
                    <a:pt x="6930" y="1822"/>
                  </a:lnTo>
                  <a:cubicBezTo>
                    <a:pt x="7144" y="1822"/>
                    <a:pt x="7359" y="1715"/>
                    <a:pt x="7478" y="1536"/>
                  </a:cubicBezTo>
                  <a:lnTo>
                    <a:pt x="7597" y="1358"/>
                  </a:lnTo>
                  <a:cubicBezTo>
                    <a:pt x="7728" y="1167"/>
                    <a:pt x="7966" y="1024"/>
                    <a:pt x="8204" y="1024"/>
                  </a:cubicBezTo>
                  <a:close/>
                  <a:moveTo>
                    <a:pt x="6954" y="334"/>
                  </a:moveTo>
                  <a:lnTo>
                    <a:pt x="6954" y="703"/>
                  </a:lnTo>
                  <a:lnTo>
                    <a:pt x="5632" y="703"/>
                  </a:lnTo>
                  <a:cubicBezTo>
                    <a:pt x="5537" y="703"/>
                    <a:pt x="5478" y="774"/>
                    <a:pt x="5478" y="846"/>
                  </a:cubicBezTo>
                  <a:cubicBezTo>
                    <a:pt x="5478" y="929"/>
                    <a:pt x="5561" y="1001"/>
                    <a:pt x="5632" y="1001"/>
                  </a:cubicBezTo>
                  <a:lnTo>
                    <a:pt x="6632" y="1001"/>
                  </a:lnTo>
                  <a:lnTo>
                    <a:pt x="6632" y="2477"/>
                  </a:lnTo>
                  <a:cubicBezTo>
                    <a:pt x="6632" y="3810"/>
                    <a:pt x="5989" y="5072"/>
                    <a:pt x="4906" y="5882"/>
                  </a:cubicBezTo>
                  <a:lnTo>
                    <a:pt x="4799" y="5954"/>
                  </a:lnTo>
                  <a:cubicBezTo>
                    <a:pt x="4763" y="5954"/>
                    <a:pt x="4739" y="5942"/>
                    <a:pt x="4704" y="5942"/>
                  </a:cubicBezTo>
                  <a:lnTo>
                    <a:pt x="3954" y="5942"/>
                  </a:lnTo>
                  <a:cubicBezTo>
                    <a:pt x="3918" y="5942"/>
                    <a:pt x="3894" y="5942"/>
                    <a:pt x="3858" y="5954"/>
                  </a:cubicBezTo>
                  <a:lnTo>
                    <a:pt x="3751" y="5882"/>
                  </a:lnTo>
                  <a:cubicBezTo>
                    <a:pt x="2668" y="5096"/>
                    <a:pt x="2025" y="3810"/>
                    <a:pt x="2025" y="2477"/>
                  </a:cubicBezTo>
                  <a:lnTo>
                    <a:pt x="2025" y="1001"/>
                  </a:lnTo>
                  <a:lnTo>
                    <a:pt x="4918" y="1001"/>
                  </a:lnTo>
                  <a:cubicBezTo>
                    <a:pt x="5001" y="1001"/>
                    <a:pt x="5061" y="929"/>
                    <a:pt x="5061" y="846"/>
                  </a:cubicBezTo>
                  <a:cubicBezTo>
                    <a:pt x="5061" y="774"/>
                    <a:pt x="4989" y="703"/>
                    <a:pt x="4918" y="703"/>
                  </a:cubicBezTo>
                  <a:lnTo>
                    <a:pt x="1715" y="703"/>
                  </a:lnTo>
                  <a:lnTo>
                    <a:pt x="1715" y="334"/>
                  </a:lnTo>
                  <a:close/>
                  <a:moveTo>
                    <a:pt x="4704" y="6263"/>
                  </a:moveTo>
                  <a:cubicBezTo>
                    <a:pt x="4763" y="6263"/>
                    <a:pt x="4811" y="6311"/>
                    <a:pt x="4811" y="6370"/>
                  </a:cubicBezTo>
                  <a:lnTo>
                    <a:pt x="4811" y="6477"/>
                  </a:lnTo>
                  <a:cubicBezTo>
                    <a:pt x="4811" y="6537"/>
                    <a:pt x="4763" y="6585"/>
                    <a:pt x="4704" y="6585"/>
                  </a:cubicBezTo>
                  <a:lnTo>
                    <a:pt x="3954" y="6585"/>
                  </a:lnTo>
                  <a:cubicBezTo>
                    <a:pt x="3882" y="6585"/>
                    <a:pt x="3846" y="6537"/>
                    <a:pt x="3846" y="6477"/>
                  </a:cubicBezTo>
                  <a:lnTo>
                    <a:pt x="3846" y="6370"/>
                  </a:lnTo>
                  <a:cubicBezTo>
                    <a:pt x="3846" y="6311"/>
                    <a:pt x="3882" y="6263"/>
                    <a:pt x="3954" y="6263"/>
                  </a:cubicBezTo>
                  <a:close/>
                  <a:moveTo>
                    <a:pt x="4513" y="6882"/>
                  </a:moveTo>
                  <a:lnTo>
                    <a:pt x="4513" y="8382"/>
                  </a:lnTo>
                  <a:lnTo>
                    <a:pt x="4156" y="8382"/>
                  </a:lnTo>
                  <a:lnTo>
                    <a:pt x="4156" y="6882"/>
                  </a:lnTo>
                  <a:close/>
                  <a:moveTo>
                    <a:pt x="5287" y="8692"/>
                  </a:moveTo>
                  <a:cubicBezTo>
                    <a:pt x="5394" y="8692"/>
                    <a:pt x="5478" y="8787"/>
                    <a:pt x="5478" y="8882"/>
                  </a:cubicBezTo>
                  <a:lnTo>
                    <a:pt x="5478" y="9061"/>
                  </a:lnTo>
                  <a:lnTo>
                    <a:pt x="4108" y="9061"/>
                  </a:lnTo>
                  <a:cubicBezTo>
                    <a:pt x="4025" y="9061"/>
                    <a:pt x="3965" y="9144"/>
                    <a:pt x="3965" y="9216"/>
                  </a:cubicBezTo>
                  <a:cubicBezTo>
                    <a:pt x="3965" y="9287"/>
                    <a:pt x="4037" y="9359"/>
                    <a:pt x="4108" y="9359"/>
                  </a:cubicBezTo>
                  <a:lnTo>
                    <a:pt x="6204" y="9359"/>
                  </a:lnTo>
                  <a:cubicBezTo>
                    <a:pt x="6228" y="9359"/>
                    <a:pt x="6240" y="9383"/>
                    <a:pt x="6251" y="9394"/>
                  </a:cubicBezTo>
                  <a:lnTo>
                    <a:pt x="6406" y="10133"/>
                  </a:lnTo>
                  <a:cubicBezTo>
                    <a:pt x="6406" y="10156"/>
                    <a:pt x="6406" y="10168"/>
                    <a:pt x="6382" y="10168"/>
                  </a:cubicBezTo>
                  <a:cubicBezTo>
                    <a:pt x="6382" y="10168"/>
                    <a:pt x="6370" y="10180"/>
                    <a:pt x="6359" y="10180"/>
                  </a:cubicBezTo>
                  <a:lnTo>
                    <a:pt x="2299" y="10180"/>
                  </a:lnTo>
                  <a:cubicBezTo>
                    <a:pt x="2287" y="10180"/>
                    <a:pt x="2263" y="10168"/>
                    <a:pt x="2263" y="10168"/>
                  </a:cubicBezTo>
                  <a:cubicBezTo>
                    <a:pt x="2263" y="10168"/>
                    <a:pt x="2251" y="10145"/>
                    <a:pt x="2251" y="10133"/>
                  </a:cubicBezTo>
                  <a:lnTo>
                    <a:pt x="2394" y="9394"/>
                  </a:lnTo>
                  <a:cubicBezTo>
                    <a:pt x="2394" y="9371"/>
                    <a:pt x="2418" y="9359"/>
                    <a:pt x="2441" y="9359"/>
                  </a:cubicBezTo>
                  <a:lnTo>
                    <a:pt x="3394" y="9359"/>
                  </a:lnTo>
                  <a:cubicBezTo>
                    <a:pt x="3489" y="9359"/>
                    <a:pt x="3549" y="9287"/>
                    <a:pt x="3549" y="9216"/>
                  </a:cubicBezTo>
                  <a:cubicBezTo>
                    <a:pt x="3549" y="9144"/>
                    <a:pt x="3477" y="9061"/>
                    <a:pt x="3394" y="9061"/>
                  </a:cubicBezTo>
                  <a:lnTo>
                    <a:pt x="3192" y="9061"/>
                  </a:lnTo>
                  <a:lnTo>
                    <a:pt x="3192" y="8882"/>
                  </a:lnTo>
                  <a:cubicBezTo>
                    <a:pt x="3192" y="8787"/>
                    <a:pt x="3275" y="8692"/>
                    <a:pt x="3382" y="8692"/>
                  </a:cubicBezTo>
                  <a:close/>
                  <a:moveTo>
                    <a:pt x="1715" y="0"/>
                  </a:moveTo>
                  <a:cubicBezTo>
                    <a:pt x="1548" y="0"/>
                    <a:pt x="1417" y="131"/>
                    <a:pt x="1417" y="298"/>
                  </a:cubicBezTo>
                  <a:lnTo>
                    <a:pt x="1417" y="703"/>
                  </a:lnTo>
                  <a:cubicBezTo>
                    <a:pt x="1417" y="870"/>
                    <a:pt x="1548" y="1001"/>
                    <a:pt x="1715" y="1001"/>
                  </a:cubicBezTo>
                  <a:lnTo>
                    <a:pt x="1751" y="1001"/>
                  </a:lnTo>
                  <a:lnTo>
                    <a:pt x="1751" y="1501"/>
                  </a:lnTo>
                  <a:cubicBezTo>
                    <a:pt x="1632" y="1501"/>
                    <a:pt x="1525" y="1441"/>
                    <a:pt x="1453" y="1334"/>
                  </a:cubicBezTo>
                  <a:lnTo>
                    <a:pt x="1334" y="1155"/>
                  </a:lnTo>
                  <a:cubicBezTo>
                    <a:pt x="1132" y="881"/>
                    <a:pt x="810" y="715"/>
                    <a:pt x="465" y="703"/>
                  </a:cubicBezTo>
                  <a:cubicBezTo>
                    <a:pt x="346" y="703"/>
                    <a:pt x="227" y="739"/>
                    <a:pt x="144" y="834"/>
                  </a:cubicBezTo>
                  <a:cubicBezTo>
                    <a:pt x="48" y="917"/>
                    <a:pt x="1" y="1036"/>
                    <a:pt x="1" y="1155"/>
                  </a:cubicBezTo>
                  <a:lnTo>
                    <a:pt x="1" y="1798"/>
                  </a:lnTo>
                  <a:cubicBezTo>
                    <a:pt x="1" y="3334"/>
                    <a:pt x="798" y="3656"/>
                    <a:pt x="1429" y="3918"/>
                  </a:cubicBezTo>
                  <a:cubicBezTo>
                    <a:pt x="1787" y="4060"/>
                    <a:pt x="2096" y="4180"/>
                    <a:pt x="2251" y="4489"/>
                  </a:cubicBezTo>
                  <a:cubicBezTo>
                    <a:pt x="2299" y="4584"/>
                    <a:pt x="2287" y="4656"/>
                    <a:pt x="2215" y="4715"/>
                  </a:cubicBezTo>
                  <a:cubicBezTo>
                    <a:pt x="2164" y="4767"/>
                    <a:pt x="2075" y="4806"/>
                    <a:pt x="1994" y="4806"/>
                  </a:cubicBezTo>
                  <a:cubicBezTo>
                    <a:pt x="1963" y="4806"/>
                    <a:pt x="1932" y="4800"/>
                    <a:pt x="1906" y="4787"/>
                  </a:cubicBezTo>
                  <a:cubicBezTo>
                    <a:pt x="1798" y="4751"/>
                    <a:pt x="1775" y="4608"/>
                    <a:pt x="1787" y="4489"/>
                  </a:cubicBezTo>
                  <a:cubicBezTo>
                    <a:pt x="1787" y="4406"/>
                    <a:pt x="1727" y="4334"/>
                    <a:pt x="1644" y="4334"/>
                  </a:cubicBezTo>
                  <a:cubicBezTo>
                    <a:pt x="1548" y="4334"/>
                    <a:pt x="1477" y="4394"/>
                    <a:pt x="1477" y="4477"/>
                  </a:cubicBezTo>
                  <a:cubicBezTo>
                    <a:pt x="1477" y="4608"/>
                    <a:pt x="1489" y="4942"/>
                    <a:pt x="1787" y="5072"/>
                  </a:cubicBezTo>
                  <a:cubicBezTo>
                    <a:pt x="1846" y="5108"/>
                    <a:pt x="1929" y="5120"/>
                    <a:pt x="2001" y="5120"/>
                  </a:cubicBezTo>
                  <a:cubicBezTo>
                    <a:pt x="2168" y="5120"/>
                    <a:pt x="2322" y="5061"/>
                    <a:pt x="2441" y="4930"/>
                  </a:cubicBezTo>
                  <a:cubicBezTo>
                    <a:pt x="2465" y="4906"/>
                    <a:pt x="2477" y="4894"/>
                    <a:pt x="2477" y="4882"/>
                  </a:cubicBezTo>
                  <a:cubicBezTo>
                    <a:pt x="2775" y="5346"/>
                    <a:pt x="3156" y="5763"/>
                    <a:pt x="3608" y="6096"/>
                  </a:cubicBezTo>
                  <a:lnTo>
                    <a:pt x="3632" y="6120"/>
                  </a:lnTo>
                  <a:cubicBezTo>
                    <a:pt x="3596" y="6180"/>
                    <a:pt x="3573" y="6251"/>
                    <a:pt x="3573" y="6323"/>
                  </a:cubicBezTo>
                  <a:lnTo>
                    <a:pt x="3573" y="6430"/>
                  </a:lnTo>
                  <a:cubicBezTo>
                    <a:pt x="3573" y="6620"/>
                    <a:pt x="3715" y="6775"/>
                    <a:pt x="3870" y="6835"/>
                  </a:cubicBezTo>
                  <a:lnTo>
                    <a:pt x="3870" y="8347"/>
                  </a:lnTo>
                  <a:lnTo>
                    <a:pt x="3394" y="8347"/>
                  </a:lnTo>
                  <a:cubicBezTo>
                    <a:pt x="3108" y="8347"/>
                    <a:pt x="2894" y="8573"/>
                    <a:pt x="2894" y="8859"/>
                  </a:cubicBezTo>
                  <a:lnTo>
                    <a:pt x="2894" y="9037"/>
                  </a:lnTo>
                  <a:lnTo>
                    <a:pt x="2453" y="9037"/>
                  </a:lnTo>
                  <a:cubicBezTo>
                    <a:pt x="2299" y="9037"/>
                    <a:pt x="2144" y="9156"/>
                    <a:pt x="2120" y="9311"/>
                  </a:cubicBezTo>
                  <a:lnTo>
                    <a:pt x="1965" y="10061"/>
                  </a:lnTo>
                  <a:cubicBezTo>
                    <a:pt x="1953" y="10168"/>
                    <a:pt x="1965" y="10264"/>
                    <a:pt x="2037" y="10347"/>
                  </a:cubicBezTo>
                  <a:cubicBezTo>
                    <a:pt x="2096" y="10418"/>
                    <a:pt x="2203" y="10466"/>
                    <a:pt x="2310" y="10466"/>
                  </a:cubicBezTo>
                  <a:lnTo>
                    <a:pt x="6370" y="10466"/>
                  </a:lnTo>
                  <a:cubicBezTo>
                    <a:pt x="6478" y="10466"/>
                    <a:pt x="6585" y="10418"/>
                    <a:pt x="6644" y="10347"/>
                  </a:cubicBezTo>
                  <a:cubicBezTo>
                    <a:pt x="6704" y="10264"/>
                    <a:pt x="6728" y="10168"/>
                    <a:pt x="6716" y="10061"/>
                  </a:cubicBezTo>
                  <a:lnTo>
                    <a:pt x="6561" y="9311"/>
                  </a:lnTo>
                  <a:cubicBezTo>
                    <a:pt x="6537" y="9156"/>
                    <a:pt x="6382" y="9037"/>
                    <a:pt x="6228" y="9037"/>
                  </a:cubicBezTo>
                  <a:lnTo>
                    <a:pt x="5787" y="9037"/>
                  </a:lnTo>
                  <a:lnTo>
                    <a:pt x="5787" y="8859"/>
                  </a:lnTo>
                  <a:cubicBezTo>
                    <a:pt x="5787" y="8573"/>
                    <a:pt x="5573" y="8347"/>
                    <a:pt x="5287" y="8347"/>
                  </a:cubicBezTo>
                  <a:lnTo>
                    <a:pt x="4811" y="8347"/>
                  </a:lnTo>
                  <a:lnTo>
                    <a:pt x="4811" y="6835"/>
                  </a:lnTo>
                  <a:cubicBezTo>
                    <a:pt x="4989" y="6787"/>
                    <a:pt x="5108" y="6620"/>
                    <a:pt x="5108" y="6430"/>
                  </a:cubicBezTo>
                  <a:lnTo>
                    <a:pt x="5108" y="6323"/>
                  </a:lnTo>
                  <a:cubicBezTo>
                    <a:pt x="5108" y="6251"/>
                    <a:pt x="5073" y="6180"/>
                    <a:pt x="5049" y="6120"/>
                  </a:cubicBezTo>
                  <a:lnTo>
                    <a:pt x="5073" y="6096"/>
                  </a:lnTo>
                  <a:cubicBezTo>
                    <a:pt x="5537" y="5763"/>
                    <a:pt x="5906" y="5358"/>
                    <a:pt x="6204" y="4882"/>
                  </a:cubicBezTo>
                  <a:cubicBezTo>
                    <a:pt x="6228" y="4894"/>
                    <a:pt x="6228" y="4906"/>
                    <a:pt x="6240" y="4930"/>
                  </a:cubicBezTo>
                  <a:cubicBezTo>
                    <a:pt x="6359" y="5049"/>
                    <a:pt x="6525" y="5120"/>
                    <a:pt x="6680" y="5120"/>
                  </a:cubicBezTo>
                  <a:cubicBezTo>
                    <a:pt x="6763" y="5120"/>
                    <a:pt x="6835" y="5108"/>
                    <a:pt x="6894" y="5072"/>
                  </a:cubicBezTo>
                  <a:cubicBezTo>
                    <a:pt x="7192" y="4942"/>
                    <a:pt x="7204" y="4608"/>
                    <a:pt x="7204" y="4477"/>
                  </a:cubicBezTo>
                  <a:cubicBezTo>
                    <a:pt x="7204" y="4394"/>
                    <a:pt x="7132" y="4334"/>
                    <a:pt x="7037" y="4334"/>
                  </a:cubicBezTo>
                  <a:cubicBezTo>
                    <a:pt x="6954" y="4334"/>
                    <a:pt x="6894" y="4406"/>
                    <a:pt x="6894" y="4489"/>
                  </a:cubicBezTo>
                  <a:cubicBezTo>
                    <a:pt x="6894" y="4596"/>
                    <a:pt x="6882" y="4727"/>
                    <a:pt x="6775" y="4787"/>
                  </a:cubicBezTo>
                  <a:cubicBezTo>
                    <a:pt x="6749" y="4800"/>
                    <a:pt x="6718" y="4806"/>
                    <a:pt x="6687" y="4806"/>
                  </a:cubicBezTo>
                  <a:cubicBezTo>
                    <a:pt x="6606" y="4806"/>
                    <a:pt x="6517" y="4767"/>
                    <a:pt x="6466" y="4715"/>
                  </a:cubicBezTo>
                  <a:cubicBezTo>
                    <a:pt x="6406" y="4656"/>
                    <a:pt x="6382" y="4584"/>
                    <a:pt x="6430" y="4489"/>
                  </a:cubicBezTo>
                  <a:cubicBezTo>
                    <a:pt x="6585" y="4191"/>
                    <a:pt x="6894" y="4060"/>
                    <a:pt x="7252" y="3918"/>
                  </a:cubicBezTo>
                  <a:cubicBezTo>
                    <a:pt x="7894" y="3656"/>
                    <a:pt x="8680" y="3334"/>
                    <a:pt x="8680" y="1798"/>
                  </a:cubicBezTo>
                  <a:lnTo>
                    <a:pt x="8680" y="1155"/>
                  </a:lnTo>
                  <a:cubicBezTo>
                    <a:pt x="8692" y="1048"/>
                    <a:pt x="8633" y="941"/>
                    <a:pt x="8561" y="846"/>
                  </a:cubicBezTo>
                  <a:cubicBezTo>
                    <a:pt x="8478" y="762"/>
                    <a:pt x="8347" y="715"/>
                    <a:pt x="8240" y="715"/>
                  </a:cubicBezTo>
                  <a:cubicBezTo>
                    <a:pt x="7894" y="715"/>
                    <a:pt x="7561" y="881"/>
                    <a:pt x="7371" y="1179"/>
                  </a:cubicBezTo>
                  <a:lnTo>
                    <a:pt x="7252" y="1358"/>
                  </a:lnTo>
                  <a:cubicBezTo>
                    <a:pt x="7180" y="1465"/>
                    <a:pt x="7073" y="1524"/>
                    <a:pt x="6954" y="1524"/>
                  </a:cubicBezTo>
                  <a:lnTo>
                    <a:pt x="6954" y="1012"/>
                  </a:lnTo>
                  <a:lnTo>
                    <a:pt x="6990" y="1012"/>
                  </a:lnTo>
                  <a:cubicBezTo>
                    <a:pt x="7144" y="1012"/>
                    <a:pt x="7287" y="881"/>
                    <a:pt x="7287" y="715"/>
                  </a:cubicBezTo>
                  <a:lnTo>
                    <a:pt x="7287" y="298"/>
                  </a:lnTo>
                  <a:cubicBezTo>
                    <a:pt x="7287" y="131"/>
                    <a:pt x="7144" y="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78;p80">
              <a:extLst>
                <a:ext uri="{FF2B5EF4-FFF2-40B4-BE49-F238E27FC236}">
                  <a16:creationId xmlns:a16="http://schemas.microsoft.com/office/drawing/2014/main" id="{6C1F6109-EB27-41CE-94C7-40DF2BC290AB}"/>
                </a:ext>
              </a:extLst>
            </p:cNvPr>
            <p:cNvSpPr/>
            <p:nvPr/>
          </p:nvSpPr>
          <p:spPr>
            <a:xfrm>
              <a:off x="7670981" y="2041871"/>
              <a:ext cx="87182" cy="83076"/>
            </a:xfrm>
            <a:custGeom>
              <a:avLst/>
              <a:gdLst/>
              <a:ahLst/>
              <a:cxnLst/>
              <a:rect l="l" t="t" r="r" b="b"/>
              <a:pathLst>
                <a:path w="2739" h="2610" extrusionOk="0">
                  <a:moveTo>
                    <a:pt x="1334" y="476"/>
                  </a:moveTo>
                  <a:lnTo>
                    <a:pt x="1572" y="953"/>
                  </a:lnTo>
                  <a:cubicBezTo>
                    <a:pt x="1608" y="1012"/>
                    <a:pt x="1655" y="1036"/>
                    <a:pt x="1715" y="1048"/>
                  </a:cubicBezTo>
                  <a:lnTo>
                    <a:pt x="2251" y="1131"/>
                  </a:lnTo>
                  <a:lnTo>
                    <a:pt x="1893" y="1500"/>
                  </a:lnTo>
                  <a:cubicBezTo>
                    <a:pt x="1846" y="1548"/>
                    <a:pt x="1834" y="1607"/>
                    <a:pt x="1834" y="1667"/>
                  </a:cubicBezTo>
                  <a:lnTo>
                    <a:pt x="1917" y="2203"/>
                  </a:lnTo>
                  <a:lnTo>
                    <a:pt x="1441" y="1941"/>
                  </a:lnTo>
                  <a:cubicBezTo>
                    <a:pt x="1417" y="1929"/>
                    <a:pt x="1381" y="1929"/>
                    <a:pt x="1358" y="1929"/>
                  </a:cubicBezTo>
                  <a:cubicBezTo>
                    <a:pt x="1322" y="1929"/>
                    <a:pt x="1298" y="1929"/>
                    <a:pt x="1262" y="1941"/>
                  </a:cubicBezTo>
                  <a:lnTo>
                    <a:pt x="786" y="2203"/>
                  </a:lnTo>
                  <a:lnTo>
                    <a:pt x="786" y="2203"/>
                  </a:lnTo>
                  <a:lnTo>
                    <a:pt x="881" y="1667"/>
                  </a:lnTo>
                  <a:cubicBezTo>
                    <a:pt x="893" y="1607"/>
                    <a:pt x="869" y="1548"/>
                    <a:pt x="822" y="1500"/>
                  </a:cubicBezTo>
                  <a:lnTo>
                    <a:pt x="429" y="1131"/>
                  </a:lnTo>
                  <a:lnTo>
                    <a:pt x="965" y="1048"/>
                  </a:lnTo>
                  <a:cubicBezTo>
                    <a:pt x="1024" y="1036"/>
                    <a:pt x="1084" y="1012"/>
                    <a:pt x="1108" y="953"/>
                  </a:cubicBezTo>
                  <a:lnTo>
                    <a:pt x="1334" y="476"/>
                  </a:lnTo>
                  <a:close/>
                  <a:moveTo>
                    <a:pt x="1370" y="0"/>
                  </a:moveTo>
                  <a:cubicBezTo>
                    <a:pt x="1298" y="0"/>
                    <a:pt x="1239" y="36"/>
                    <a:pt x="1203" y="95"/>
                  </a:cubicBezTo>
                  <a:lnTo>
                    <a:pt x="881" y="750"/>
                  </a:lnTo>
                  <a:lnTo>
                    <a:pt x="167" y="857"/>
                  </a:lnTo>
                  <a:cubicBezTo>
                    <a:pt x="96" y="869"/>
                    <a:pt x="36" y="917"/>
                    <a:pt x="12" y="976"/>
                  </a:cubicBezTo>
                  <a:cubicBezTo>
                    <a:pt x="0" y="1048"/>
                    <a:pt x="12" y="1107"/>
                    <a:pt x="60" y="1167"/>
                  </a:cubicBezTo>
                  <a:lnTo>
                    <a:pt x="584" y="1679"/>
                  </a:lnTo>
                  <a:lnTo>
                    <a:pt x="465" y="2393"/>
                  </a:lnTo>
                  <a:cubicBezTo>
                    <a:pt x="453" y="2465"/>
                    <a:pt x="477" y="2524"/>
                    <a:pt x="536" y="2572"/>
                  </a:cubicBezTo>
                  <a:cubicBezTo>
                    <a:pt x="568" y="2597"/>
                    <a:pt x="603" y="2609"/>
                    <a:pt x="638" y="2609"/>
                  </a:cubicBezTo>
                  <a:cubicBezTo>
                    <a:pt x="669" y="2609"/>
                    <a:pt x="699" y="2600"/>
                    <a:pt x="727" y="2584"/>
                  </a:cubicBezTo>
                  <a:lnTo>
                    <a:pt x="1370" y="2238"/>
                  </a:lnTo>
                  <a:lnTo>
                    <a:pt x="2012" y="2584"/>
                  </a:lnTo>
                  <a:cubicBezTo>
                    <a:pt x="2036" y="2596"/>
                    <a:pt x="2072" y="2596"/>
                    <a:pt x="2096" y="2596"/>
                  </a:cubicBezTo>
                  <a:cubicBezTo>
                    <a:pt x="2143" y="2596"/>
                    <a:pt x="2179" y="2584"/>
                    <a:pt x="2203" y="2572"/>
                  </a:cubicBezTo>
                  <a:cubicBezTo>
                    <a:pt x="2262" y="2524"/>
                    <a:pt x="2298" y="2465"/>
                    <a:pt x="2274" y="2393"/>
                  </a:cubicBezTo>
                  <a:lnTo>
                    <a:pt x="2155" y="1679"/>
                  </a:lnTo>
                  <a:lnTo>
                    <a:pt x="2679" y="1167"/>
                  </a:lnTo>
                  <a:cubicBezTo>
                    <a:pt x="2727" y="1107"/>
                    <a:pt x="2739" y="1048"/>
                    <a:pt x="2727" y="976"/>
                  </a:cubicBezTo>
                  <a:cubicBezTo>
                    <a:pt x="2715" y="905"/>
                    <a:pt x="2655" y="857"/>
                    <a:pt x="2572" y="857"/>
                  </a:cubicBezTo>
                  <a:lnTo>
                    <a:pt x="1858" y="750"/>
                  </a:lnTo>
                  <a:lnTo>
                    <a:pt x="1536" y="95"/>
                  </a:lnTo>
                  <a:cubicBezTo>
                    <a:pt x="1500" y="36"/>
                    <a:pt x="1441" y="0"/>
                    <a:pt x="13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Rectangle 38">
            <a:extLst>
              <a:ext uri="{FF2B5EF4-FFF2-40B4-BE49-F238E27FC236}">
                <a16:creationId xmlns:a16="http://schemas.microsoft.com/office/drawing/2014/main" id="{621FD565-75A9-4296-80EC-592DF937CFFE}"/>
              </a:ext>
            </a:extLst>
          </p:cNvPr>
          <p:cNvSpPr/>
          <p:nvPr/>
        </p:nvSpPr>
        <p:spPr>
          <a:xfrm>
            <a:off x="3406758" y="2260432"/>
            <a:ext cx="2330483" cy="23304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9" name="Google Shape;9041;p74">
            <a:extLst>
              <a:ext uri="{FF2B5EF4-FFF2-40B4-BE49-F238E27FC236}">
                <a16:creationId xmlns:a16="http://schemas.microsoft.com/office/drawing/2014/main" id="{407C929E-3DDF-45B5-8450-80AD65F9281F}"/>
              </a:ext>
            </a:extLst>
          </p:cNvPr>
          <p:cNvGrpSpPr/>
          <p:nvPr/>
        </p:nvGrpSpPr>
        <p:grpSpPr>
          <a:xfrm>
            <a:off x="4145660" y="2659589"/>
            <a:ext cx="885718" cy="618758"/>
            <a:chOff x="6849393" y="3733994"/>
            <a:chExt cx="355053" cy="248038"/>
          </a:xfrm>
          <a:solidFill>
            <a:schemeClr val="tx1"/>
          </a:solidFill>
        </p:grpSpPr>
        <p:sp>
          <p:nvSpPr>
            <p:cNvPr id="20" name="Google Shape;9042;p74">
              <a:extLst>
                <a:ext uri="{FF2B5EF4-FFF2-40B4-BE49-F238E27FC236}">
                  <a16:creationId xmlns:a16="http://schemas.microsoft.com/office/drawing/2014/main" id="{6F815CB2-A8C9-4D02-AA32-A3C5B51CB63A}"/>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43;p74">
              <a:extLst>
                <a:ext uri="{FF2B5EF4-FFF2-40B4-BE49-F238E27FC236}">
                  <a16:creationId xmlns:a16="http://schemas.microsoft.com/office/drawing/2014/main" id="{6C4A3ECF-AB9B-4DF8-8896-8286CBEE25E1}"/>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44;p74">
              <a:extLst>
                <a:ext uri="{FF2B5EF4-FFF2-40B4-BE49-F238E27FC236}">
                  <a16:creationId xmlns:a16="http://schemas.microsoft.com/office/drawing/2014/main" id="{60D6DE3C-94E5-4695-9C4A-DF8AA1F01E15}"/>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45;p74">
              <a:extLst>
                <a:ext uri="{FF2B5EF4-FFF2-40B4-BE49-F238E27FC236}">
                  <a16:creationId xmlns:a16="http://schemas.microsoft.com/office/drawing/2014/main" id="{A14866C3-26F9-499A-9B78-6FFF75742AE9}"/>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46;p74">
              <a:extLst>
                <a:ext uri="{FF2B5EF4-FFF2-40B4-BE49-F238E27FC236}">
                  <a16:creationId xmlns:a16="http://schemas.microsoft.com/office/drawing/2014/main" id="{5894D7CC-45B6-43BA-9B31-89B1EA6DAF1A}"/>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4542E7A5-DBD2-4159-A765-F430BBA33460}"/>
              </a:ext>
            </a:extLst>
          </p:cNvPr>
          <p:cNvSpPr txBox="1"/>
          <p:nvPr/>
        </p:nvSpPr>
        <p:spPr>
          <a:xfrm>
            <a:off x="3480392" y="3707245"/>
            <a:ext cx="2183214" cy="646331"/>
          </a:xfrm>
          <a:prstGeom prst="rect">
            <a:avLst/>
          </a:prstGeom>
          <a:noFill/>
        </p:spPr>
        <p:txBody>
          <a:bodyPr wrap="square">
            <a:spAutoFit/>
          </a:bodyPr>
          <a:lstStyle/>
          <a:p>
            <a:pPr marL="0" lvl="0" indent="0" algn="ctr"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Tham ô, lãng phí</a:t>
            </a:r>
            <a:endParaRPr lang="en-US" sz="1800">
              <a:solidFill>
                <a:schemeClr val="tx1"/>
              </a:solidFill>
              <a:latin typeface="Roboto Light" panose="02000000000000000000" pitchFamily="2" charset="0"/>
              <a:ea typeface="Roboto Light" panose="02000000000000000000" pitchFamily="2" charset="0"/>
            </a:endParaRPr>
          </a:p>
          <a:p>
            <a:pPr marL="0" lvl="0" indent="0" algn="ctr"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quan liêu</a:t>
            </a:r>
          </a:p>
        </p:txBody>
      </p:sp>
      <p:sp>
        <p:nvSpPr>
          <p:cNvPr id="40" name="Rectangle 39">
            <a:extLst>
              <a:ext uri="{FF2B5EF4-FFF2-40B4-BE49-F238E27FC236}">
                <a16:creationId xmlns:a16="http://schemas.microsoft.com/office/drawing/2014/main" id="{E4666562-B24A-4D2C-B6B8-7CD221D8F5CF}"/>
              </a:ext>
            </a:extLst>
          </p:cNvPr>
          <p:cNvSpPr/>
          <p:nvPr/>
        </p:nvSpPr>
        <p:spPr>
          <a:xfrm>
            <a:off x="6254809" y="2260431"/>
            <a:ext cx="2330483" cy="23304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8" name="Google Shape;10034;p76">
            <a:extLst>
              <a:ext uri="{FF2B5EF4-FFF2-40B4-BE49-F238E27FC236}">
                <a16:creationId xmlns:a16="http://schemas.microsoft.com/office/drawing/2014/main" id="{EC50E6FE-9B48-439A-ACC9-9BDD8977B2B9}"/>
              </a:ext>
            </a:extLst>
          </p:cNvPr>
          <p:cNvGrpSpPr/>
          <p:nvPr/>
        </p:nvGrpSpPr>
        <p:grpSpPr>
          <a:xfrm>
            <a:off x="6862682" y="2679062"/>
            <a:ext cx="1114736" cy="663371"/>
            <a:chOff x="5318259" y="2982111"/>
            <a:chExt cx="371013" cy="220787"/>
          </a:xfrm>
          <a:solidFill>
            <a:schemeClr val="tx1"/>
          </a:solidFill>
        </p:grpSpPr>
        <p:sp>
          <p:nvSpPr>
            <p:cNvPr id="29" name="Google Shape;10035;p76">
              <a:extLst>
                <a:ext uri="{FF2B5EF4-FFF2-40B4-BE49-F238E27FC236}">
                  <a16:creationId xmlns:a16="http://schemas.microsoft.com/office/drawing/2014/main" id="{9C8EC981-B349-4043-8711-E9CF82CDB02B}"/>
                </a:ext>
              </a:extLst>
            </p:cNvPr>
            <p:cNvSpPr/>
            <p:nvPr/>
          </p:nvSpPr>
          <p:spPr>
            <a:xfrm>
              <a:off x="5364123" y="3021546"/>
              <a:ext cx="58372" cy="18396"/>
            </a:xfrm>
            <a:custGeom>
              <a:avLst/>
              <a:gdLst/>
              <a:ahLst/>
              <a:cxnLst/>
              <a:rect l="l" t="t" r="r" b="b"/>
              <a:pathLst>
                <a:path w="1834" h="578" extrusionOk="0">
                  <a:moveTo>
                    <a:pt x="674" y="0"/>
                  </a:moveTo>
                  <a:cubicBezTo>
                    <a:pt x="513" y="0"/>
                    <a:pt x="335" y="16"/>
                    <a:pt x="143" y="54"/>
                  </a:cubicBezTo>
                  <a:cubicBezTo>
                    <a:pt x="60" y="66"/>
                    <a:pt x="0" y="149"/>
                    <a:pt x="0" y="220"/>
                  </a:cubicBezTo>
                  <a:lnTo>
                    <a:pt x="0" y="399"/>
                  </a:lnTo>
                  <a:cubicBezTo>
                    <a:pt x="0" y="482"/>
                    <a:pt x="72" y="566"/>
                    <a:pt x="167" y="566"/>
                  </a:cubicBezTo>
                  <a:cubicBezTo>
                    <a:pt x="250" y="566"/>
                    <a:pt x="334" y="482"/>
                    <a:pt x="334" y="399"/>
                  </a:cubicBezTo>
                  <a:lnTo>
                    <a:pt x="334" y="351"/>
                  </a:lnTo>
                  <a:cubicBezTo>
                    <a:pt x="453" y="332"/>
                    <a:pt x="564" y="324"/>
                    <a:pt x="666" y="324"/>
                  </a:cubicBezTo>
                  <a:cubicBezTo>
                    <a:pt x="878" y="324"/>
                    <a:pt x="1050" y="359"/>
                    <a:pt x="1179" y="399"/>
                  </a:cubicBezTo>
                  <a:cubicBezTo>
                    <a:pt x="1405" y="459"/>
                    <a:pt x="1536" y="530"/>
                    <a:pt x="1536" y="542"/>
                  </a:cubicBezTo>
                  <a:cubicBezTo>
                    <a:pt x="1560" y="566"/>
                    <a:pt x="1596" y="578"/>
                    <a:pt x="1619" y="578"/>
                  </a:cubicBezTo>
                  <a:cubicBezTo>
                    <a:pt x="1679" y="578"/>
                    <a:pt x="1727" y="542"/>
                    <a:pt x="1774" y="506"/>
                  </a:cubicBezTo>
                  <a:cubicBezTo>
                    <a:pt x="1834" y="423"/>
                    <a:pt x="1810" y="328"/>
                    <a:pt x="1727" y="256"/>
                  </a:cubicBezTo>
                  <a:cubicBezTo>
                    <a:pt x="1707" y="247"/>
                    <a:pt x="1322" y="0"/>
                    <a:pt x="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36;p76">
              <a:extLst>
                <a:ext uri="{FF2B5EF4-FFF2-40B4-BE49-F238E27FC236}">
                  <a16:creationId xmlns:a16="http://schemas.microsoft.com/office/drawing/2014/main" id="{2982BC36-4C2B-4C9E-9080-16E9591EB36C}"/>
                </a:ext>
              </a:extLst>
            </p:cNvPr>
            <p:cNvSpPr/>
            <p:nvPr/>
          </p:nvSpPr>
          <p:spPr>
            <a:xfrm>
              <a:off x="5346681" y="3151338"/>
              <a:ext cx="11012" cy="39052"/>
            </a:xfrm>
            <a:custGeom>
              <a:avLst/>
              <a:gdLst/>
              <a:ahLst/>
              <a:cxnLst/>
              <a:rect l="l" t="t" r="r" b="b"/>
              <a:pathLst>
                <a:path w="346" h="1227" extrusionOk="0">
                  <a:moveTo>
                    <a:pt x="167" y="0"/>
                  </a:moveTo>
                  <a:cubicBezTo>
                    <a:pt x="72" y="0"/>
                    <a:pt x="0" y="71"/>
                    <a:pt x="0" y="155"/>
                  </a:cubicBezTo>
                  <a:lnTo>
                    <a:pt x="0" y="1072"/>
                  </a:lnTo>
                  <a:cubicBezTo>
                    <a:pt x="0" y="1155"/>
                    <a:pt x="72" y="1226"/>
                    <a:pt x="167" y="1226"/>
                  </a:cubicBezTo>
                  <a:cubicBezTo>
                    <a:pt x="250" y="1226"/>
                    <a:pt x="322" y="1155"/>
                    <a:pt x="322" y="1072"/>
                  </a:cubicBezTo>
                  <a:lnTo>
                    <a:pt x="322" y="155"/>
                  </a:lnTo>
                  <a:cubicBezTo>
                    <a:pt x="346" y="71"/>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37;p76">
              <a:extLst>
                <a:ext uri="{FF2B5EF4-FFF2-40B4-BE49-F238E27FC236}">
                  <a16:creationId xmlns:a16="http://schemas.microsoft.com/office/drawing/2014/main" id="{8DFA9A51-51A6-4B2D-A149-7B2E830C1429}"/>
                </a:ext>
              </a:extLst>
            </p:cNvPr>
            <p:cNvSpPr/>
            <p:nvPr/>
          </p:nvSpPr>
          <p:spPr>
            <a:xfrm>
              <a:off x="5318259" y="2988763"/>
              <a:ext cx="149717" cy="202773"/>
            </a:xfrm>
            <a:custGeom>
              <a:avLst/>
              <a:gdLst/>
              <a:ahLst/>
              <a:cxnLst/>
              <a:rect l="l" t="t" r="r" b="b"/>
              <a:pathLst>
                <a:path w="4704" h="6371" extrusionOk="0">
                  <a:moveTo>
                    <a:pt x="3620" y="322"/>
                  </a:moveTo>
                  <a:lnTo>
                    <a:pt x="3620" y="1179"/>
                  </a:lnTo>
                  <a:cubicBezTo>
                    <a:pt x="3620" y="1322"/>
                    <a:pt x="3584" y="1453"/>
                    <a:pt x="3513" y="1596"/>
                  </a:cubicBezTo>
                  <a:lnTo>
                    <a:pt x="3441" y="1727"/>
                  </a:lnTo>
                  <a:cubicBezTo>
                    <a:pt x="3418" y="1750"/>
                    <a:pt x="3418" y="1774"/>
                    <a:pt x="3418" y="1798"/>
                  </a:cubicBezTo>
                  <a:lnTo>
                    <a:pt x="3418" y="2167"/>
                  </a:lnTo>
                  <a:cubicBezTo>
                    <a:pt x="3453" y="2465"/>
                    <a:pt x="3334" y="2751"/>
                    <a:pt x="3108" y="2965"/>
                  </a:cubicBezTo>
                  <a:cubicBezTo>
                    <a:pt x="2892" y="3158"/>
                    <a:pt x="2633" y="3275"/>
                    <a:pt x="2351" y="3275"/>
                  </a:cubicBezTo>
                  <a:cubicBezTo>
                    <a:pt x="2338" y="3275"/>
                    <a:pt x="2324" y="3275"/>
                    <a:pt x="2310" y="3274"/>
                  </a:cubicBezTo>
                  <a:cubicBezTo>
                    <a:pt x="1715" y="3263"/>
                    <a:pt x="1239" y="2739"/>
                    <a:pt x="1239" y="2108"/>
                  </a:cubicBezTo>
                  <a:lnTo>
                    <a:pt x="1239" y="1798"/>
                  </a:lnTo>
                  <a:cubicBezTo>
                    <a:pt x="1239" y="1774"/>
                    <a:pt x="1239" y="1739"/>
                    <a:pt x="1215" y="1727"/>
                  </a:cubicBezTo>
                  <a:lnTo>
                    <a:pt x="1143" y="1596"/>
                  </a:lnTo>
                  <a:cubicBezTo>
                    <a:pt x="1084" y="1453"/>
                    <a:pt x="1036" y="1322"/>
                    <a:pt x="1036" y="1179"/>
                  </a:cubicBezTo>
                  <a:cubicBezTo>
                    <a:pt x="1036" y="715"/>
                    <a:pt x="1429" y="322"/>
                    <a:pt x="1894" y="322"/>
                  </a:cubicBezTo>
                  <a:close/>
                  <a:moveTo>
                    <a:pt x="2906" y="3513"/>
                  </a:moveTo>
                  <a:lnTo>
                    <a:pt x="2906" y="3751"/>
                  </a:lnTo>
                  <a:cubicBezTo>
                    <a:pt x="2906" y="3798"/>
                    <a:pt x="2918" y="3858"/>
                    <a:pt x="2918" y="3894"/>
                  </a:cubicBezTo>
                  <a:lnTo>
                    <a:pt x="2334" y="4334"/>
                  </a:lnTo>
                  <a:lnTo>
                    <a:pt x="1763" y="3894"/>
                  </a:lnTo>
                  <a:cubicBezTo>
                    <a:pt x="1775" y="3858"/>
                    <a:pt x="1775" y="3798"/>
                    <a:pt x="1775" y="3751"/>
                  </a:cubicBezTo>
                  <a:lnTo>
                    <a:pt x="1775" y="3513"/>
                  </a:lnTo>
                  <a:cubicBezTo>
                    <a:pt x="1929" y="3584"/>
                    <a:pt x="2096" y="3632"/>
                    <a:pt x="2286" y="3632"/>
                  </a:cubicBezTo>
                  <a:lnTo>
                    <a:pt x="2334" y="3632"/>
                  </a:lnTo>
                  <a:cubicBezTo>
                    <a:pt x="2525" y="3632"/>
                    <a:pt x="2727" y="3584"/>
                    <a:pt x="2906" y="3513"/>
                  </a:cubicBezTo>
                  <a:close/>
                  <a:moveTo>
                    <a:pt x="1905" y="0"/>
                  </a:moveTo>
                  <a:cubicBezTo>
                    <a:pt x="1251" y="0"/>
                    <a:pt x="715" y="536"/>
                    <a:pt x="715" y="1191"/>
                  </a:cubicBezTo>
                  <a:cubicBezTo>
                    <a:pt x="715" y="1381"/>
                    <a:pt x="762" y="1572"/>
                    <a:pt x="846" y="1750"/>
                  </a:cubicBezTo>
                  <a:lnTo>
                    <a:pt x="893" y="1858"/>
                  </a:lnTo>
                  <a:lnTo>
                    <a:pt x="893" y="2120"/>
                  </a:lnTo>
                  <a:cubicBezTo>
                    <a:pt x="893" y="2596"/>
                    <a:pt x="1108" y="3013"/>
                    <a:pt x="1441" y="3298"/>
                  </a:cubicBezTo>
                  <a:lnTo>
                    <a:pt x="1441" y="3763"/>
                  </a:lnTo>
                  <a:cubicBezTo>
                    <a:pt x="1441" y="3834"/>
                    <a:pt x="1405" y="3906"/>
                    <a:pt x="1322" y="3941"/>
                  </a:cubicBezTo>
                  <a:lnTo>
                    <a:pt x="465" y="4263"/>
                  </a:lnTo>
                  <a:cubicBezTo>
                    <a:pt x="179" y="4370"/>
                    <a:pt x="0" y="4644"/>
                    <a:pt x="0" y="4941"/>
                  </a:cubicBezTo>
                  <a:lnTo>
                    <a:pt x="0" y="6203"/>
                  </a:lnTo>
                  <a:cubicBezTo>
                    <a:pt x="0" y="6299"/>
                    <a:pt x="72" y="6370"/>
                    <a:pt x="167" y="6370"/>
                  </a:cubicBezTo>
                  <a:cubicBezTo>
                    <a:pt x="251" y="6370"/>
                    <a:pt x="334" y="6299"/>
                    <a:pt x="334" y="6203"/>
                  </a:cubicBezTo>
                  <a:lnTo>
                    <a:pt x="334" y="4941"/>
                  </a:lnTo>
                  <a:cubicBezTo>
                    <a:pt x="334" y="4775"/>
                    <a:pt x="429" y="4644"/>
                    <a:pt x="572" y="4584"/>
                  </a:cubicBezTo>
                  <a:lnTo>
                    <a:pt x="1429" y="4251"/>
                  </a:lnTo>
                  <a:cubicBezTo>
                    <a:pt x="1477" y="4239"/>
                    <a:pt x="1513" y="4215"/>
                    <a:pt x="1560" y="4179"/>
                  </a:cubicBezTo>
                  <a:lnTo>
                    <a:pt x="2179" y="4644"/>
                  </a:lnTo>
                  <a:lnTo>
                    <a:pt x="2179" y="6203"/>
                  </a:lnTo>
                  <a:cubicBezTo>
                    <a:pt x="2179" y="6299"/>
                    <a:pt x="2251" y="6370"/>
                    <a:pt x="2334" y="6370"/>
                  </a:cubicBezTo>
                  <a:cubicBezTo>
                    <a:pt x="2429" y="6370"/>
                    <a:pt x="2501" y="6299"/>
                    <a:pt x="2501" y="6203"/>
                  </a:cubicBezTo>
                  <a:lnTo>
                    <a:pt x="2501" y="4644"/>
                  </a:lnTo>
                  <a:lnTo>
                    <a:pt x="3108" y="4179"/>
                  </a:lnTo>
                  <a:cubicBezTo>
                    <a:pt x="3156" y="4215"/>
                    <a:pt x="3203" y="4239"/>
                    <a:pt x="3239" y="4251"/>
                  </a:cubicBezTo>
                  <a:lnTo>
                    <a:pt x="4108" y="4584"/>
                  </a:lnTo>
                  <a:cubicBezTo>
                    <a:pt x="4251" y="4644"/>
                    <a:pt x="4346" y="4775"/>
                    <a:pt x="4346" y="4941"/>
                  </a:cubicBezTo>
                  <a:cubicBezTo>
                    <a:pt x="4346" y="5025"/>
                    <a:pt x="4418" y="5108"/>
                    <a:pt x="4513" y="5108"/>
                  </a:cubicBezTo>
                  <a:cubicBezTo>
                    <a:pt x="4596" y="5108"/>
                    <a:pt x="4668" y="5025"/>
                    <a:pt x="4668" y="4941"/>
                  </a:cubicBezTo>
                  <a:cubicBezTo>
                    <a:pt x="4703" y="4632"/>
                    <a:pt x="4525" y="4358"/>
                    <a:pt x="4239" y="4251"/>
                  </a:cubicBezTo>
                  <a:lnTo>
                    <a:pt x="3382" y="3929"/>
                  </a:lnTo>
                  <a:cubicBezTo>
                    <a:pt x="3310" y="3894"/>
                    <a:pt x="3263" y="3822"/>
                    <a:pt x="3263" y="3751"/>
                  </a:cubicBezTo>
                  <a:lnTo>
                    <a:pt x="3263" y="3322"/>
                  </a:lnTo>
                  <a:cubicBezTo>
                    <a:pt x="3310" y="3286"/>
                    <a:pt x="3334" y="3263"/>
                    <a:pt x="3370" y="3227"/>
                  </a:cubicBezTo>
                  <a:cubicBezTo>
                    <a:pt x="3644" y="2941"/>
                    <a:pt x="3810" y="2584"/>
                    <a:pt x="3810" y="2179"/>
                  </a:cubicBezTo>
                  <a:lnTo>
                    <a:pt x="3810" y="1858"/>
                  </a:lnTo>
                  <a:lnTo>
                    <a:pt x="3858" y="1750"/>
                  </a:lnTo>
                  <a:cubicBezTo>
                    <a:pt x="3941" y="1572"/>
                    <a:pt x="3989" y="1381"/>
                    <a:pt x="3989" y="1191"/>
                  </a:cubicBezTo>
                  <a:lnTo>
                    <a:pt x="3989" y="155"/>
                  </a:lnTo>
                  <a:cubicBezTo>
                    <a:pt x="3989" y="72"/>
                    <a:pt x="3918" y="0"/>
                    <a:pt x="3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038;p76">
              <a:extLst>
                <a:ext uri="{FF2B5EF4-FFF2-40B4-BE49-F238E27FC236}">
                  <a16:creationId xmlns:a16="http://schemas.microsoft.com/office/drawing/2014/main" id="{A6E2CF7E-EF5B-4273-A135-D4B78A0D3F10}"/>
                </a:ext>
              </a:extLst>
            </p:cNvPr>
            <p:cNvSpPr/>
            <p:nvPr/>
          </p:nvSpPr>
          <p:spPr>
            <a:xfrm>
              <a:off x="5548658" y="2982111"/>
              <a:ext cx="140614" cy="208279"/>
            </a:xfrm>
            <a:custGeom>
              <a:avLst/>
              <a:gdLst/>
              <a:ahLst/>
              <a:cxnLst/>
              <a:rect l="l" t="t" r="r" b="b"/>
              <a:pathLst>
                <a:path w="4418" h="6544" extrusionOk="0">
                  <a:moveTo>
                    <a:pt x="2246" y="370"/>
                  </a:moveTo>
                  <a:cubicBezTo>
                    <a:pt x="2295" y="370"/>
                    <a:pt x="2346" y="376"/>
                    <a:pt x="2394" y="388"/>
                  </a:cubicBezTo>
                  <a:cubicBezTo>
                    <a:pt x="3132" y="459"/>
                    <a:pt x="3715" y="1102"/>
                    <a:pt x="3727" y="1876"/>
                  </a:cubicBezTo>
                  <a:cubicBezTo>
                    <a:pt x="3727" y="2602"/>
                    <a:pt x="3906" y="3269"/>
                    <a:pt x="4061" y="3626"/>
                  </a:cubicBezTo>
                  <a:lnTo>
                    <a:pt x="4061" y="3638"/>
                  </a:lnTo>
                  <a:cubicBezTo>
                    <a:pt x="3882" y="3722"/>
                    <a:pt x="3537" y="3912"/>
                    <a:pt x="2953" y="4031"/>
                  </a:cubicBezTo>
                  <a:lnTo>
                    <a:pt x="2953" y="3972"/>
                  </a:lnTo>
                  <a:lnTo>
                    <a:pt x="2953" y="3626"/>
                  </a:lnTo>
                  <a:cubicBezTo>
                    <a:pt x="3179" y="3495"/>
                    <a:pt x="3370" y="3317"/>
                    <a:pt x="3489" y="3091"/>
                  </a:cubicBezTo>
                  <a:cubicBezTo>
                    <a:pt x="3727" y="2674"/>
                    <a:pt x="3644" y="2126"/>
                    <a:pt x="3287" y="1793"/>
                  </a:cubicBezTo>
                  <a:cubicBezTo>
                    <a:pt x="3025" y="1578"/>
                    <a:pt x="2584" y="1293"/>
                    <a:pt x="1870" y="1293"/>
                  </a:cubicBezTo>
                  <a:cubicBezTo>
                    <a:pt x="1822" y="1293"/>
                    <a:pt x="1786" y="1305"/>
                    <a:pt x="1751" y="1340"/>
                  </a:cubicBezTo>
                  <a:lnTo>
                    <a:pt x="1382" y="1709"/>
                  </a:lnTo>
                  <a:cubicBezTo>
                    <a:pt x="1322" y="1769"/>
                    <a:pt x="1322" y="1888"/>
                    <a:pt x="1382" y="1948"/>
                  </a:cubicBezTo>
                  <a:cubicBezTo>
                    <a:pt x="1411" y="1977"/>
                    <a:pt x="1456" y="1992"/>
                    <a:pt x="1501" y="1992"/>
                  </a:cubicBezTo>
                  <a:cubicBezTo>
                    <a:pt x="1545" y="1992"/>
                    <a:pt x="1590" y="1977"/>
                    <a:pt x="1620" y="1948"/>
                  </a:cubicBezTo>
                  <a:lnTo>
                    <a:pt x="1929" y="1638"/>
                  </a:lnTo>
                  <a:cubicBezTo>
                    <a:pt x="2394" y="1650"/>
                    <a:pt x="2763" y="1781"/>
                    <a:pt x="3048" y="2055"/>
                  </a:cubicBezTo>
                  <a:cubicBezTo>
                    <a:pt x="3287" y="2269"/>
                    <a:pt x="3346" y="2650"/>
                    <a:pt x="3179" y="2924"/>
                  </a:cubicBezTo>
                  <a:cubicBezTo>
                    <a:pt x="2989" y="3269"/>
                    <a:pt x="2608" y="3495"/>
                    <a:pt x="2215" y="3495"/>
                  </a:cubicBezTo>
                  <a:cubicBezTo>
                    <a:pt x="1596" y="3495"/>
                    <a:pt x="1108" y="3007"/>
                    <a:pt x="1108" y="2388"/>
                  </a:cubicBezTo>
                  <a:cubicBezTo>
                    <a:pt x="1108" y="2305"/>
                    <a:pt x="1036" y="2233"/>
                    <a:pt x="941" y="2233"/>
                  </a:cubicBezTo>
                  <a:cubicBezTo>
                    <a:pt x="858" y="2233"/>
                    <a:pt x="786" y="2305"/>
                    <a:pt x="786" y="2388"/>
                  </a:cubicBezTo>
                  <a:cubicBezTo>
                    <a:pt x="786" y="2924"/>
                    <a:pt x="1084" y="3400"/>
                    <a:pt x="1513" y="3662"/>
                  </a:cubicBezTo>
                  <a:lnTo>
                    <a:pt x="1513" y="3995"/>
                  </a:lnTo>
                  <a:lnTo>
                    <a:pt x="1513" y="4055"/>
                  </a:lnTo>
                  <a:cubicBezTo>
                    <a:pt x="929" y="3936"/>
                    <a:pt x="608" y="3745"/>
                    <a:pt x="441" y="3638"/>
                  </a:cubicBezTo>
                  <a:cubicBezTo>
                    <a:pt x="441" y="3638"/>
                    <a:pt x="429" y="3638"/>
                    <a:pt x="441" y="3626"/>
                  </a:cubicBezTo>
                  <a:cubicBezTo>
                    <a:pt x="596" y="3269"/>
                    <a:pt x="774" y="2602"/>
                    <a:pt x="774" y="1876"/>
                  </a:cubicBezTo>
                  <a:cubicBezTo>
                    <a:pt x="774" y="1114"/>
                    <a:pt x="1370" y="459"/>
                    <a:pt x="2108" y="388"/>
                  </a:cubicBezTo>
                  <a:cubicBezTo>
                    <a:pt x="2150" y="376"/>
                    <a:pt x="2197" y="370"/>
                    <a:pt x="2246" y="370"/>
                  </a:cubicBezTo>
                  <a:close/>
                  <a:moveTo>
                    <a:pt x="2584" y="3769"/>
                  </a:moveTo>
                  <a:lnTo>
                    <a:pt x="2584" y="3972"/>
                  </a:lnTo>
                  <a:cubicBezTo>
                    <a:pt x="2584" y="4174"/>
                    <a:pt x="2703" y="4365"/>
                    <a:pt x="2882" y="4448"/>
                  </a:cubicBezTo>
                  <a:lnTo>
                    <a:pt x="2989" y="4507"/>
                  </a:lnTo>
                  <a:cubicBezTo>
                    <a:pt x="2858" y="4769"/>
                    <a:pt x="2560" y="4936"/>
                    <a:pt x="2227" y="4936"/>
                  </a:cubicBezTo>
                  <a:cubicBezTo>
                    <a:pt x="1917" y="4936"/>
                    <a:pt x="1620" y="4769"/>
                    <a:pt x="1441" y="4507"/>
                  </a:cubicBezTo>
                  <a:lnTo>
                    <a:pt x="1548" y="4448"/>
                  </a:lnTo>
                  <a:cubicBezTo>
                    <a:pt x="1727" y="4365"/>
                    <a:pt x="1846" y="4162"/>
                    <a:pt x="1846" y="3972"/>
                  </a:cubicBezTo>
                  <a:lnTo>
                    <a:pt x="1846" y="3769"/>
                  </a:lnTo>
                  <a:cubicBezTo>
                    <a:pt x="1965" y="3793"/>
                    <a:pt x="2096" y="3805"/>
                    <a:pt x="2215" y="3805"/>
                  </a:cubicBezTo>
                  <a:cubicBezTo>
                    <a:pt x="2346" y="3805"/>
                    <a:pt x="2465" y="3793"/>
                    <a:pt x="2584" y="3769"/>
                  </a:cubicBezTo>
                  <a:close/>
                  <a:moveTo>
                    <a:pt x="2209" y="1"/>
                  </a:moveTo>
                  <a:cubicBezTo>
                    <a:pt x="2153" y="1"/>
                    <a:pt x="2096" y="7"/>
                    <a:pt x="2036" y="19"/>
                  </a:cubicBezTo>
                  <a:cubicBezTo>
                    <a:pt x="1108" y="102"/>
                    <a:pt x="393" y="912"/>
                    <a:pt x="381" y="1840"/>
                  </a:cubicBezTo>
                  <a:cubicBezTo>
                    <a:pt x="381" y="2519"/>
                    <a:pt x="215" y="3138"/>
                    <a:pt x="84" y="3472"/>
                  </a:cubicBezTo>
                  <a:cubicBezTo>
                    <a:pt x="24" y="3614"/>
                    <a:pt x="72" y="3793"/>
                    <a:pt x="203" y="3876"/>
                  </a:cubicBezTo>
                  <a:cubicBezTo>
                    <a:pt x="358" y="3984"/>
                    <a:pt x="632" y="4150"/>
                    <a:pt x="1084" y="4281"/>
                  </a:cubicBezTo>
                  <a:lnTo>
                    <a:pt x="393" y="4626"/>
                  </a:lnTo>
                  <a:cubicBezTo>
                    <a:pt x="215" y="4722"/>
                    <a:pt x="84" y="4877"/>
                    <a:pt x="24" y="5055"/>
                  </a:cubicBezTo>
                  <a:cubicBezTo>
                    <a:pt x="0" y="5150"/>
                    <a:pt x="60" y="5234"/>
                    <a:pt x="143" y="5269"/>
                  </a:cubicBezTo>
                  <a:lnTo>
                    <a:pt x="191" y="5269"/>
                  </a:lnTo>
                  <a:cubicBezTo>
                    <a:pt x="262" y="5269"/>
                    <a:pt x="334" y="5222"/>
                    <a:pt x="358" y="5150"/>
                  </a:cubicBezTo>
                  <a:cubicBezTo>
                    <a:pt x="381" y="5043"/>
                    <a:pt x="453" y="4972"/>
                    <a:pt x="548" y="4924"/>
                  </a:cubicBezTo>
                  <a:lnTo>
                    <a:pt x="1084" y="4662"/>
                  </a:lnTo>
                  <a:cubicBezTo>
                    <a:pt x="1310" y="5043"/>
                    <a:pt x="1727" y="5281"/>
                    <a:pt x="2167" y="5281"/>
                  </a:cubicBezTo>
                  <a:cubicBezTo>
                    <a:pt x="2620" y="5281"/>
                    <a:pt x="3037" y="5043"/>
                    <a:pt x="3251" y="4662"/>
                  </a:cubicBezTo>
                  <a:lnTo>
                    <a:pt x="3787" y="4924"/>
                  </a:lnTo>
                  <a:cubicBezTo>
                    <a:pt x="3930" y="4984"/>
                    <a:pt x="4001" y="5115"/>
                    <a:pt x="4001" y="5269"/>
                  </a:cubicBezTo>
                  <a:lnTo>
                    <a:pt x="4001" y="6377"/>
                  </a:lnTo>
                  <a:cubicBezTo>
                    <a:pt x="4001" y="6472"/>
                    <a:pt x="4072" y="6543"/>
                    <a:pt x="4168" y="6543"/>
                  </a:cubicBezTo>
                  <a:cubicBezTo>
                    <a:pt x="4251" y="6543"/>
                    <a:pt x="4322" y="6472"/>
                    <a:pt x="4322" y="6377"/>
                  </a:cubicBezTo>
                  <a:lnTo>
                    <a:pt x="4322" y="5269"/>
                  </a:lnTo>
                  <a:cubicBezTo>
                    <a:pt x="4418" y="4996"/>
                    <a:pt x="4263" y="4746"/>
                    <a:pt x="4013" y="4626"/>
                  </a:cubicBezTo>
                  <a:lnTo>
                    <a:pt x="3334" y="4281"/>
                  </a:lnTo>
                  <a:cubicBezTo>
                    <a:pt x="3787" y="4150"/>
                    <a:pt x="4072" y="3984"/>
                    <a:pt x="4203" y="3876"/>
                  </a:cubicBezTo>
                  <a:cubicBezTo>
                    <a:pt x="4346" y="3793"/>
                    <a:pt x="4406" y="3614"/>
                    <a:pt x="4322" y="3472"/>
                  </a:cubicBezTo>
                  <a:cubicBezTo>
                    <a:pt x="4191" y="3138"/>
                    <a:pt x="4025" y="2519"/>
                    <a:pt x="4025" y="1840"/>
                  </a:cubicBezTo>
                  <a:cubicBezTo>
                    <a:pt x="4025" y="912"/>
                    <a:pt x="3299" y="102"/>
                    <a:pt x="2382" y="19"/>
                  </a:cubicBezTo>
                  <a:cubicBezTo>
                    <a:pt x="2322" y="7"/>
                    <a:pt x="2266" y="1"/>
                    <a:pt x="22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039;p76">
              <a:extLst>
                <a:ext uri="{FF2B5EF4-FFF2-40B4-BE49-F238E27FC236}">
                  <a16:creationId xmlns:a16="http://schemas.microsoft.com/office/drawing/2014/main" id="{A9D47B32-A5EE-457A-A033-19A552E4EA7F}"/>
                </a:ext>
              </a:extLst>
            </p:cNvPr>
            <p:cNvSpPr/>
            <p:nvPr/>
          </p:nvSpPr>
          <p:spPr>
            <a:xfrm>
              <a:off x="5655153" y="3157004"/>
              <a:ext cx="10630" cy="33387"/>
            </a:xfrm>
            <a:custGeom>
              <a:avLst/>
              <a:gdLst/>
              <a:ahLst/>
              <a:cxnLst/>
              <a:rect l="l" t="t" r="r" b="b"/>
              <a:pathLst>
                <a:path w="334" h="1049" extrusionOk="0">
                  <a:moveTo>
                    <a:pt x="167" y="1"/>
                  </a:moveTo>
                  <a:cubicBezTo>
                    <a:pt x="72" y="1"/>
                    <a:pt x="0" y="72"/>
                    <a:pt x="0" y="155"/>
                  </a:cubicBezTo>
                  <a:lnTo>
                    <a:pt x="0" y="894"/>
                  </a:lnTo>
                  <a:cubicBezTo>
                    <a:pt x="0" y="977"/>
                    <a:pt x="72" y="1048"/>
                    <a:pt x="167" y="1048"/>
                  </a:cubicBezTo>
                  <a:cubicBezTo>
                    <a:pt x="250" y="1048"/>
                    <a:pt x="322" y="977"/>
                    <a:pt x="322" y="894"/>
                  </a:cubicBezTo>
                  <a:lnTo>
                    <a:pt x="322" y="155"/>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40;p76">
              <a:extLst>
                <a:ext uri="{FF2B5EF4-FFF2-40B4-BE49-F238E27FC236}">
                  <a16:creationId xmlns:a16="http://schemas.microsoft.com/office/drawing/2014/main" id="{B278C03B-5558-4C96-B514-CF88FEE76D10}"/>
                </a:ext>
              </a:extLst>
            </p:cNvPr>
            <p:cNvSpPr/>
            <p:nvPr/>
          </p:nvSpPr>
          <p:spPr>
            <a:xfrm>
              <a:off x="5497893" y="3174445"/>
              <a:ext cx="11012" cy="10248"/>
            </a:xfrm>
            <a:custGeom>
              <a:avLst/>
              <a:gdLst/>
              <a:ahLst/>
              <a:cxnLst/>
              <a:rect l="l" t="t" r="r" b="b"/>
              <a:pathLst>
                <a:path w="346" h="322" extrusionOk="0">
                  <a:moveTo>
                    <a:pt x="179" y="0"/>
                  </a:moveTo>
                  <a:cubicBezTo>
                    <a:pt x="83" y="0"/>
                    <a:pt x="0" y="72"/>
                    <a:pt x="0" y="167"/>
                  </a:cubicBezTo>
                  <a:cubicBezTo>
                    <a:pt x="0" y="250"/>
                    <a:pt x="71" y="322"/>
                    <a:pt x="179" y="322"/>
                  </a:cubicBezTo>
                  <a:cubicBezTo>
                    <a:pt x="262" y="322"/>
                    <a:pt x="333" y="250"/>
                    <a:pt x="333" y="167"/>
                  </a:cubicBezTo>
                  <a:cubicBezTo>
                    <a:pt x="345" y="72"/>
                    <a:pt x="262"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41;p76">
              <a:extLst>
                <a:ext uri="{FF2B5EF4-FFF2-40B4-BE49-F238E27FC236}">
                  <a16:creationId xmlns:a16="http://schemas.microsoft.com/office/drawing/2014/main" id="{D17AB136-1FA0-4F61-8397-178E2DF3E254}"/>
                </a:ext>
              </a:extLst>
            </p:cNvPr>
            <p:cNvSpPr/>
            <p:nvPr/>
          </p:nvSpPr>
          <p:spPr>
            <a:xfrm>
              <a:off x="5410718" y="3156972"/>
              <a:ext cx="74699" cy="45927"/>
            </a:xfrm>
            <a:custGeom>
              <a:avLst/>
              <a:gdLst/>
              <a:ahLst/>
              <a:cxnLst/>
              <a:rect l="l" t="t" r="r" b="b"/>
              <a:pathLst>
                <a:path w="2347" h="1443" extrusionOk="0">
                  <a:moveTo>
                    <a:pt x="905" y="0"/>
                  </a:moveTo>
                  <a:cubicBezTo>
                    <a:pt x="870" y="0"/>
                    <a:pt x="833" y="13"/>
                    <a:pt x="798" y="37"/>
                  </a:cubicBezTo>
                  <a:lnTo>
                    <a:pt x="72" y="585"/>
                  </a:lnTo>
                  <a:cubicBezTo>
                    <a:pt x="24" y="621"/>
                    <a:pt x="1" y="680"/>
                    <a:pt x="1" y="728"/>
                  </a:cubicBezTo>
                  <a:cubicBezTo>
                    <a:pt x="1" y="764"/>
                    <a:pt x="24" y="823"/>
                    <a:pt x="72" y="859"/>
                  </a:cubicBezTo>
                  <a:lnTo>
                    <a:pt x="798" y="1407"/>
                  </a:lnTo>
                  <a:cubicBezTo>
                    <a:pt x="834" y="1442"/>
                    <a:pt x="858" y="1442"/>
                    <a:pt x="905" y="1442"/>
                  </a:cubicBezTo>
                  <a:cubicBezTo>
                    <a:pt x="953" y="1442"/>
                    <a:pt x="1013" y="1407"/>
                    <a:pt x="1036" y="1359"/>
                  </a:cubicBezTo>
                  <a:cubicBezTo>
                    <a:pt x="1096" y="1287"/>
                    <a:pt x="1084" y="1180"/>
                    <a:pt x="1013" y="1121"/>
                  </a:cubicBezTo>
                  <a:lnTo>
                    <a:pt x="679" y="883"/>
                  </a:lnTo>
                  <a:lnTo>
                    <a:pt x="2191" y="883"/>
                  </a:lnTo>
                  <a:cubicBezTo>
                    <a:pt x="2275" y="883"/>
                    <a:pt x="2346" y="811"/>
                    <a:pt x="2346" y="728"/>
                  </a:cubicBezTo>
                  <a:cubicBezTo>
                    <a:pt x="2346" y="621"/>
                    <a:pt x="2275" y="549"/>
                    <a:pt x="2191" y="549"/>
                  </a:cubicBezTo>
                  <a:lnTo>
                    <a:pt x="679" y="549"/>
                  </a:lnTo>
                  <a:lnTo>
                    <a:pt x="1013" y="311"/>
                  </a:lnTo>
                  <a:cubicBezTo>
                    <a:pt x="1084" y="252"/>
                    <a:pt x="1096" y="145"/>
                    <a:pt x="1036" y="73"/>
                  </a:cubicBezTo>
                  <a:cubicBezTo>
                    <a:pt x="1002" y="24"/>
                    <a:pt x="955" y="0"/>
                    <a:pt x="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42;p76">
              <a:extLst>
                <a:ext uri="{FF2B5EF4-FFF2-40B4-BE49-F238E27FC236}">
                  <a16:creationId xmlns:a16="http://schemas.microsoft.com/office/drawing/2014/main" id="{1DCEBEAC-2D26-4B3C-BB9C-A2E34EA1E99D}"/>
                </a:ext>
              </a:extLst>
            </p:cNvPr>
            <p:cNvSpPr/>
            <p:nvPr/>
          </p:nvSpPr>
          <p:spPr>
            <a:xfrm>
              <a:off x="5521382" y="3156590"/>
              <a:ext cx="75049" cy="45163"/>
            </a:xfrm>
            <a:custGeom>
              <a:avLst/>
              <a:gdLst/>
              <a:ahLst/>
              <a:cxnLst/>
              <a:rect l="l" t="t" r="r" b="b"/>
              <a:pathLst>
                <a:path w="2358" h="1419" extrusionOk="0">
                  <a:moveTo>
                    <a:pt x="1446" y="0"/>
                  </a:moveTo>
                  <a:cubicBezTo>
                    <a:pt x="1396" y="0"/>
                    <a:pt x="1345" y="25"/>
                    <a:pt x="1310" y="73"/>
                  </a:cubicBezTo>
                  <a:cubicBezTo>
                    <a:pt x="1250" y="145"/>
                    <a:pt x="1274" y="252"/>
                    <a:pt x="1346" y="311"/>
                  </a:cubicBezTo>
                  <a:lnTo>
                    <a:pt x="1667" y="549"/>
                  </a:lnTo>
                  <a:lnTo>
                    <a:pt x="167" y="549"/>
                  </a:lnTo>
                  <a:cubicBezTo>
                    <a:pt x="84" y="549"/>
                    <a:pt x="0" y="621"/>
                    <a:pt x="0" y="704"/>
                  </a:cubicBezTo>
                  <a:cubicBezTo>
                    <a:pt x="0" y="799"/>
                    <a:pt x="84" y="871"/>
                    <a:pt x="167" y="871"/>
                  </a:cubicBezTo>
                  <a:lnTo>
                    <a:pt x="1667" y="871"/>
                  </a:lnTo>
                  <a:lnTo>
                    <a:pt x="1346" y="1109"/>
                  </a:lnTo>
                  <a:cubicBezTo>
                    <a:pt x="1274" y="1169"/>
                    <a:pt x="1250" y="1276"/>
                    <a:pt x="1310" y="1347"/>
                  </a:cubicBezTo>
                  <a:cubicBezTo>
                    <a:pt x="1346" y="1395"/>
                    <a:pt x="1405" y="1419"/>
                    <a:pt x="1453" y="1419"/>
                  </a:cubicBezTo>
                  <a:cubicBezTo>
                    <a:pt x="1477" y="1419"/>
                    <a:pt x="1524" y="1407"/>
                    <a:pt x="1548" y="1395"/>
                  </a:cubicBezTo>
                  <a:lnTo>
                    <a:pt x="2286" y="847"/>
                  </a:lnTo>
                  <a:cubicBezTo>
                    <a:pt x="2322" y="811"/>
                    <a:pt x="2358" y="752"/>
                    <a:pt x="2358" y="704"/>
                  </a:cubicBezTo>
                  <a:cubicBezTo>
                    <a:pt x="2358" y="668"/>
                    <a:pt x="2322" y="633"/>
                    <a:pt x="2286" y="585"/>
                  </a:cubicBezTo>
                  <a:lnTo>
                    <a:pt x="1548" y="37"/>
                  </a:lnTo>
                  <a:cubicBezTo>
                    <a:pt x="1518" y="13"/>
                    <a:pt x="1482" y="0"/>
                    <a:pt x="14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969FD5AB-43B8-4B6D-8010-AB9CE20EBA1C}"/>
              </a:ext>
            </a:extLst>
          </p:cNvPr>
          <p:cNvSpPr txBox="1"/>
          <p:nvPr/>
        </p:nvSpPr>
        <p:spPr>
          <a:xfrm>
            <a:off x="6328443" y="3761063"/>
            <a:ext cx="2183214" cy="646331"/>
          </a:xfrm>
          <a:prstGeom prst="rect">
            <a:avLst/>
          </a:prstGeom>
          <a:noFill/>
        </p:spPr>
        <p:txBody>
          <a:bodyPr wrap="square">
            <a:spAutoFit/>
          </a:bodyPr>
          <a:lstStyle/>
          <a:p>
            <a:pPr marL="0" lvl="0" indent="0" algn="ctr"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“Tư túng”, “chia rẽ”</a:t>
            </a:r>
            <a:endParaRPr lang="en-US" sz="1800">
              <a:solidFill>
                <a:schemeClr val="tx1"/>
              </a:solidFill>
              <a:latin typeface="Roboto Light" panose="02000000000000000000" pitchFamily="2" charset="0"/>
              <a:ea typeface="Roboto Light" panose="02000000000000000000" pitchFamily="2" charset="0"/>
            </a:endParaRPr>
          </a:p>
          <a:p>
            <a:pPr marL="0" lvl="0" indent="0" algn="ctr"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“kiêu ngạo”</a:t>
            </a:r>
          </a:p>
        </p:txBody>
      </p:sp>
      <p:sp>
        <p:nvSpPr>
          <p:cNvPr id="43" name="TextBox 42">
            <a:extLst>
              <a:ext uri="{FF2B5EF4-FFF2-40B4-BE49-F238E27FC236}">
                <a16:creationId xmlns:a16="http://schemas.microsoft.com/office/drawing/2014/main" id="{D01B8677-20C8-43F4-BDBF-06A617F2AC8E}"/>
              </a:ext>
            </a:extLst>
          </p:cNvPr>
          <p:cNvSpPr txBox="1"/>
          <p:nvPr/>
        </p:nvSpPr>
        <p:spPr>
          <a:xfrm>
            <a:off x="718065" y="659658"/>
            <a:ext cx="7692818" cy="954107"/>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Trong quá trình lãnh đạo xây dựng Nhà nước Việt Nam</a:t>
            </a:r>
            <a:endParaRPr lang="en-US">
              <a:latin typeface="Roboto Light" panose="02000000000000000000" pitchFamily="2" charset="0"/>
              <a:ea typeface="Roboto Light" panose="02000000000000000000" pitchFamily="2" charset="0"/>
            </a:endParaRPr>
          </a:p>
          <a:p>
            <a:pPr algn="just"/>
            <a:r>
              <a:rPr lang="vi-VN" sz="1800">
                <a:latin typeface="Roboto Light" panose="02000000000000000000" pitchFamily="2" charset="0"/>
                <a:ea typeface="Roboto Light" panose="02000000000000000000" pitchFamily="2" charset="0"/>
              </a:rPr>
              <a:t>Hồ Chí Minh thường nói đến </a:t>
            </a:r>
            <a:r>
              <a:rPr lang="vi-VN" sz="1800">
                <a:solidFill>
                  <a:schemeClr val="tx1"/>
                </a:solidFill>
                <a:latin typeface="Roboto Light" panose="02000000000000000000" pitchFamily="2" charset="0"/>
                <a:ea typeface="Roboto Light" panose="02000000000000000000" pitchFamily="2" charset="0"/>
              </a:rPr>
              <a:t>những tiêu cực sau </a:t>
            </a:r>
            <a:r>
              <a:rPr lang="vi-VN" sz="1800">
                <a:latin typeface="Roboto Light" panose="02000000000000000000" pitchFamily="2" charset="0"/>
                <a:ea typeface="Roboto Light" panose="02000000000000000000" pitchFamily="2" charset="0"/>
              </a:rPr>
              <a:t>đây</a:t>
            </a:r>
            <a:r>
              <a:rPr lang="en-US" sz="1800">
                <a:latin typeface="Roboto Light" panose="02000000000000000000" pitchFamily="2" charset="0"/>
                <a:ea typeface="Roboto Light" panose="02000000000000000000" pitchFamily="2" charset="0"/>
              </a:rPr>
              <a:t> </a:t>
            </a:r>
            <a:r>
              <a:rPr lang="vi-VN" sz="1800">
                <a:latin typeface="Roboto Light" panose="02000000000000000000" pitchFamily="2" charset="0"/>
                <a:ea typeface="Roboto Light" panose="02000000000000000000" pitchFamily="2" charset="0"/>
              </a:rPr>
              <a:t>và nhắc nhở mọi người</a:t>
            </a:r>
            <a:endParaRPr lang="en-US" sz="1800">
              <a:latin typeface="Roboto Light" panose="02000000000000000000" pitchFamily="2" charset="0"/>
              <a:ea typeface="Roboto Light" panose="02000000000000000000" pitchFamily="2" charset="0"/>
            </a:endParaRPr>
          </a:p>
          <a:p>
            <a:pPr algn="r"/>
            <a:r>
              <a:rPr lang="vi-VN" sz="2300">
                <a:latin typeface="Prata" panose="020B0604020202020204" charset="0"/>
                <a:ea typeface="Roboto Light" panose="02000000000000000000" pitchFamily="2" charset="0"/>
              </a:rPr>
              <a:t>đề phòng </a:t>
            </a:r>
            <a:r>
              <a:rPr lang="vi-VN">
                <a:latin typeface="Roboto Light" panose="02000000000000000000" pitchFamily="2" charset="0"/>
                <a:ea typeface="Roboto Light" panose="02000000000000000000" pitchFamily="2" charset="0"/>
              </a:rPr>
              <a:t>và</a:t>
            </a:r>
            <a:r>
              <a:rPr lang="vi-VN" sz="2300">
                <a:latin typeface="Roboto Light" panose="02000000000000000000" pitchFamily="2" charset="0"/>
                <a:ea typeface="Roboto Light" panose="02000000000000000000" pitchFamily="2" charset="0"/>
              </a:rPr>
              <a:t> </a:t>
            </a:r>
            <a:r>
              <a:rPr lang="vi-VN" sz="2300">
                <a:latin typeface="Prata" panose="020B0604020202020204" charset="0"/>
                <a:ea typeface="Roboto Light" panose="02000000000000000000" pitchFamily="2" charset="0"/>
              </a:rPr>
              <a:t>khắc phục</a:t>
            </a:r>
          </a:p>
        </p:txBody>
      </p:sp>
      <p:cxnSp>
        <p:nvCxnSpPr>
          <p:cNvPr id="41" name="Google Shape;230;p36">
            <a:extLst>
              <a:ext uri="{FF2B5EF4-FFF2-40B4-BE49-F238E27FC236}">
                <a16:creationId xmlns:a16="http://schemas.microsoft.com/office/drawing/2014/main" id="{46D0774B-01B1-414C-BD71-735001E8D87A}"/>
              </a:ext>
            </a:extLst>
          </p:cNvPr>
          <p:cNvCxnSpPr>
            <a:cxnSpLocks/>
          </p:cNvCxnSpPr>
          <p:nvPr/>
        </p:nvCxnSpPr>
        <p:spPr>
          <a:xfrm>
            <a:off x="4346917" y="1181707"/>
            <a:ext cx="787791" cy="0"/>
          </a:xfrm>
          <a:prstGeom prst="straightConnector1">
            <a:avLst/>
          </a:prstGeom>
          <a:noFill/>
          <a:ln w="127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661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307;p44">
            <a:extLst>
              <a:ext uri="{FF2B5EF4-FFF2-40B4-BE49-F238E27FC236}">
                <a16:creationId xmlns:a16="http://schemas.microsoft.com/office/drawing/2014/main" id="{E98614A8-F306-42C2-ADE7-56D9606153DC}"/>
              </a:ext>
            </a:extLst>
          </p:cNvPr>
          <p:cNvSpPr/>
          <p:nvPr/>
        </p:nvSpPr>
        <p:spPr>
          <a:xfrm>
            <a:off x="819525" y="1069181"/>
            <a:ext cx="1692687" cy="119973"/>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17" name="!!d">
            <a:extLst>
              <a:ext uri="{FF2B5EF4-FFF2-40B4-BE49-F238E27FC236}">
                <a16:creationId xmlns:a16="http://schemas.microsoft.com/office/drawing/2014/main" id="{3886EC76-A91C-4178-A2F9-17D2A5E8DE15}"/>
              </a:ext>
            </a:extLst>
          </p:cNvPr>
          <p:cNvSpPr/>
          <p:nvPr/>
        </p:nvSpPr>
        <p:spPr>
          <a:xfrm>
            <a:off x="6998944" y="-596927"/>
            <a:ext cx="1844456" cy="1420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8" name="hnrthrt">
            <a:extLst>
              <a:ext uri="{FF2B5EF4-FFF2-40B4-BE49-F238E27FC236}">
                <a16:creationId xmlns:a16="http://schemas.microsoft.com/office/drawing/2014/main" id="{9CDE7420-C819-42C9-AF70-93D49EE43884}"/>
              </a:ext>
            </a:extLst>
          </p:cNvPr>
          <p:cNvCxnSpPr>
            <a:cxnSpLocks/>
          </p:cNvCxnSpPr>
          <p:nvPr/>
        </p:nvCxnSpPr>
        <p:spPr>
          <a:xfrm>
            <a:off x="462015" y="312355"/>
            <a:ext cx="8681985"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221;p35">
            <a:extLst>
              <a:ext uri="{FF2B5EF4-FFF2-40B4-BE49-F238E27FC236}">
                <a16:creationId xmlns:a16="http://schemas.microsoft.com/office/drawing/2014/main" id="{58665D01-904D-4155-B0FC-004965F1A22F}"/>
              </a:ext>
            </a:extLst>
          </p:cNvPr>
          <p:cNvCxnSpPr>
            <a:cxnSpLocks/>
          </p:cNvCxnSpPr>
          <p:nvPr/>
        </p:nvCxnSpPr>
        <p:spPr>
          <a:xfrm>
            <a:off x="462015" y="312355"/>
            <a:ext cx="0" cy="4831145"/>
          </a:xfrm>
          <a:prstGeom prst="straightConnector1">
            <a:avLst/>
          </a:prstGeom>
          <a:noFill/>
          <a:ln w="19050" cap="flat" cmpd="sng">
            <a:solidFill>
              <a:schemeClr val="dk1"/>
            </a:solidFill>
            <a:prstDash val="solid"/>
            <a:round/>
            <a:headEnd type="none" w="med" len="med"/>
            <a:tailEnd type="none" w="med" len="med"/>
          </a:ln>
        </p:spPr>
      </p:cxnSp>
      <p:sp>
        <p:nvSpPr>
          <p:cNvPr id="48" name="Google Shape;208;p35">
            <a:extLst>
              <a:ext uri="{FF2B5EF4-FFF2-40B4-BE49-F238E27FC236}">
                <a16:creationId xmlns:a16="http://schemas.microsoft.com/office/drawing/2014/main" id="{B5548B25-890D-4E6A-8ACD-6FB9B82EB8C7}"/>
              </a:ext>
            </a:extLst>
          </p:cNvPr>
          <p:cNvSpPr txBox="1">
            <a:spLocks/>
          </p:cNvSpPr>
          <p:nvPr/>
        </p:nvSpPr>
        <p:spPr>
          <a:xfrm>
            <a:off x="713225" y="597435"/>
            <a:ext cx="5768100" cy="528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000">
                <a:latin typeface="Prata" panose="020B0604020202020204" charset="0"/>
              </a:rPr>
              <a:t>Nội dung</a:t>
            </a:r>
          </a:p>
        </p:txBody>
      </p:sp>
      <p:sp>
        <p:nvSpPr>
          <p:cNvPr id="49" name="Google Shape;209;p35">
            <a:extLst>
              <a:ext uri="{FF2B5EF4-FFF2-40B4-BE49-F238E27FC236}">
                <a16:creationId xmlns:a16="http://schemas.microsoft.com/office/drawing/2014/main" id="{5E321C1A-FAE9-4952-B662-90C468040EAB}"/>
              </a:ext>
            </a:extLst>
          </p:cNvPr>
          <p:cNvSpPr txBox="1">
            <a:spLocks/>
          </p:cNvSpPr>
          <p:nvPr/>
        </p:nvSpPr>
        <p:spPr>
          <a:xfrm>
            <a:off x="1613949" y="1954355"/>
            <a:ext cx="2891789" cy="9474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dk1"/>
                </a:solidFill>
                <a:latin typeface="Roboto Light" panose="02000000000000000000" pitchFamily="2" charset="0"/>
                <a:ea typeface="Roboto Light" panose="02000000000000000000" pitchFamily="2" charset="0"/>
                <a:cs typeface="Tahoma" panose="020B0604030504040204" pitchFamily="34" charset="0"/>
                <a:sym typeface="Didact Gothic"/>
              </a:rPr>
              <a:t>Bản chất giai cấp của nhà nước</a:t>
            </a:r>
          </a:p>
          <a:p>
            <a:r>
              <a:rPr lang="vi-VN">
                <a:latin typeface="Roboto Light" panose="02000000000000000000" pitchFamily="2" charset="0"/>
                <a:ea typeface="Roboto Light" panose="02000000000000000000" pitchFamily="2" charset="0"/>
                <a:cs typeface="Tahoma" panose="020B0604030504040204" pitchFamily="34" charset="0"/>
              </a:rPr>
              <a:t>Nhà nước của nhân dân</a:t>
            </a:r>
          </a:p>
          <a:p>
            <a:r>
              <a:rPr lang="vi-VN">
                <a:solidFill>
                  <a:schemeClr val="dk1"/>
                </a:solidFill>
                <a:latin typeface="Roboto Light" panose="02000000000000000000" pitchFamily="2" charset="0"/>
                <a:ea typeface="Roboto Light" panose="02000000000000000000" pitchFamily="2" charset="0"/>
                <a:cs typeface="Tahoma" panose="020B0604030504040204" pitchFamily="34" charset="0"/>
                <a:sym typeface="Didact Gothic"/>
              </a:rPr>
              <a:t>Nh</a:t>
            </a:r>
            <a:r>
              <a:rPr lang="vi-VN">
                <a:latin typeface="Roboto Light" panose="02000000000000000000" pitchFamily="2" charset="0"/>
                <a:ea typeface="Roboto Light" panose="02000000000000000000" pitchFamily="2" charset="0"/>
                <a:cs typeface="Tahoma" panose="020B0604030504040204" pitchFamily="34" charset="0"/>
              </a:rPr>
              <a:t>à nước do nhân dân</a:t>
            </a:r>
          </a:p>
          <a:p>
            <a:r>
              <a:rPr lang="vi-VN">
                <a:solidFill>
                  <a:schemeClr val="dk1"/>
                </a:solidFill>
                <a:latin typeface="Roboto Light" panose="02000000000000000000" pitchFamily="2" charset="0"/>
                <a:ea typeface="Roboto Light" panose="02000000000000000000" pitchFamily="2" charset="0"/>
                <a:cs typeface="Tahoma" panose="020B0604030504040204" pitchFamily="34" charset="0"/>
                <a:sym typeface="Didact Gothic"/>
              </a:rPr>
              <a:t>Nh</a:t>
            </a:r>
            <a:r>
              <a:rPr lang="vi-VN">
                <a:latin typeface="Roboto Light" panose="02000000000000000000" pitchFamily="2" charset="0"/>
                <a:ea typeface="Roboto Light" panose="02000000000000000000" pitchFamily="2" charset="0"/>
                <a:cs typeface="Tahoma" panose="020B0604030504040204" pitchFamily="34" charset="0"/>
              </a:rPr>
              <a:t>à nước vì nhân dân</a:t>
            </a:r>
            <a:endParaRPr lang="vi-VN">
              <a:solidFill>
                <a:schemeClr val="dk1"/>
              </a:solidFill>
              <a:latin typeface="Roboto Light" panose="02000000000000000000" pitchFamily="2" charset="0"/>
              <a:ea typeface="Roboto Light" panose="02000000000000000000" pitchFamily="2" charset="0"/>
              <a:cs typeface="Tahoma" panose="020B0604030504040204" pitchFamily="34" charset="0"/>
              <a:sym typeface="Didact Gothic"/>
            </a:endParaRPr>
          </a:p>
        </p:txBody>
      </p:sp>
      <p:sp>
        <p:nvSpPr>
          <p:cNvPr id="50" name="Google Shape;210;p35">
            <a:extLst>
              <a:ext uri="{FF2B5EF4-FFF2-40B4-BE49-F238E27FC236}">
                <a16:creationId xmlns:a16="http://schemas.microsoft.com/office/drawing/2014/main" id="{EB1F840C-1B26-42F1-BE4D-909BD2F4F165}"/>
              </a:ext>
            </a:extLst>
          </p:cNvPr>
          <p:cNvSpPr txBox="1">
            <a:spLocks/>
          </p:cNvSpPr>
          <p:nvPr/>
        </p:nvSpPr>
        <p:spPr>
          <a:xfrm>
            <a:off x="1613950" y="1678811"/>
            <a:ext cx="2719500" cy="325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a:latin typeface="Prata" panose="020B0604020202020204" charset="0"/>
              </a:rPr>
              <a:t>Nhà nước dân chủ</a:t>
            </a:r>
            <a:endParaRPr lang="vi-VN" sz="1800">
              <a:solidFill>
                <a:schemeClr val="dk1"/>
              </a:solidFill>
              <a:latin typeface="Prata" panose="020B0604020202020204" charset="0"/>
              <a:ea typeface="Prata"/>
              <a:cs typeface="Prata"/>
              <a:sym typeface="Prata"/>
            </a:endParaRPr>
          </a:p>
        </p:txBody>
      </p:sp>
      <p:sp>
        <p:nvSpPr>
          <p:cNvPr id="51" name="Google Shape;213;p35">
            <a:extLst>
              <a:ext uri="{FF2B5EF4-FFF2-40B4-BE49-F238E27FC236}">
                <a16:creationId xmlns:a16="http://schemas.microsoft.com/office/drawing/2014/main" id="{FA2774A1-3489-4421-9D19-BE8060868DC6}"/>
              </a:ext>
            </a:extLst>
          </p:cNvPr>
          <p:cNvSpPr txBox="1">
            <a:spLocks/>
          </p:cNvSpPr>
          <p:nvPr/>
        </p:nvSpPr>
        <p:spPr>
          <a:xfrm>
            <a:off x="929350" y="1696211"/>
            <a:ext cx="684600" cy="29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a:solidFill>
                  <a:schemeClr val="dk1"/>
                </a:solidFill>
                <a:latin typeface="Prata" panose="020B0604020202020204" charset="0"/>
                <a:sym typeface="Prata"/>
              </a:rPr>
              <a:t>01</a:t>
            </a:r>
          </a:p>
        </p:txBody>
      </p:sp>
      <p:cxnSp>
        <p:nvCxnSpPr>
          <p:cNvPr id="52" name="Google Shape;221;p35">
            <a:extLst>
              <a:ext uri="{FF2B5EF4-FFF2-40B4-BE49-F238E27FC236}">
                <a16:creationId xmlns:a16="http://schemas.microsoft.com/office/drawing/2014/main" id="{F749E44C-199D-4AAD-A366-0B4879F0103B}"/>
              </a:ext>
            </a:extLst>
          </p:cNvPr>
          <p:cNvCxnSpPr/>
          <p:nvPr/>
        </p:nvCxnSpPr>
        <p:spPr>
          <a:xfrm>
            <a:off x="819525" y="1171753"/>
            <a:ext cx="647100" cy="0"/>
          </a:xfrm>
          <a:prstGeom prst="straightConnector1">
            <a:avLst/>
          </a:prstGeom>
          <a:noFill/>
          <a:ln w="19050" cap="flat" cmpd="sng">
            <a:solidFill>
              <a:schemeClr val="dk1"/>
            </a:solidFill>
            <a:prstDash val="solid"/>
            <a:round/>
            <a:headEnd type="none" w="med" len="med"/>
            <a:tailEnd type="none" w="med" len="med"/>
          </a:ln>
        </p:spPr>
      </p:cxnSp>
      <p:sp>
        <p:nvSpPr>
          <p:cNvPr id="53" name="Google Shape;209;p35">
            <a:extLst>
              <a:ext uri="{FF2B5EF4-FFF2-40B4-BE49-F238E27FC236}">
                <a16:creationId xmlns:a16="http://schemas.microsoft.com/office/drawing/2014/main" id="{152910EB-2562-4720-B739-6D0932B7F240}"/>
              </a:ext>
            </a:extLst>
          </p:cNvPr>
          <p:cNvSpPr txBox="1">
            <a:spLocks/>
          </p:cNvSpPr>
          <p:nvPr/>
        </p:nvSpPr>
        <p:spPr>
          <a:xfrm>
            <a:off x="1613949" y="3675613"/>
            <a:ext cx="2891789" cy="947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err="1">
                <a:latin typeface="Roboto Light" panose="02000000000000000000" pitchFamily="2" charset="0"/>
                <a:ea typeface="Roboto Light" panose="02000000000000000000" pitchFamily="2" charset="0"/>
                <a:cs typeface="Tahoma" panose="020B0604030504040204" pitchFamily="34" charset="0"/>
              </a:rPr>
              <a:t>Nhà</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nước</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hợp</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hiến</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hợp</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pháp</a:t>
            </a:r>
            <a:endParaRPr lang="en-US">
              <a:latin typeface="Roboto Light" panose="02000000000000000000" pitchFamily="2" charset="0"/>
              <a:ea typeface="Roboto Light" panose="02000000000000000000" pitchFamily="2" charset="0"/>
              <a:cs typeface="Tahoma" panose="020B0604030504040204" pitchFamily="34" charset="0"/>
            </a:endParaRPr>
          </a:p>
          <a:p>
            <a:pPr marL="0" indent="0"/>
            <a:r>
              <a:rPr lang="en-US" err="1">
                <a:latin typeface="Roboto Light" panose="02000000000000000000" pitchFamily="2" charset="0"/>
                <a:ea typeface="Roboto Light" panose="02000000000000000000" pitchFamily="2" charset="0"/>
                <a:cs typeface="Tahoma" panose="020B0604030504040204" pitchFamily="34" charset="0"/>
              </a:rPr>
              <a:t>Nhà</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nước</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thượng</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tôn</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pháp</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luật</a:t>
            </a:r>
            <a:endParaRPr lang="en-US">
              <a:latin typeface="Roboto Light" panose="02000000000000000000" pitchFamily="2" charset="0"/>
              <a:ea typeface="Roboto Light" panose="02000000000000000000" pitchFamily="2" charset="0"/>
              <a:cs typeface="Tahoma" panose="020B0604030504040204" pitchFamily="34" charset="0"/>
            </a:endParaRPr>
          </a:p>
          <a:p>
            <a:pPr marL="0" indent="0"/>
            <a:r>
              <a:rPr lang="en-US" err="1">
                <a:latin typeface="Roboto Light" panose="02000000000000000000" pitchFamily="2" charset="0"/>
                <a:ea typeface="Roboto Light" panose="02000000000000000000" pitchFamily="2" charset="0"/>
                <a:cs typeface="Tahoma" panose="020B0604030504040204" pitchFamily="34" charset="0"/>
              </a:rPr>
              <a:t>Pháp</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quyền</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nhân</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nghĩa</a:t>
            </a:r>
            <a:endParaRPr lang="vi-VN">
              <a:latin typeface="Roboto Light" panose="02000000000000000000" pitchFamily="2" charset="0"/>
              <a:ea typeface="Roboto Light" panose="02000000000000000000" pitchFamily="2" charset="0"/>
              <a:cs typeface="Tahoma" panose="020B0604030504040204" pitchFamily="34" charset="0"/>
            </a:endParaRPr>
          </a:p>
        </p:txBody>
      </p:sp>
      <p:sp>
        <p:nvSpPr>
          <p:cNvPr id="54" name="Google Shape;210;p35">
            <a:extLst>
              <a:ext uri="{FF2B5EF4-FFF2-40B4-BE49-F238E27FC236}">
                <a16:creationId xmlns:a16="http://schemas.microsoft.com/office/drawing/2014/main" id="{24425F85-10F6-4DE2-9599-571B3C69ECF2}"/>
              </a:ext>
            </a:extLst>
          </p:cNvPr>
          <p:cNvSpPr txBox="1">
            <a:spLocks/>
          </p:cNvSpPr>
          <p:nvPr/>
        </p:nvSpPr>
        <p:spPr>
          <a:xfrm>
            <a:off x="1613950" y="3400069"/>
            <a:ext cx="27195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vi-VN"/>
              <a:t>Nhà nước </a:t>
            </a:r>
            <a:r>
              <a:rPr lang="en-US" err="1"/>
              <a:t>pháp</a:t>
            </a:r>
            <a:r>
              <a:rPr lang="en-US"/>
              <a:t> </a:t>
            </a:r>
            <a:r>
              <a:rPr lang="en-US" err="1"/>
              <a:t>quyền</a:t>
            </a:r>
            <a:endParaRPr lang="vi-VN"/>
          </a:p>
        </p:txBody>
      </p:sp>
      <p:sp>
        <p:nvSpPr>
          <p:cNvPr id="55" name="Google Shape;213;p35">
            <a:extLst>
              <a:ext uri="{FF2B5EF4-FFF2-40B4-BE49-F238E27FC236}">
                <a16:creationId xmlns:a16="http://schemas.microsoft.com/office/drawing/2014/main" id="{DB998494-A140-4EBB-94AA-E3812B8674B9}"/>
              </a:ext>
            </a:extLst>
          </p:cNvPr>
          <p:cNvSpPr txBox="1">
            <a:spLocks/>
          </p:cNvSpPr>
          <p:nvPr/>
        </p:nvSpPr>
        <p:spPr>
          <a:xfrm>
            <a:off x="929350" y="3417469"/>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a:t>02</a:t>
            </a:r>
          </a:p>
        </p:txBody>
      </p:sp>
      <p:sp>
        <p:nvSpPr>
          <p:cNvPr id="56" name="Google Shape;209;p35">
            <a:extLst>
              <a:ext uri="{FF2B5EF4-FFF2-40B4-BE49-F238E27FC236}">
                <a16:creationId xmlns:a16="http://schemas.microsoft.com/office/drawing/2014/main" id="{B240B45A-814E-4248-A98F-F6B9BD8C77A8}"/>
              </a:ext>
            </a:extLst>
          </p:cNvPr>
          <p:cNvSpPr txBox="1">
            <a:spLocks/>
          </p:cNvSpPr>
          <p:nvPr/>
        </p:nvSpPr>
        <p:spPr>
          <a:xfrm>
            <a:off x="5018049" y="1927965"/>
            <a:ext cx="3297425" cy="947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err="1">
                <a:latin typeface="Roboto Light" panose="02000000000000000000" pitchFamily="2" charset="0"/>
                <a:ea typeface="Roboto Light" panose="02000000000000000000" pitchFamily="2" charset="0"/>
                <a:cs typeface="Tahoma" panose="020B0604030504040204" pitchFamily="34" charset="0"/>
              </a:rPr>
              <a:t>Kiểm</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soát</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quyền</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lực</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nhà</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nước</a:t>
            </a:r>
            <a:endParaRPr lang="en-US">
              <a:latin typeface="Roboto Light" panose="02000000000000000000" pitchFamily="2" charset="0"/>
              <a:ea typeface="Roboto Light" panose="02000000000000000000" pitchFamily="2" charset="0"/>
              <a:cs typeface="Tahoma" panose="020B0604030504040204" pitchFamily="34" charset="0"/>
            </a:endParaRPr>
          </a:p>
          <a:p>
            <a:pPr marL="0" indent="0"/>
            <a:r>
              <a:rPr lang="en-US" err="1">
                <a:latin typeface="Roboto Light" panose="02000000000000000000" pitchFamily="2" charset="0"/>
                <a:ea typeface="Roboto Light" panose="02000000000000000000" pitchFamily="2" charset="0"/>
                <a:cs typeface="Tahoma" panose="020B0604030504040204" pitchFamily="34" charset="0"/>
              </a:rPr>
              <a:t>Phòng</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chống</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tiêu</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cực</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trong</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nhà</a:t>
            </a:r>
            <a:r>
              <a:rPr lang="en-US">
                <a:latin typeface="Roboto Light" panose="02000000000000000000" pitchFamily="2" charset="0"/>
                <a:ea typeface="Roboto Light" panose="02000000000000000000" pitchFamily="2" charset="0"/>
                <a:cs typeface="Tahoma" panose="020B0604030504040204" pitchFamily="34" charset="0"/>
              </a:rPr>
              <a:t> </a:t>
            </a:r>
            <a:r>
              <a:rPr lang="en-US" err="1">
                <a:latin typeface="Roboto Light" panose="02000000000000000000" pitchFamily="2" charset="0"/>
                <a:ea typeface="Roboto Light" panose="02000000000000000000" pitchFamily="2" charset="0"/>
                <a:cs typeface="Tahoma" panose="020B0604030504040204" pitchFamily="34" charset="0"/>
              </a:rPr>
              <a:t>nước</a:t>
            </a:r>
            <a:endParaRPr lang="vi-VN">
              <a:latin typeface="Roboto Light" panose="02000000000000000000" pitchFamily="2" charset="0"/>
              <a:ea typeface="Roboto Light" panose="02000000000000000000" pitchFamily="2" charset="0"/>
              <a:cs typeface="Tahoma" panose="020B0604030504040204" pitchFamily="34" charset="0"/>
            </a:endParaRPr>
          </a:p>
        </p:txBody>
      </p:sp>
      <p:sp>
        <p:nvSpPr>
          <p:cNvPr id="57" name="Google Shape;210;p35">
            <a:extLst>
              <a:ext uri="{FF2B5EF4-FFF2-40B4-BE49-F238E27FC236}">
                <a16:creationId xmlns:a16="http://schemas.microsoft.com/office/drawing/2014/main" id="{BC665C8A-DC05-40A9-8A74-16870EFBE350}"/>
              </a:ext>
            </a:extLst>
          </p:cNvPr>
          <p:cNvSpPr txBox="1">
            <a:spLocks/>
          </p:cNvSpPr>
          <p:nvPr/>
        </p:nvSpPr>
        <p:spPr>
          <a:xfrm>
            <a:off x="5018049" y="1652421"/>
            <a:ext cx="3895565"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vi-VN"/>
              <a:t>Nhà nước </a:t>
            </a:r>
            <a:r>
              <a:rPr lang="en-US" err="1"/>
              <a:t>trong</a:t>
            </a:r>
            <a:r>
              <a:rPr lang="en-US"/>
              <a:t> </a:t>
            </a:r>
            <a:r>
              <a:rPr lang="en-US" err="1"/>
              <a:t>sạch</a:t>
            </a:r>
            <a:r>
              <a:rPr lang="en-US"/>
              <a:t>, </a:t>
            </a:r>
            <a:r>
              <a:rPr lang="en-US" err="1"/>
              <a:t>vững</a:t>
            </a:r>
            <a:r>
              <a:rPr lang="en-US"/>
              <a:t> </a:t>
            </a:r>
            <a:r>
              <a:rPr lang="en-US" err="1"/>
              <a:t>mạnh</a:t>
            </a:r>
            <a:endParaRPr lang="vi-VN"/>
          </a:p>
        </p:txBody>
      </p:sp>
      <p:sp>
        <p:nvSpPr>
          <p:cNvPr id="58" name="Google Shape;213;p35">
            <a:extLst>
              <a:ext uri="{FF2B5EF4-FFF2-40B4-BE49-F238E27FC236}">
                <a16:creationId xmlns:a16="http://schemas.microsoft.com/office/drawing/2014/main" id="{27AA96F9-57B6-4CA1-9681-18E6778700AB}"/>
              </a:ext>
            </a:extLst>
          </p:cNvPr>
          <p:cNvSpPr txBox="1">
            <a:spLocks/>
          </p:cNvSpPr>
          <p:nvPr/>
        </p:nvSpPr>
        <p:spPr>
          <a:xfrm>
            <a:off x="4333450" y="1669821"/>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a:t>03</a:t>
            </a:r>
          </a:p>
        </p:txBody>
      </p:sp>
      <p:sp>
        <p:nvSpPr>
          <p:cNvPr id="59" name="Google Shape;210;p35">
            <a:extLst>
              <a:ext uri="{FF2B5EF4-FFF2-40B4-BE49-F238E27FC236}">
                <a16:creationId xmlns:a16="http://schemas.microsoft.com/office/drawing/2014/main" id="{7004C123-400F-441C-AC07-4BB8136ED0AC}"/>
              </a:ext>
            </a:extLst>
          </p:cNvPr>
          <p:cNvSpPr txBox="1">
            <a:spLocks/>
          </p:cNvSpPr>
          <p:nvPr/>
        </p:nvSpPr>
        <p:spPr>
          <a:xfrm>
            <a:off x="5018049" y="3400069"/>
            <a:ext cx="4583153" cy="6368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US" err="1"/>
              <a:t>Vận</a:t>
            </a:r>
            <a:r>
              <a:rPr lang="en-US"/>
              <a:t> </a:t>
            </a:r>
            <a:r>
              <a:rPr lang="en-US" err="1"/>
              <a:t>dụng</a:t>
            </a:r>
            <a:r>
              <a:rPr lang="en-US"/>
              <a:t> </a:t>
            </a:r>
            <a:r>
              <a:rPr lang="en-US" err="1"/>
              <a:t>tư</a:t>
            </a:r>
            <a:r>
              <a:rPr lang="en-US"/>
              <a:t> </a:t>
            </a:r>
            <a:r>
              <a:rPr lang="en-US" err="1"/>
              <a:t>tưởng</a:t>
            </a:r>
            <a:r>
              <a:rPr lang="en-US"/>
              <a:t> </a:t>
            </a:r>
            <a:r>
              <a:rPr lang="en-US" err="1"/>
              <a:t>Hồ</a:t>
            </a:r>
            <a:r>
              <a:rPr lang="en-US"/>
              <a:t> </a:t>
            </a:r>
            <a:r>
              <a:rPr lang="en-US" err="1"/>
              <a:t>Chí</a:t>
            </a:r>
            <a:r>
              <a:rPr lang="en-US"/>
              <a:t> Minh</a:t>
            </a:r>
          </a:p>
          <a:p>
            <a:r>
              <a:rPr lang="en-US" err="1"/>
              <a:t>vào</a:t>
            </a:r>
            <a:r>
              <a:rPr lang="en-US"/>
              <a:t> </a:t>
            </a:r>
            <a:r>
              <a:rPr lang="en-US" err="1"/>
              <a:t>công</a:t>
            </a:r>
            <a:r>
              <a:rPr lang="en-US"/>
              <a:t> </a:t>
            </a:r>
            <a:r>
              <a:rPr lang="en-US" err="1"/>
              <a:t>tác</a:t>
            </a:r>
            <a:r>
              <a:rPr lang="en-US"/>
              <a:t> </a:t>
            </a:r>
            <a:r>
              <a:rPr lang="en-US" err="1"/>
              <a:t>xây</a:t>
            </a:r>
            <a:r>
              <a:rPr lang="en-US"/>
              <a:t> </a:t>
            </a:r>
            <a:r>
              <a:rPr lang="en-US" err="1"/>
              <a:t>dựng</a:t>
            </a:r>
            <a:r>
              <a:rPr lang="en-US"/>
              <a:t> </a:t>
            </a:r>
            <a:r>
              <a:rPr lang="en-US" err="1"/>
              <a:t>nhà</a:t>
            </a:r>
            <a:r>
              <a:rPr lang="en-US"/>
              <a:t> </a:t>
            </a:r>
            <a:r>
              <a:rPr lang="en-US" err="1"/>
              <a:t>nước</a:t>
            </a:r>
            <a:endParaRPr lang="vi-VN"/>
          </a:p>
        </p:txBody>
      </p:sp>
      <p:sp>
        <p:nvSpPr>
          <p:cNvPr id="60" name="Google Shape;213;p35">
            <a:extLst>
              <a:ext uri="{FF2B5EF4-FFF2-40B4-BE49-F238E27FC236}">
                <a16:creationId xmlns:a16="http://schemas.microsoft.com/office/drawing/2014/main" id="{788CEECF-5AB8-4656-AD06-4DE13CA8AF4F}"/>
              </a:ext>
            </a:extLst>
          </p:cNvPr>
          <p:cNvSpPr txBox="1">
            <a:spLocks/>
          </p:cNvSpPr>
          <p:nvPr/>
        </p:nvSpPr>
        <p:spPr>
          <a:xfrm>
            <a:off x="4333450" y="3417469"/>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a:t>04</a:t>
            </a:r>
          </a:p>
        </p:txBody>
      </p:sp>
    </p:spTree>
    <p:extLst>
      <p:ext uri="{BB962C8B-B14F-4D97-AF65-F5344CB8AC3E}">
        <p14:creationId xmlns:p14="http://schemas.microsoft.com/office/powerpoint/2010/main" val="938775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396FA4F-6417-4A5A-887D-FF20CE8E3285}"/>
              </a:ext>
            </a:extLst>
          </p:cNvPr>
          <p:cNvSpPr/>
          <p:nvPr/>
        </p:nvSpPr>
        <p:spPr>
          <a:xfrm>
            <a:off x="5089345" y="701912"/>
            <a:ext cx="1321023" cy="4885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Google Shape;307;p44">
            <a:extLst>
              <a:ext uri="{FF2B5EF4-FFF2-40B4-BE49-F238E27FC236}">
                <a16:creationId xmlns:a16="http://schemas.microsoft.com/office/drawing/2014/main" id="{0C0382D0-2979-4802-A6CE-D17DB74807B8}"/>
              </a:ext>
            </a:extLst>
          </p:cNvPr>
          <p:cNvSpPr/>
          <p:nvPr/>
        </p:nvSpPr>
        <p:spPr>
          <a:xfrm>
            <a:off x="5803514" y="3764341"/>
            <a:ext cx="2512881" cy="773270"/>
          </a:xfrm>
          <a:prstGeom prst="rect">
            <a:avLst/>
          </a:prstGeom>
          <a:solidFill>
            <a:srgbClr val="C7C0B5">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18" name="Google Shape;307;p44">
            <a:extLst>
              <a:ext uri="{FF2B5EF4-FFF2-40B4-BE49-F238E27FC236}">
                <a16:creationId xmlns:a16="http://schemas.microsoft.com/office/drawing/2014/main" id="{E1C30F28-2B11-47BB-B993-9C02D6EAA6C5}"/>
              </a:ext>
            </a:extLst>
          </p:cNvPr>
          <p:cNvSpPr/>
          <p:nvPr/>
        </p:nvSpPr>
        <p:spPr>
          <a:xfrm>
            <a:off x="1034716" y="1663087"/>
            <a:ext cx="2275686" cy="773270"/>
          </a:xfrm>
          <a:prstGeom prst="rect">
            <a:avLst/>
          </a:prstGeom>
          <a:solidFill>
            <a:srgbClr val="C7C0B5">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3" name="Rectangle 2">
            <a:extLst>
              <a:ext uri="{FF2B5EF4-FFF2-40B4-BE49-F238E27FC236}">
                <a16:creationId xmlns:a16="http://schemas.microsoft.com/office/drawing/2014/main" id="{046A956F-5858-4C15-8C18-2CBA27CDB5E5}"/>
              </a:ext>
            </a:extLst>
          </p:cNvPr>
          <p:cNvSpPr/>
          <p:nvPr/>
        </p:nvSpPr>
        <p:spPr>
          <a:xfrm>
            <a:off x="1863176" y="1502130"/>
            <a:ext cx="1926772" cy="3200400"/>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2C32A43B-70DD-4AD1-93EC-E8BAD445EBA5}"/>
              </a:ext>
            </a:extLst>
          </p:cNvPr>
          <p:cNvSpPr/>
          <p:nvPr/>
        </p:nvSpPr>
        <p:spPr>
          <a:xfrm>
            <a:off x="1137842" y="1766211"/>
            <a:ext cx="2275686" cy="77327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schemeClr val="tx1"/>
              </a:solidFill>
              <a:latin typeface="Prata" panose="020B0604020202020204" charset="0"/>
            </a:endParaRPr>
          </a:p>
        </p:txBody>
      </p:sp>
      <p:sp>
        <p:nvSpPr>
          <p:cNvPr id="6" name="TextBox 5">
            <a:extLst>
              <a:ext uri="{FF2B5EF4-FFF2-40B4-BE49-F238E27FC236}">
                <a16:creationId xmlns:a16="http://schemas.microsoft.com/office/drawing/2014/main" id="{E8074C4C-BE65-40FE-A8A2-5AD319AF6085}"/>
              </a:ext>
            </a:extLst>
          </p:cNvPr>
          <p:cNvSpPr txBox="1"/>
          <p:nvPr/>
        </p:nvSpPr>
        <p:spPr>
          <a:xfrm>
            <a:off x="1959426" y="2754933"/>
            <a:ext cx="1715359" cy="1384995"/>
          </a:xfrm>
          <a:prstGeom prst="rect">
            <a:avLst/>
          </a:prstGeom>
          <a:noFill/>
        </p:spPr>
        <p:txBody>
          <a:bodyPr wrap="square">
            <a:spAutoFit/>
          </a:bodyPr>
          <a:lstStyle/>
          <a:p>
            <a:pPr algn="just"/>
            <a:r>
              <a:rPr lang="en-US">
                <a:latin typeface="Roboto Light" panose="02000000000000000000" pitchFamily="2" charset="0"/>
                <a:ea typeface="Roboto Light" panose="02000000000000000000" pitchFamily="2" charset="0"/>
              </a:rPr>
              <a:t>B</a:t>
            </a:r>
            <a:r>
              <a:rPr lang="vi-VN">
                <a:latin typeface="Roboto Light" panose="02000000000000000000" pitchFamily="2" charset="0"/>
                <a:ea typeface="Roboto Light" panose="02000000000000000000" pitchFamily="2" charset="0"/>
              </a:rPr>
              <a:t>ắt nguồn từ căn “bệnh mẹ” là chủ nghĩa cá nhân, từ sự thiếu tu dưỡng, rèn luyện của bản thân cán bộ</a:t>
            </a:r>
          </a:p>
        </p:txBody>
      </p:sp>
      <p:sp>
        <p:nvSpPr>
          <p:cNvPr id="10" name="TextBox 9">
            <a:extLst>
              <a:ext uri="{FF2B5EF4-FFF2-40B4-BE49-F238E27FC236}">
                <a16:creationId xmlns:a16="http://schemas.microsoft.com/office/drawing/2014/main" id="{0476F9AD-79F3-4741-9502-B37FC410F00D}"/>
              </a:ext>
            </a:extLst>
          </p:cNvPr>
          <p:cNvSpPr txBox="1"/>
          <p:nvPr/>
        </p:nvSpPr>
        <p:spPr>
          <a:xfrm>
            <a:off x="4400120" y="1658692"/>
            <a:ext cx="2866954" cy="2139047"/>
          </a:xfrm>
          <a:prstGeom prst="rect">
            <a:avLst/>
          </a:prstGeom>
          <a:noFill/>
        </p:spPr>
        <p:txBody>
          <a:bodyPr wrap="square">
            <a:spAutoFit/>
          </a:bodyPr>
          <a:lstStyle/>
          <a:p>
            <a:pPr algn="just">
              <a:spcAft>
                <a:spcPts val="600"/>
              </a:spcAft>
            </a:pPr>
            <a:r>
              <a:rPr lang="en-US">
                <a:latin typeface="Roboto Light" panose="02000000000000000000" pitchFamily="2" charset="0"/>
                <a:ea typeface="Roboto Light" panose="02000000000000000000" pitchFamily="2" charset="0"/>
              </a:rPr>
              <a:t>- C</a:t>
            </a:r>
            <a:r>
              <a:rPr lang="vi-VN">
                <a:latin typeface="Roboto Light" panose="02000000000000000000" pitchFamily="2" charset="0"/>
                <a:ea typeface="Roboto Light" panose="02000000000000000000" pitchFamily="2" charset="0"/>
              </a:rPr>
              <a:t>ông tác cán bộ của Đảng và Nhà nước chưa tốt</a:t>
            </a:r>
            <a:endParaRPr lang="en-US">
              <a:latin typeface="Roboto Light" panose="02000000000000000000" pitchFamily="2" charset="0"/>
              <a:ea typeface="Roboto Light" panose="02000000000000000000" pitchFamily="2" charset="0"/>
            </a:endParaRPr>
          </a:p>
          <a:p>
            <a:pPr algn="just">
              <a:spcAft>
                <a:spcPts val="600"/>
              </a:spcAft>
            </a:pPr>
            <a:r>
              <a:rPr lang="en-US">
                <a:latin typeface="Roboto Light" panose="02000000000000000000" pitchFamily="2" charset="0"/>
                <a:ea typeface="Roboto Light" panose="02000000000000000000" pitchFamily="2" charset="0"/>
              </a:rPr>
              <a:t>- T</a:t>
            </a:r>
            <a:r>
              <a:rPr lang="vi-VN">
                <a:latin typeface="Roboto Light" panose="02000000000000000000" pitchFamily="2" charset="0"/>
                <a:ea typeface="Roboto Light" panose="02000000000000000000" pitchFamily="2" charset="0"/>
              </a:rPr>
              <a:t>rình độ phát triển còn thấp của đời sống xã hội</a:t>
            </a:r>
            <a:endParaRPr lang="en-US">
              <a:latin typeface="Roboto Light" panose="02000000000000000000" pitchFamily="2" charset="0"/>
              <a:ea typeface="Roboto Light" panose="02000000000000000000" pitchFamily="2" charset="0"/>
            </a:endParaRPr>
          </a:p>
          <a:p>
            <a:pPr algn="just">
              <a:spcAft>
                <a:spcPts val="600"/>
              </a:spcAft>
            </a:pPr>
            <a:r>
              <a:rPr lang="en-US">
                <a:latin typeface="Roboto Light" panose="02000000000000000000" pitchFamily="2" charset="0"/>
                <a:ea typeface="Roboto Light" panose="02000000000000000000" pitchFamily="2" charset="0"/>
              </a:rPr>
              <a:t>- T</a:t>
            </a:r>
            <a:r>
              <a:rPr lang="vi-VN">
                <a:latin typeface="Roboto Light" panose="02000000000000000000" pitchFamily="2" charset="0"/>
                <a:ea typeface="Roboto Light" panose="02000000000000000000" pitchFamily="2" charset="0"/>
              </a:rPr>
              <a:t>àn dư của những chính sách phản động của chế độ thực dân, phong kiến</a:t>
            </a:r>
            <a:endParaRPr lang="en-US">
              <a:latin typeface="Roboto Light" panose="02000000000000000000" pitchFamily="2" charset="0"/>
              <a:ea typeface="Roboto Light" panose="02000000000000000000" pitchFamily="2" charset="0"/>
            </a:endParaRPr>
          </a:p>
          <a:p>
            <a:pPr algn="just">
              <a:spcAft>
                <a:spcPts val="600"/>
              </a:spcAft>
            </a:pPr>
            <a:r>
              <a:rPr lang="en-US" sz="2000">
                <a:latin typeface="Roboto Light" panose="02000000000000000000" pitchFamily="2" charset="0"/>
                <a:ea typeface="Roboto Light" panose="02000000000000000000" pitchFamily="2" charset="0"/>
              </a:rPr>
              <a:t>…</a:t>
            </a:r>
          </a:p>
        </p:txBody>
      </p:sp>
      <p:sp>
        <p:nvSpPr>
          <p:cNvPr id="14" name="TextBox 13">
            <a:extLst>
              <a:ext uri="{FF2B5EF4-FFF2-40B4-BE49-F238E27FC236}">
                <a16:creationId xmlns:a16="http://schemas.microsoft.com/office/drawing/2014/main" id="{FE0A6564-24F9-4719-8B79-7711A7EE8B85}"/>
              </a:ext>
            </a:extLst>
          </p:cNvPr>
          <p:cNvSpPr txBox="1"/>
          <p:nvPr/>
        </p:nvSpPr>
        <p:spPr>
          <a:xfrm>
            <a:off x="1271906" y="1919788"/>
            <a:ext cx="2198342" cy="507831"/>
          </a:xfrm>
          <a:prstGeom prst="rect">
            <a:avLst/>
          </a:prstGeom>
          <a:noFill/>
        </p:spPr>
        <p:txBody>
          <a:bodyPr wrap="square">
            <a:spAutoFit/>
          </a:bodyPr>
          <a:lstStyle/>
          <a:p>
            <a:r>
              <a:rPr lang="en-US" sz="2700" err="1">
                <a:solidFill>
                  <a:schemeClr val="tx1"/>
                </a:solidFill>
                <a:latin typeface="Prata" panose="020B0604020202020204" charset="0"/>
              </a:rPr>
              <a:t>Chủ</a:t>
            </a:r>
            <a:r>
              <a:rPr lang="en-US" sz="2700">
                <a:solidFill>
                  <a:schemeClr val="tx1"/>
                </a:solidFill>
                <a:latin typeface="Prata" panose="020B0604020202020204" charset="0"/>
              </a:rPr>
              <a:t> </a:t>
            </a:r>
            <a:r>
              <a:rPr lang="en-US" sz="2700" err="1">
                <a:solidFill>
                  <a:schemeClr val="tx1"/>
                </a:solidFill>
                <a:latin typeface="Prata" panose="020B0604020202020204" charset="0"/>
              </a:rPr>
              <a:t>quan</a:t>
            </a:r>
            <a:endParaRPr lang="vi-VN" sz="2700">
              <a:solidFill>
                <a:schemeClr val="tx1"/>
              </a:solidFill>
              <a:latin typeface="Prata" panose="020B0604020202020204" charset="0"/>
            </a:endParaRPr>
          </a:p>
        </p:txBody>
      </p:sp>
      <p:sp>
        <p:nvSpPr>
          <p:cNvPr id="15" name="Rectangle 14">
            <a:extLst>
              <a:ext uri="{FF2B5EF4-FFF2-40B4-BE49-F238E27FC236}">
                <a16:creationId xmlns:a16="http://schemas.microsoft.com/office/drawing/2014/main" id="{9BD4565C-4E9C-4B18-AA93-6ECA337902DA}"/>
              </a:ext>
            </a:extLst>
          </p:cNvPr>
          <p:cNvSpPr/>
          <p:nvPr/>
        </p:nvSpPr>
        <p:spPr>
          <a:xfrm>
            <a:off x="4236840" y="1502130"/>
            <a:ext cx="3140237" cy="3200400"/>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BC6FA09E-3763-417A-A99C-260E9D2875FF}"/>
              </a:ext>
            </a:extLst>
          </p:cNvPr>
          <p:cNvSpPr/>
          <p:nvPr/>
        </p:nvSpPr>
        <p:spPr>
          <a:xfrm>
            <a:off x="5675468" y="3654014"/>
            <a:ext cx="2526631" cy="77327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schemeClr val="tx1"/>
              </a:solidFill>
              <a:latin typeface="Prata" panose="020B0604020202020204" charset="0"/>
            </a:endParaRPr>
          </a:p>
        </p:txBody>
      </p:sp>
      <p:sp>
        <p:nvSpPr>
          <p:cNvPr id="17" name="TextBox 16">
            <a:extLst>
              <a:ext uri="{FF2B5EF4-FFF2-40B4-BE49-F238E27FC236}">
                <a16:creationId xmlns:a16="http://schemas.microsoft.com/office/drawing/2014/main" id="{F7559948-03BD-4465-9C2A-38F603610000}"/>
              </a:ext>
            </a:extLst>
          </p:cNvPr>
          <p:cNvSpPr txBox="1"/>
          <p:nvPr/>
        </p:nvSpPr>
        <p:spPr>
          <a:xfrm>
            <a:off x="5912659" y="3850190"/>
            <a:ext cx="2198342" cy="507831"/>
          </a:xfrm>
          <a:prstGeom prst="rect">
            <a:avLst/>
          </a:prstGeom>
          <a:noFill/>
        </p:spPr>
        <p:txBody>
          <a:bodyPr wrap="square">
            <a:spAutoFit/>
          </a:bodyPr>
          <a:lstStyle/>
          <a:p>
            <a:r>
              <a:rPr lang="en-US" sz="2700" err="1">
                <a:solidFill>
                  <a:schemeClr val="tx1"/>
                </a:solidFill>
                <a:latin typeface="Prata" panose="020B0604020202020204" charset="0"/>
              </a:rPr>
              <a:t>Khách</a:t>
            </a:r>
            <a:r>
              <a:rPr lang="en-US" sz="2700">
                <a:solidFill>
                  <a:schemeClr val="tx1"/>
                </a:solidFill>
                <a:latin typeface="Prata" panose="020B0604020202020204" charset="0"/>
              </a:rPr>
              <a:t> </a:t>
            </a:r>
            <a:r>
              <a:rPr lang="en-US" sz="2700" err="1">
                <a:solidFill>
                  <a:schemeClr val="tx1"/>
                </a:solidFill>
                <a:latin typeface="Prata" panose="020B0604020202020204" charset="0"/>
              </a:rPr>
              <a:t>quan</a:t>
            </a:r>
            <a:endParaRPr lang="vi-VN" sz="2700">
              <a:solidFill>
                <a:schemeClr val="tx1"/>
              </a:solidFill>
              <a:latin typeface="Prata" panose="020B0604020202020204" charset="0"/>
            </a:endParaRPr>
          </a:p>
        </p:txBody>
      </p:sp>
      <p:sp>
        <p:nvSpPr>
          <p:cNvPr id="20" name="TextBox 19">
            <a:extLst>
              <a:ext uri="{FF2B5EF4-FFF2-40B4-BE49-F238E27FC236}">
                <a16:creationId xmlns:a16="http://schemas.microsoft.com/office/drawing/2014/main" id="{734ED9A9-48EB-4259-8343-AE02EEACEB11}"/>
              </a:ext>
            </a:extLst>
          </p:cNvPr>
          <p:cNvSpPr txBox="1"/>
          <p:nvPr/>
        </p:nvSpPr>
        <p:spPr>
          <a:xfrm>
            <a:off x="2775426" y="252712"/>
            <a:ext cx="4601651" cy="923330"/>
          </a:xfrm>
          <a:prstGeom prst="rect">
            <a:avLst/>
          </a:prstGeom>
          <a:noFill/>
        </p:spPr>
        <p:txBody>
          <a:bodyPr wrap="square" lIns="91440" tIns="45720" rIns="91440" bIns="45720" rtlCol="0" anchor="t">
            <a:spAutoFit/>
          </a:bodyPr>
          <a:lstStyle/>
          <a:p>
            <a:r>
              <a:rPr lang="vi-VN" sz="2700">
                <a:latin typeface="Prata" panose="020B0604020202020204" charset="0"/>
                <a:ea typeface="Roboto Light"/>
              </a:rPr>
              <a:t>Nguyên</a:t>
            </a:r>
            <a:r>
              <a:rPr lang="en-US" sz="2700">
                <a:latin typeface="Prata" panose="020B0604020202020204" charset="0"/>
                <a:ea typeface="Roboto Light"/>
              </a:rPr>
              <a:t> </a:t>
            </a:r>
            <a:r>
              <a:rPr lang="vi-VN" sz="2700">
                <a:latin typeface="Prata" panose="020B0604020202020204" charset="0"/>
                <a:ea typeface="Roboto Light"/>
              </a:rPr>
              <a:t>nhân </a:t>
            </a:r>
            <a:endParaRPr lang="en-US" sz="2700">
              <a:latin typeface="Prata" panose="020B0604020202020204" charset="0"/>
              <a:ea typeface="Roboto Light"/>
            </a:endParaRPr>
          </a:p>
          <a:p>
            <a:r>
              <a:rPr lang="en-US" sz="2700">
                <a:latin typeface="Prata" panose="020B0604020202020204" charset="0"/>
                <a:ea typeface="Roboto Light"/>
              </a:rPr>
              <a:t>                </a:t>
            </a:r>
          </a:p>
        </p:txBody>
      </p:sp>
      <p:sp>
        <p:nvSpPr>
          <p:cNvPr id="24" name="TextBox 23">
            <a:extLst>
              <a:ext uri="{FF2B5EF4-FFF2-40B4-BE49-F238E27FC236}">
                <a16:creationId xmlns:a16="http://schemas.microsoft.com/office/drawing/2014/main" id="{FD44ED59-490A-4F2C-8E28-B45E0C927061}"/>
              </a:ext>
            </a:extLst>
          </p:cNvPr>
          <p:cNvSpPr txBox="1"/>
          <p:nvPr/>
        </p:nvSpPr>
        <p:spPr>
          <a:xfrm>
            <a:off x="3590134" y="728243"/>
            <a:ext cx="2873261" cy="507831"/>
          </a:xfrm>
          <a:prstGeom prst="rect">
            <a:avLst/>
          </a:prstGeom>
          <a:noFill/>
        </p:spPr>
        <p:txBody>
          <a:bodyPr wrap="square">
            <a:spAutoFit/>
          </a:bodyPr>
          <a:lstStyle/>
          <a:p>
            <a:r>
              <a:rPr lang="vi-VN" sz="2700">
                <a:latin typeface="Prata" panose="020B0604020202020204" charset="0"/>
                <a:ea typeface="Roboto Light"/>
              </a:rPr>
              <a:t>nảy sinh </a:t>
            </a:r>
            <a:r>
              <a:rPr lang="vi-VN" sz="2700">
                <a:solidFill>
                  <a:schemeClr val="bg1"/>
                </a:solidFill>
                <a:latin typeface="Roboto" panose="02000000000000000000" pitchFamily="2" charset="0"/>
                <a:ea typeface="Roboto" panose="02000000000000000000" pitchFamily="2" charset="0"/>
              </a:rPr>
              <a:t>tiêu cực</a:t>
            </a:r>
          </a:p>
        </p:txBody>
      </p:sp>
      <p:cxnSp>
        <p:nvCxnSpPr>
          <p:cNvPr id="25" name="Google Shape;230;p36">
            <a:extLst>
              <a:ext uri="{FF2B5EF4-FFF2-40B4-BE49-F238E27FC236}">
                <a16:creationId xmlns:a16="http://schemas.microsoft.com/office/drawing/2014/main" id="{787E1016-1921-470F-9AD2-E42351E9FBFA}"/>
              </a:ext>
            </a:extLst>
          </p:cNvPr>
          <p:cNvCxnSpPr>
            <a:cxnSpLocks/>
          </p:cNvCxnSpPr>
          <p:nvPr/>
        </p:nvCxnSpPr>
        <p:spPr>
          <a:xfrm>
            <a:off x="2873327" y="713868"/>
            <a:ext cx="2216778"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21332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9A44EE-B5F1-48F2-8E2A-A9200E526F5C}"/>
              </a:ext>
            </a:extLst>
          </p:cNvPr>
          <p:cNvSpPr/>
          <p:nvPr/>
        </p:nvSpPr>
        <p:spPr>
          <a:xfrm>
            <a:off x="3910012" y="-89376"/>
            <a:ext cx="1088233" cy="10156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C35FCFE2-1D95-4DC5-89B0-328C39BA16D1}"/>
              </a:ext>
            </a:extLst>
          </p:cNvPr>
          <p:cNvSpPr txBox="1"/>
          <p:nvPr/>
        </p:nvSpPr>
        <p:spPr>
          <a:xfrm>
            <a:off x="863551" y="552935"/>
            <a:ext cx="7549278" cy="461665"/>
          </a:xfrm>
          <a:prstGeom prst="rect">
            <a:avLst/>
          </a:prstGeom>
          <a:noFill/>
        </p:spPr>
        <p:txBody>
          <a:bodyPr wrap="square" lIns="91440" tIns="45720" rIns="91440" bIns="45720" rtlCol="0" anchor="t">
            <a:spAutoFit/>
          </a:bodyPr>
          <a:lstStyle/>
          <a:p>
            <a:pPr algn="ctr"/>
            <a:r>
              <a:rPr lang="en-US" sz="2400">
                <a:latin typeface="Prata" panose="020B0604020202020204" charset="0"/>
                <a:ea typeface="Roboto Light"/>
              </a:rPr>
              <a:t>P</a:t>
            </a:r>
            <a:r>
              <a:rPr lang="vi-VN" sz="2400">
                <a:latin typeface="Prata" panose="020B0604020202020204" charset="0"/>
                <a:ea typeface="Roboto Light"/>
              </a:rPr>
              <a:t>hòng</a:t>
            </a:r>
            <a:r>
              <a:rPr lang="en-US" sz="2400">
                <a:latin typeface="Prata" panose="020B0604020202020204" charset="0"/>
                <a:ea typeface="Roboto Light"/>
              </a:rPr>
              <a:t> c</a:t>
            </a:r>
            <a:r>
              <a:rPr lang="vi-VN" sz="2400">
                <a:latin typeface="Prata" panose="020B0604020202020204" charset="0"/>
                <a:ea typeface="Roboto Light"/>
              </a:rPr>
              <a:t>hống </a:t>
            </a:r>
            <a:r>
              <a:rPr lang="vi-VN" sz="2400" b="1">
                <a:solidFill>
                  <a:schemeClr val="bg1"/>
                </a:solidFill>
                <a:latin typeface="Roboto" panose="02000000000000000000" pitchFamily="2" charset="0"/>
                <a:ea typeface="Roboto" panose="02000000000000000000" pitchFamily="2" charset="0"/>
              </a:rPr>
              <a:t>tiêu cực </a:t>
            </a:r>
            <a:r>
              <a:rPr lang="vi-VN" sz="2400">
                <a:latin typeface="Prata" panose="020B0604020202020204" charset="0"/>
                <a:ea typeface="Roboto Light"/>
              </a:rPr>
              <a:t>trong Nhà nước</a:t>
            </a:r>
          </a:p>
        </p:txBody>
      </p:sp>
      <p:sp>
        <p:nvSpPr>
          <p:cNvPr id="55" name="Rectangle 54">
            <a:extLst>
              <a:ext uri="{FF2B5EF4-FFF2-40B4-BE49-F238E27FC236}">
                <a16:creationId xmlns:a16="http://schemas.microsoft.com/office/drawing/2014/main" id="{8E552960-D977-4FD8-88C3-D31A582CD93D}"/>
              </a:ext>
            </a:extLst>
          </p:cNvPr>
          <p:cNvSpPr/>
          <p:nvPr/>
        </p:nvSpPr>
        <p:spPr>
          <a:xfrm>
            <a:off x="1002046" y="2023831"/>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3" name="Group 22">
            <a:extLst>
              <a:ext uri="{FF2B5EF4-FFF2-40B4-BE49-F238E27FC236}">
                <a16:creationId xmlns:a16="http://schemas.microsoft.com/office/drawing/2014/main" id="{0CB5A7B9-8729-452B-9743-D9BBCF3CB45B}"/>
              </a:ext>
            </a:extLst>
          </p:cNvPr>
          <p:cNvGrpSpPr/>
          <p:nvPr/>
        </p:nvGrpSpPr>
        <p:grpSpPr>
          <a:xfrm>
            <a:off x="1166752" y="1190454"/>
            <a:ext cx="2899898" cy="1171770"/>
            <a:chOff x="984583" y="2155821"/>
            <a:chExt cx="2899898" cy="1171770"/>
          </a:xfrm>
        </p:grpSpPr>
        <p:sp>
          <p:nvSpPr>
            <p:cNvPr id="24" name="TextBox 23">
              <a:extLst>
                <a:ext uri="{FF2B5EF4-FFF2-40B4-BE49-F238E27FC236}">
                  <a16:creationId xmlns:a16="http://schemas.microsoft.com/office/drawing/2014/main" id="{6AF7C89C-26CE-4C87-9316-DDFA4B1F0967}"/>
                </a:ext>
              </a:extLst>
            </p:cNvPr>
            <p:cNvSpPr txBox="1"/>
            <p:nvPr/>
          </p:nvSpPr>
          <p:spPr>
            <a:xfrm>
              <a:off x="1746298" y="2155821"/>
              <a:ext cx="2138183" cy="1169551"/>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nâng cao trình độ dân chủ trong xã hội, thực hành dân chủ rộng rãi, phát huy quyền làm chủ của nhân dân</a:t>
              </a:r>
            </a:p>
          </p:txBody>
        </p:sp>
        <p:sp>
          <p:nvSpPr>
            <p:cNvPr id="25" name="TextBox 24">
              <a:extLst>
                <a:ext uri="{FF2B5EF4-FFF2-40B4-BE49-F238E27FC236}">
                  <a16:creationId xmlns:a16="http://schemas.microsoft.com/office/drawing/2014/main" id="{A1B14806-EBAB-4D34-A045-9B964F369030}"/>
                </a:ext>
              </a:extLst>
            </p:cNvPr>
            <p:cNvSpPr txBox="1"/>
            <p:nvPr/>
          </p:nvSpPr>
          <p:spPr>
            <a:xfrm>
              <a:off x="984583" y="3001177"/>
              <a:ext cx="759709" cy="307777"/>
            </a:xfrm>
            <a:prstGeom prst="rect">
              <a:avLst/>
            </a:prstGeom>
            <a:noFill/>
          </p:spPr>
          <p:txBody>
            <a:bodyPr wrap="square">
              <a:spAutoFit/>
            </a:bodyPr>
            <a:lstStyle/>
            <a:p>
              <a:r>
                <a:rPr lang="vi-VN" b="1">
                  <a:latin typeface="Prata" panose="020B0604020202020204" charset="0"/>
                  <a:ea typeface="Roboto Light" panose="02000000000000000000" pitchFamily="2" charset="0"/>
                </a:rPr>
                <a:t>Một là</a:t>
              </a:r>
              <a:r>
                <a:rPr lang="en-US" b="1">
                  <a:latin typeface="Prata" panose="020B0604020202020204" charset="0"/>
                  <a:ea typeface="Roboto Light" panose="02000000000000000000" pitchFamily="2" charset="0"/>
                </a:rPr>
                <a:t> </a:t>
              </a:r>
              <a:endParaRPr lang="vi-VN"/>
            </a:p>
          </p:txBody>
        </p:sp>
        <p:cxnSp>
          <p:nvCxnSpPr>
            <p:cNvPr id="26" name="Google Shape;238;p37">
              <a:extLst>
                <a:ext uri="{FF2B5EF4-FFF2-40B4-BE49-F238E27FC236}">
                  <a16:creationId xmlns:a16="http://schemas.microsoft.com/office/drawing/2014/main" id="{602F1F56-08A9-44A8-B7BF-1197193A045A}"/>
                </a:ext>
              </a:extLst>
            </p:cNvPr>
            <p:cNvCxnSpPr>
              <a:cxnSpLocks/>
            </p:cNvCxnSpPr>
            <p:nvPr/>
          </p:nvCxnSpPr>
          <p:spPr>
            <a:xfrm>
              <a:off x="1746298" y="2155821"/>
              <a:ext cx="0" cy="1171770"/>
            </a:xfrm>
            <a:prstGeom prst="straightConnector1">
              <a:avLst/>
            </a:prstGeom>
            <a:noFill/>
            <a:ln w="19050" cap="flat" cmpd="sng">
              <a:solidFill>
                <a:schemeClr val="dk1"/>
              </a:solidFill>
              <a:prstDash val="solid"/>
              <a:round/>
              <a:headEnd type="none" w="med" len="med"/>
              <a:tailEnd type="none" w="med" len="med"/>
            </a:ln>
          </p:spPr>
        </p:cxnSp>
      </p:grpSp>
      <p:cxnSp>
        <p:nvCxnSpPr>
          <p:cNvPr id="60" name="!!dbndf">
            <a:extLst>
              <a:ext uri="{FF2B5EF4-FFF2-40B4-BE49-F238E27FC236}">
                <a16:creationId xmlns:a16="http://schemas.microsoft.com/office/drawing/2014/main" id="{E29A9369-1C74-444C-B524-7F10BD569075}"/>
              </a:ext>
            </a:extLst>
          </p:cNvPr>
          <p:cNvCxnSpPr>
            <a:cxnSpLocks/>
          </p:cNvCxnSpPr>
          <p:nvPr/>
        </p:nvCxnSpPr>
        <p:spPr>
          <a:xfrm flipH="1">
            <a:off x="1933336" y="2355986"/>
            <a:ext cx="419962" cy="0"/>
          </a:xfrm>
          <a:prstGeom prst="straightConnector1">
            <a:avLst/>
          </a:prstGeom>
          <a:noFill/>
          <a:ln w="19050" cap="flat" cmpd="sng">
            <a:solidFill>
              <a:schemeClr val="dk1"/>
            </a:solidFill>
            <a:prstDash val="solid"/>
            <a:round/>
            <a:headEnd type="none" w="med" len="med"/>
            <a:tailEnd type="none" w="med" len="med"/>
          </a:ln>
        </p:spPr>
      </p:cxnSp>
      <p:sp>
        <p:nvSpPr>
          <p:cNvPr id="56" name="Rectangle 55">
            <a:extLst>
              <a:ext uri="{FF2B5EF4-FFF2-40B4-BE49-F238E27FC236}">
                <a16:creationId xmlns:a16="http://schemas.microsoft.com/office/drawing/2014/main" id="{A7755C10-218C-401B-8A98-13254A31A444}"/>
              </a:ext>
            </a:extLst>
          </p:cNvPr>
          <p:cNvSpPr/>
          <p:nvPr/>
        </p:nvSpPr>
        <p:spPr>
          <a:xfrm>
            <a:off x="988723" y="3601530"/>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7" name="Group 36">
            <a:extLst>
              <a:ext uri="{FF2B5EF4-FFF2-40B4-BE49-F238E27FC236}">
                <a16:creationId xmlns:a16="http://schemas.microsoft.com/office/drawing/2014/main" id="{7717E906-7159-4989-BA84-2B9B3C919496}"/>
              </a:ext>
            </a:extLst>
          </p:cNvPr>
          <p:cNvGrpSpPr/>
          <p:nvPr/>
        </p:nvGrpSpPr>
        <p:grpSpPr>
          <a:xfrm>
            <a:off x="1125072" y="2748887"/>
            <a:ext cx="2941578" cy="1171770"/>
            <a:chOff x="942903" y="2155821"/>
            <a:chExt cx="2941578" cy="1171770"/>
          </a:xfrm>
        </p:grpSpPr>
        <p:sp>
          <p:nvSpPr>
            <p:cNvPr id="38" name="TextBox 37">
              <a:extLst>
                <a:ext uri="{FF2B5EF4-FFF2-40B4-BE49-F238E27FC236}">
                  <a16:creationId xmlns:a16="http://schemas.microsoft.com/office/drawing/2014/main" id="{70EC4A2E-F26A-4200-8CB7-41C0B137BA89}"/>
                </a:ext>
              </a:extLst>
            </p:cNvPr>
            <p:cNvSpPr txBox="1"/>
            <p:nvPr/>
          </p:nvSpPr>
          <p:spPr>
            <a:xfrm>
              <a:off x="1746298" y="2155821"/>
              <a:ext cx="2138183" cy="1169551"/>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phạt nghiêm minh, nghiêm khắc, đúng người đúng tội. Cần coi trọng giáo dục, lấy giáo dục, cảm hóa làm chủ yếu</a:t>
              </a:r>
            </a:p>
          </p:txBody>
        </p:sp>
        <p:sp>
          <p:nvSpPr>
            <p:cNvPr id="39" name="TextBox 38">
              <a:extLst>
                <a:ext uri="{FF2B5EF4-FFF2-40B4-BE49-F238E27FC236}">
                  <a16:creationId xmlns:a16="http://schemas.microsoft.com/office/drawing/2014/main" id="{DC8AF9E3-4EE3-4416-8948-BB303749C6BD}"/>
                </a:ext>
              </a:extLst>
            </p:cNvPr>
            <p:cNvSpPr txBox="1"/>
            <p:nvPr/>
          </p:nvSpPr>
          <p:spPr>
            <a:xfrm>
              <a:off x="942903" y="3017595"/>
              <a:ext cx="759709" cy="307777"/>
            </a:xfrm>
            <a:prstGeom prst="rect">
              <a:avLst/>
            </a:prstGeom>
            <a:noFill/>
          </p:spPr>
          <p:txBody>
            <a:bodyPr wrap="square">
              <a:spAutoFit/>
            </a:bodyPr>
            <a:lstStyle/>
            <a:p>
              <a:pPr algn="r"/>
              <a:r>
                <a:rPr lang="en-US" b="1">
                  <a:latin typeface="Prata" panose="020B0604020202020204" charset="0"/>
                  <a:ea typeface="Roboto Light" panose="02000000000000000000" pitchFamily="2" charset="0"/>
                </a:rPr>
                <a:t>Ba</a:t>
              </a:r>
              <a:r>
                <a:rPr lang="vi-VN" b="1">
                  <a:latin typeface="Prata" panose="020B0604020202020204" charset="0"/>
                  <a:ea typeface="Roboto Light" panose="02000000000000000000" pitchFamily="2" charset="0"/>
                </a:rPr>
                <a:t> là</a:t>
              </a:r>
              <a:r>
                <a:rPr lang="en-US" b="1">
                  <a:latin typeface="Prata" panose="020B0604020202020204" charset="0"/>
                  <a:ea typeface="Roboto Light" panose="02000000000000000000" pitchFamily="2" charset="0"/>
                </a:rPr>
                <a:t> </a:t>
              </a:r>
              <a:endParaRPr lang="vi-VN"/>
            </a:p>
          </p:txBody>
        </p:sp>
        <p:cxnSp>
          <p:nvCxnSpPr>
            <p:cNvPr id="40" name="Google Shape;238;p37">
              <a:extLst>
                <a:ext uri="{FF2B5EF4-FFF2-40B4-BE49-F238E27FC236}">
                  <a16:creationId xmlns:a16="http://schemas.microsoft.com/office/drawing/2014/main" id="{9F71B2D9-85A4-417D-8535-30816B147944}"/>
                </a:ext>
              </a:extLst>
            </p:cNvPr>
            <p:cNvCxnSpPr>
              <a:cxnSpLocks/>
            </p:cNvCxnSpPr>
            <p:nvPr/>
          </p:nvCxnSpPr>
          <p:spPr>
            <a:xfrm>
              <a:off x="1746298" y="2155821"/>
              <a:ext cx="0" cy="1171770"/>
            </a:xfrm>
            <a:prstGeom prst="straightConnector1">
              <a:avLst/>
            </a:prstGeom>
            <a:noFill/>
            <a:ln w="19050" cap="flat" cmpd="sng">
              <a:solidFill>
                <a:schemeClr val="dk1"/>
              </a:solidFill>
              <a:prstDash val="solid"/>
              <a:round/>
              <a:headEnd type="none" w="med" len="med"/>
              <a:tailEnd type="none" w="med" len="med"/>
            </a:ln>
          </p:spPr>
        </p:cxnSp>
      </p:grpSp>
      <p:cxnSp>
        <p:nvCxnSpPr>
          <p:cNvPr id="61" name="!!dbdfnd">
            <a:extLst>
              <a:ext uri="{FF2B5EF4-FFF2-40B4-BE49-F238E27FC236}">
                <a16:creationId xmlns:a16="http://schemas.microsoft.com/office/drawing/2014/main" id="{1AA59A20-C120-457E-B06C-9AE7EAC44DF5}"/>
              </a:ext>
            </a:extLst>
          </p:cNvPr>
          <p:cNvCxnSpPr>
            <a:cxnSpLocks/>
          </p:cNvCxnSpPr>
          <p:nvPr/>
        </p:nvCxnSpPr>
        <p:spPr>
          <a:xfrm flipH="1">
            <a:off x="1926889" y="3911563"/>
            <a:ext cx="419962" cy="0"/>
          </a:xfrm>
          <a:prstGeom prst="straightConnector1">
            <a:avLst/>
          </a:prstGeom>
          <a:noFill/>
          <a:ln w="19050" cap="flat" cmpd="sng">
            <a:solidFill>
              <a:schemeClr val="dk1"/>
            </a:solidFill>
            <a:prstDash val="solid"/>
            <a:round/>
            <a:headEnd type="none" w="med" len="med"/>
            <a:tailEnd type="none" w="med" len="med"/>
          </a:ln>
        </p:spPr>
      </p:cxnSp>
      <p:sp>
        <p:nvSpPr>
          <p:cNvPr id="58" name="Rectangle 57">
            <a:extLst>
              <a:ext uri="{FF2B5EF4-FFF2-40B4-BE49-F238E27FC236}">
                <a16:creationId xmlns:a16="http://schemas.microsoft.com/office/drawing/2014/main" id="{317DA96D-ADBB-4615-8805-CAD1A3AC330A}"/>
              </a:ext>
            </a:extLst>
          </p:cNvPr>
          <p:cNvSpPr/>
          <p:nvPr/>
        </p:nvSpPr>
        <p:spPr>
          <a:xfrm>
            <a:off x="1913139" y="4330663"/>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9" name="Group 48">
            <a:extLst>
              <a:ext uri="{FF2B5EF4-FFF2-40B4-BE49-F238E27FC236}">
                <a16:creationId xmlns:a16="http://schemas.microsoft.com/office/drawing/2014/main" id="{9DAD6965-14C4-4139-9B31-BA06AFA80D0D}"/>
              </a:ext>
            </a:extLst>
          </p:cNvPr>
          <p:cNvGrpSpPr/>
          <p:nvPr/>
        </p:nvGrpSpPr>
        <p:grpSpPr>
          <a:xfrm>
            <a:off x="2059800" y="4142473"/>
            <a:ext cx="6218640" cy="523220"/>
            <a:chOff x="961667" y="2155821"/>
            <a:chExt cx="6218640" cy="523220"/>
          </a:xfrm>
        </p:grpSpPr>
        <p:sp>
          <p:nvSpPr>
            <p:cNvPr id="51" name="TextBox 50">
              <a:extLst>
                <a:ext uri="{FF2B5EF4-FFF2-40B4-BE49-F238E27FC236}">
                  <a16:creationId xmlns:a16="http://schemas.microsoft.com/office/drawing/2014/main" id="{E30B0F84-63DD-4602-845A-0F301164DB26}"/>
                </a:ext>
              </a:extLst>
            </p:cNvPr>
            <p:cNvSpPr txBox="1"/>
            <p:nvPr/>
          </p:nvSpPr>
          <p:spPr>
            <a:xfrm>
              <a:off x="1739422" y="2304159"/>
              <a:ext cx="5440885" cy="307777"/>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phải huy động sức mạnh của chủ nghĩa yêu nước</a:t>
              </a:r>
            </a:p>
          </p:txBody>
        </p:sp>
        <p:sp>
          <p:nvSpPr>
            <p:cNvPr id="52" name="TextBox 51">
              <a:extLst>
                <a:ext uri="{FF2B5EF4-FFF2-40B4-BE49-F238E27FC236}">
                  <a16:creationId xmlns:a16="http://schemas.microsoft.com/office/drawing/2014/main" id="{D7951F0B-90BE-416B-9FD0-61D48A4531C4}"/>
                </a:ext>
              </a:extLst>
            </p:cNvPr>
            <p:cNvSpPr txBox="1"/>
            <p:nvPr/>
          </p:nvSpPr>
          <p:spPr>
            <a:xfrm>
              <a:off x="961667" y="2360361"/>
              <a:ext cx="809552" cy="307777"/>
            </a:xfrm>
            <a:prstGeom prst="rect">
              <a:avLst/>
            </a:prstGeom>
            <a:noFill/>
          </p:spPr>
          <p:txBody>
            <a:bodyPr wrap="square">
              <a:spAutoFit/>
            </a:bodyPr>
            <a:lstStyle/>
            <a:p>
              <a:r>
                <a:rPr lang="en-US" b="1" err="1">
                  <a:latin typeface="Prata" panose="020B0604020202020204" charset="0"/>
                  <a:ea typeface="Roboto Light" panose="02000000000000000000" pitchFamily="2" charset="0"/>
                </a:rPr>
                <a:t>Năm</a:t>
              </a:r>
              <a:r>
                <a:rPr lang="vi-VN" b="1">
                  <a:latin typeface="Prata" panose="020B0604020202020204" charset="0"/>
                  <a:ea typeface="Roboto Light" panose="02000000000000000000" pitchFamily="2" charset="0"/>
                </a:rPr>
                <a:t> là</a:t>
              </a:r>
              <a:r>
                <a:rPr lang="en-US" b="1">
                  <a:latin typeface="Prata" panose="020B0604020202020204" charset="0"/>
                  <a:ea typeface="Roboto Light" panose="02000000000000000000" pitchFamily="2" charset="0"/>
                </a:rPr>
                <a:t> </a:t>
              </a:r>
              <a:endParaRPr lang="vi-VN"/>
            </a:p>
          </p:txBody>
        </p:sp>
        <p:cxnSp>
          <p:nvCxnSpPr>
            <p:cNvPr id="53" name="Google Shape;238;p37">
              <a:extLst>
                <a:ext uri="{FF2B5EF4-FFF2-40B4-BE49-F238E27FC236}">
                  <a16:creationId xmlns:a16="http://schemas.microsoft.com/office/drawing/2014/main" id="{426A3FC7-3C46-4F8A-89B5-27A2C09FE0EF}"/>
                </a:ext>
              </a:extLst>
            </p:cNvPr>
            <p:cNvCxnSpPr>
              <a:cxnSpLocks/>
            </p:cNvCxnSpPr>
            <p:nvPr/>
          </p:nvCxnSpPr>
          <p:spPr>
            <a:xfrm>
              <a:off x="1746298" y="2155821"/>
              <a:ext cx="0" cy="523220"/>
            </a:xfrm>
            <a:prstGeom prst="straightConnector1">
              <a:avLst/>
            </a:prstGeom>
            <a:noFill/>
            <a:ln w="19050" cap="flat" cmpd="sng">
              <a:solidFill>
                <a:schemeClr val="dk1"/>
              </a:solidFill>
              <a:prstDash val="solid"/>
              <a:round/>
              <a:headEnd type="none" w="med" len="med"/>
              <a:tailEnd type="none" w="med" len="med"/>
            </a:ln>
          </p:spPr>
        </p:cxnSp>
      </p:grpSp>
      <p:cxnSp>
        <p:nvCxnSpPr>
          <p:cNvPr id="62" name="!!sbsdbs">
            <a:extLst>
              <a:ext uri="{FF2B5EF4-FFF2-40B4-BE49-F238E27FC236}">
                <a16:creationId xmlns:a16="http://schemas.microsoft.com/office/drawing/2014/main" id="{E866D773-3C89-4084-8FCC-F1215E5A8AEE}"/>
              </a:ext>
            </a:extLst>
          </p:cNvPr>
          <p:cNvCxnSpPr>
            <a:cxnSpLocks/>
          </p:cNvCxnSpPr>
          <p:nvPr/>
        </p:nvCxnSpPr>
        <p:spPr>
          <a:xfrm flipH="1">
            <a:off x="2837555" y="4665693"/>
            <a:ext cx="419962" cy="0"/>
          </a:xfrm>
          <a:prstGeom prst="straightConnector1">
            <a:avLst/>
          </a:prstGeom>
          <a:noFill/>
          <a:ln w="19050" cap="flat" cmpd="sng">
            <a:solidFill>
              <a:schemeClr val="dk1"/>
            </a:solidFill>
            <a:prstDash val="solid"/>
            <a:round/>
            <a:headEnd type="none" w="med" len="med"/>
            <a:tailEnd type="none" w="med" len="med"/>
          </a:ln>
        </p:spPr>
      </p:cxnSp>
      <p:sp>
        <p:nvSpPr>
          <p:cNvPr id="59" name="Rectangle 58">
            <a:extLst>
              <a:ext uri="{FF2B5EF4-FFF2-40B4-BE49-F238E27FC236}">
                <a16:creationId xmlns:a16="http://schemas.microsoft.com/office/drawing/2014/main" id="{BD05E87F-57AB-418E-9100-407B063F4A56}"/>
              </a:ext>
            </a:extLst>
          </p:cNvPr>
          <p:cNvSpPr/>
          <p:nvPr/>
        </p:nvSpPr>
        <p:spPr>
          <a:xfrm>
            <a:off x="4537392" y="3573686"/>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2" name="Group 41">
            <a:extLst>
              <a:ext uri="{FF2B5EF4-FFF2-40B4-BE49-F238E27FC236}">
                <a16:creationId xmlns:a16="http://schemas.microsoft.com/office/drawing/2014/main" id="{81A266DD-230E-4EE0-A147-A458CFED140C}"/>
              </a:ext>
            </a:extLst>
          </p:cNvPr>
          <p:cNvGrpSpPr/>
          <p:nvPr/>
        </p:nvGrpSpPr>
        <p:grpSpPr>
          <a:xfrm>
            <a:off x="4708975" y="2939975"/>
            <a:ext cx="2897892" cy="978463"/>
            <a:chOff x="986589" y="2155821"/>
            <a:chExt cx="2897892" cy="978463"/>
          </a:xfrm>
        </p:grpSpPr>
        <p:sp>
          <p:nvSpPr>
            <p:cNvPr id="43" name="TextBox 42">
              <a:extLst>
                <a:ext uri="{FF2B5EF4-FFF2-40B4-BE49-F238E27FC236}">
                  <a16:creationId xmlns:a16="http://schemas.microsoft.com/office/drawing/2014/main" id="{80CFA058-1344-4317-B6A0-0DCF46C4FDD5}"/>
                </a:ext>
              </a:extLst>
            </p:cNvPr>
            <p:cNvSpPr txBox="1"/>
            <p:nvPr/>
          </p:nvSpPr>
          <p:spPr>
            <a:xfrm>
              <a:off x="1746298" y="2155821"/>
              <a:ext cx="2138183" cy="954107"/>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cán bộ phải đi trước làm gương, cán bộ giữ chức vụ càng cao, trách nhiệm nêu gương càng lớn</a:t>
              </a:r>
            </a:p>
          </p:txBody>
        </p:sp>
        <p:sp>
          <p:nvSpPr>
            <p:cNvPr id="45" name="TextBox 44">
              <a:extLst>
                <a:ext uri="{FF2B5EF4-FFF2-40B4-BE49-F238E27FC236}">
                  <a16:creationId xmlns:a16="http://schemas.microsoft.com/office/drawing/2014/main" id="{C30BCFD8-8951-4D5B-9213-757A672B119F}"/>
                </a:ext>
              </a:extLst>
            </p:cNvPr>
            <p:cNvSpPr txBox="1"/>
            <p:nvPr/>
          </p:nvSpPr>
          <p:spPr>
            <a:xfrm>
              <a:off x="986589" y="2826507"/>
              <a:ext cx="759709" cy="307777"/>
            </a:xfrm>
            <a:prstGeom prst="rect">
              <a:avLst/>
            </a:prstGeom>
            <a:noFill/>
          </p:spPr>
          <p:txBody>
            <a:bodyPr wrap="square">
              <a:spAutoFit/>
            </a:bodyPr>
            <a:lstStyle/>
            <a:p>
              <a:r>
                <a:rPr lang="en-US" b="1" err="1">
                  <a:latin typeface="Prata" panose="020B0604020202020204" charset="0"/>
                  <a:ea typeface="Roboto Light" panose="02000000000000000000" pitchFamily="2" charset="0"/>
                </a:rPr>
                <a:t>Bốn</a:t>
              </a:r>
              <a:r>
                <a:rPr lang="vi-VN" b="1">
                  <a:latin typeface="Prata" panose="020B0604020202020204" charset="0"/>
                  <a:ea typeface="Roboto Light" panose="02000000000000000000" pitchFamily="2" charset="0"/>
                </a:rPr>
                <a:t> là</a:t>
              </a:r>
              <a:r>
                <a:rPr lang="en-US" b="1">
                  <a:latin typeface="Prata" panose="020B0604020202020204" charset="0"/>
                  <a:ea typeface="Roboto Light" panose="02000000000000000000" pitchFamily="2" charset="0"/>
                </a:rPr>
                <a:t> </a:t>
              </a:r>
              <a:endParaRPr lang="vi-VN"/>
            </a:p>
          </p:txBody>
        </p:sp>
        <p:cxnSp>
          <p:nvCxnSpPr>
            <p:cNvPr id="46" name="Google Shape;238;p37">
              <a:extLst>
                <a:ext uri="{FF2B5EF4-FFF2-40B4-BE49-F238E27FC236}">
                  <a16:creationId xmlns:a16="http://schemas.microsoft.com/office/drawing/2014/main" id="{1F03EA7C-BDE1-4BF0-9133-E01033255A7D}"/>
                </a:ext>
              </a:extLst>
            </p:cNvPr>
            <p:cNvCxnSpPr>
              <a:cxnSpLocks/>
            </p:cNvCxnSpPr>
            <p:nvPr/>
          </p:nvCxnSpPr>
          <p:spPr>
            <a:xfrm>
              <a:off x="1746298" y="2155821"/>
              <a:ext cx="0" cy="954107"/>
            </a:xfrm>
            <a:prstGeom prst="straightConnector1">
              <a:avLst/>
            </a:prstGeom>
            <a:noFill/>
            <a:ln w="19050" cap="flat" cmpd="sng">
              <a:solidFill>
                <a:schemeClr val="dk1"/>
              </a:solidFill>
              <a:prstDash val="solid"/>
              <a:round/>
              <a:headEnd type="none" w="med" len="med"/>
              <a:tailEnd type="none" w="med" len="med"/>
            </a:ln>
          </p:spPr>
        </p:cxnSp>
      </p:grpSp>
      <p:cxnSp>
        <p:nvCxnSpPr>
          <p:cNvPr id="63" name="!!sdgsgg">
            <a:extLst>
              <a:ext uri="{FF2B5EF4-FFF2-40B4-BE49-F238E27FC236}">
                <a16:creationId xmlns:a16="http://schemas.microsoft.com/office/drawing/2014/main" id="{9B475124-43E4-48D0-A8EB-53C6CE39F5E8}"/>
              </a:ext>
            </a:extLst>
          </p:cNvPr>
          <p:cNvCxnSpPr>
            <a:cxnSpLocks/>
          </p:cNvCxnSpPr>
          <p:nvPr/>
        </p:nvCxnSpPr>
        <p:spPr>
          <a:xfrm flipH="1">
            <a:off x="5468684" y="3902531"/>
            <a:ext cx="419962" cy="0"/>
          </a:xfrm>
          <a:prstGeom prst="straightConnector1">
            <a:avLst/>
          </a:prstGeom>
          <a:noFill/>
          <a:ln w="19050" cap="flat" cmpd="sng">
            <a:solidFill>
              <a:schemeClr val="dk1"/>
            </a:solidFill>
            <a:prstDash val="solid"/>
            <a:round/>
            <a:headEnd type="none" w="med" len="med"/>
            <a:tailEnd type="none" w="med" len="med"/>
          </a:ln>
        </p:spPr>
      </p:cxnSp>
      <p:sp>
        <p:nvSpPr>
          <p:cNvPr id="57" name="Rectangle 56">
            <a:extLst>
              <a:ext uri="{FF2B5EF4-FFF2-40B4-BE49-F238E27FC236}">
                <a16:creationId xmlns:a16="http://schemas.microsoft.com/office/drawing/2014/main" id="{FACAFF74-2AE1-4095-B549-62F874EB66DB}"/>
              </a:ext>
            </a:extLst>
          </p:cNvPr>
          <p:cNvSpPr/>
          <p:nvPr/>
        </p:nvSpPr>
        <p:spPr>
          <a:xfrm>
            <a:off x="4537392" y="1986856"/>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9" name="Group 28">
            <a:extLst>
              <a:ext uri="{FF2B5EF4-FFF2-40B4-BE49-F238E27FC236}">
                <a16:creationId xmlns:a16="http://schemas.microsoft.com/office/drawing/2014/main" id="{CBDDDC21-4865-40EB-9AA4-FE8CCEB4F61C}"/>
              </a:ext>
            </a:extLst>
          </p:cNvPr>
          <p:cNvGrpSpPr/>
          <p:nvPr/>
        </p:nvGrpSpPr>
        <p:grpSpPr>
          <a:xfrm>
            <a:off x="4659133" y="1571086"/>
            <a:ext cx="2947734" cy="772500"/>
            <a:chOff x="4313610" y="1402199"/>
            <a:chExt cx="2947734" cy="772500"/>
          </a:xfrm>
        </p:grpSpPr>
        <p:sp>
          <p:nvSpPr>
            <p:cNvPr id="30" name="TextBox 29">
              <a:extLst>
                <a:ext uri="{FF2B5EF4-FFF2-40B4-BE49-F238E27FC236}">
                  <a16:creationId xmlns:a16="http://schemas.microsoft.com/office/drawing/2014/main" id="{44A3F7A9-7006-4DC4-B9F2-EBF0C405C395}"/>
                </a:ext>
              </a:extLst>
            </p:cNvPr>
            <p:cNvSpPr txBox="1"/>
            <p:nvPr/>
          </p:nvSpPr>
          <p:spPr>
            <a:xfrm>
              <a:off x="5123161" y="1402199"/>
              <a:ext cx="2138183" cy="738664"/>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pháp luật của Nhà nước, kỷ luật của Đảng phải nghiêm minh</a:t>
              </a:r>
            </a:p>
          </p:txBody>
        </p:sp>
        <p:sp>
          <p:nvSpPr>
            <p:cNvPr id="31" name="TextBox 30">
              <a:extLst>
                <a:ext uri="{FF2B5EF4-FFF2-40B4-BE49-F238E27FC236}">
                  <a16:creationId xmlns:a16="http://schemas.microsoft.com/office/drawing/2014/main" id="{A1E73CCF-6D70-4C00-8A51-BCF01AB23304}"/>
                </a:ext>
              </a:extLst>
            </p:cNvPr>
            <p:cNvSpPr txBox="1"/>
            <p:nvPr/>
          </p:nvSpPr>
          <p:spPr>
            <a:xfrm>
              <a:off x="4313610" y="1866922"/>
              <a:ext cx="759709" cy="307777"/>
            </a:xfrm>
            <a:prstGeom prst="rect">
              <a:avLst/>
            </a:prstGeom>
            <a:noFill/>
          </p:spPr>
          <p:txBody>
            <a:bodyPr wrap="square">
              <a:spAutoFit/>
            </a:bodyPr>
            <a:lstStyle/>
            <a:p>
              <a:pPr algn="r"/>
              <a:r>
                <a:rPr lang="en-US" b="1">
                  <a:latin typeface="Prata" panose="020B0604020202020204" charset="0"/>
                  <a:ea typeface="Roboto Light" panose="02000000000000000000" pitchFamily="2" charset="0"/>
                </a:rPr>
                <a:t>Hai</a:t>
              </a:r>
              <a:r>
                <a:rPr lang="vi-VN" b="1">
                  <a:latin typeface="Prata" panose="020B0604020202020204" charset="0"/>
                  <a:ea typeface="Roboto Light" panose="02000000000000000000" pitchFamily="2" charset="0"/>
                </a:rPr>
                <a:t> là</a:t>
              </a:r>
              <a:r>
                <a:rPr lang="en-US" b="1">
                  <a:latin typeface="Prata" panose="020B0604020202020204" charset="0"/>
                  <a:ea typeface="Roboto Light" panose="02000000000000000000" pitchFamily="2" charset="0"/>
                </a:rPr>
                <a:t> </a:t>
              </a:r>
              <a:endParaRPr lang="vi-VN"/>
            </a:p>
          </p:txBody>
        </p:sp>
        <p:cxnSp>
          <p:nvCxnSpPr>
            <p:cNvPr id="32" name="Google Shape;238;p37">
              <a:extLst>
                <a:ext uri="{FF2B5EF4-FFF2-40B4-BE49-F238E27FC236}">
                  <a16:creationId xmlns:a16="http://schemas.microsoft.com/office/drawing/2014/main" id="{62A06A6B-C520-461B-900B-6F402F83C2C7}"/>
                </a:ext>
              </a:extLst>
            </p:cNvPr>
            <p:cNvCxnSpPr>
              <a:cxnSpLocks/>
            </p:cNvCxnSpPr>
            <p:nvPr/>
          </p:nvCxnSpPr>
          <p:spPr>
            <a:xfrm>
              <a:off x="5123161" y="1402199"/>
              <a:ext cx="0" cy="738664"/>
            </a:xfrm>
            <a:prstGeom prst="straightConnector1">
              <a:avLst/>
            </a:prstGeom>
            <a:noFill/>
            <a:ln w="19050" cap="flat" cmpd="sng">
              <a:solidFill>
                <a:schemeClr val="dk1"/>
              </a:solidFill>
              <a:prstDash val="solid"/>
              <a:round/>
              <a:headEnd type="none" w="med" len="med"/>
              <a:tailEnd type="none" w="med" len="med"/>
            </a:ln>
          </p:spPr>
        </p:cxnSp>
      </p:grpSp>
      <p:cxnSp>
        <p:nvCxnSpPr>
          <p:cNvPr id="64" name="!!dsafs">
            <a:extLst>
              <a:ext uri="{FF2B5EF4-FFF2-40B4-BE49-F238E27FC236}">
                <a16:creationId xmlns:a16="http://schemas.microsoft.com/office/drawing/2014/main" id="{CBCD9B61-AB15-4B70-928F-23BCDE72A9FC}"/>
              </a:ext>
            </a:extLst>
          </p:cNvPr>
          <p:cNvCxnSpPr>
            <a:cxnSpLocks/>
          </p:cNvCxnSpPr>
          <p:nvPr/>
        </p:nvCxnSpPr>
        <p:spPr>
          <a:xfrm flipH="1">
            <a:off x="5468684" y="2306611"/>
            <a:ext cx="419962"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75111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203259" y="2175060"/>
            <a:ext cx="4458731" cy="629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000" err="1"/>
              <a:t>Vận</a:t>
            </a:r>
            <a:r>
              <a:rPr lang="en-US" sz="3000"/>
              <a:t> </a:t>
            </a:r>
            <a:r>
              <a:rPr lang="en-US" sz="3000" err="1"/>
              <a:t>dụng</a:t>
            </a:r>
            <a:r>
              <a:rPr lang="en-US" sz="3000"/>
              <a:t> </a:t>
            </a:r>
            <a:br>
              <a:rPr lang="en-US" sz="3000"/>
            </a:br>
            <a:r>
              <a:rPr lang="en-US" sz="3000" err="1"/>
              <a:t>tư</a:t>
            </a:r>
            <a:r>
              <a:rPr lang="en-US" sz="3000"/>
              <a:t> </a:t>
            </a:r>
            <a:r>
              <a:rPr lang="en-US" sz="3000" err="1"/>
              <a:t>tưởng</a:t>
            </a:r>
            <a:r>
              <a:rPr lang="en-US" sz="3000"/>
              <a:t> </a:t>
            </a:r>
            <a:r>
              <a:rPr lang="en-US" sz="3000" err="1"/>
              <a:t>Hồ</a:t>
            </a:r>
            <a:r>
              <a:rPr lang="en-US" sz="3000"/>
              <a:t> </a:t>
            </a:r>
            <a:r>
              <a:rPr lang="en-US" sz="3000" err="1"/>
              <a:t>Chí</a:t>
            </a:r>
            <a:r>
              <a:rPr lang="en-US" sz="3000"/>
              <a:t> Minh</a:t>
            </a:r>
            <a:endParaRPr sz="3000"/>
          </a:p>
        </p:txBody>
      </p:sp>
      <p:sp>
        <p:nvSpPr>
          <p:cNvPr id="228" name="Google Shape;228;p36"/>
          <p:cNvSpPr txBox="1">
            <a:spLocks noGrp="1"/>
          </p:cNvSpPr>
          <p:nvPr>
            <p:ph type="title" idx="2"/>
          </p:nvPr>
        </p:nvSpPr>
        <p:spPr>
          <a:xfrm>
            <a:off x="570641" y="1886475"/>
            <a:ext cx="3485409" cy="13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 name="Subtitle 5">
            <a:extLst>
              <a:ext uri="{FF2B5EF4-FFF2-40B4-BE49-F238E27FC236}">
                <a16:creationId xmlns:a16="http://schemas.microsoft.com/office/drawing/2014/main" id="{73BB090D-3259-4DA1-9A47-31284F826F35}"/>
              </a:ext>
            </a:extLst>
          </p:cNvPr>
          <p:cNvSpPr>
            <a:spLocks noGrp="1"/>
          </p:cNvSpPr>
          <p:nvPr>
            <p:ph type="subTitle" idx="1"/>
          </p:nvPr>
        </p:nvSpPr>
        <p:spPr>
          <a:xfrm>
            <a:off x="4809175" y="2833995"/>
            <a:ext cx="3852815" cy="404400"/>
          </a:xfrm>
        </p:spPr>
        <p:txBody>
          <a:bodyPr/>
          <a:lstStyle/>
          <a:p>
            <a:r>
              <a:rPr lang="en-US" sz="2400" err="1"/>
              <a:t>vào</a:t>
            </a:r>
            <a:r>
              <a:rPr lang="en-US" sz="2400"/>
              <a:t> </a:t>
            </a:r>
            <a:r>
              <a:rPr lang="en-US" sz="2400" err="1"/>
              <a:t>công</a:t>
            </a:r>
            <a:r>
              <a:rPr lang="en-US" sz="2400"/>
              <a:t> </a:t>
            </a:r>
            <a:r>
              <a:rPr lang="en-US" sz="2400" err="1"/>
              <a:t>tác</a:t>
            </a:r>
            <a:r>
              <a:rPr lang="en-US" sz="2400"/>
              <a:t> </a:t>
            </a:r>
            <a:r>
              <a:rPr lang="en-US" sz="2400" err="1"/>
              <a:t>xây</a:t>
            </a:r>
            <a:r>
              <a:rPr lang="en-US" sz="2400"/>
              <a:t> </a:t>
            </a:r>
            <a:r>
              <a:rPr lang="en-US" sz="2400" err="1"/>
              <a:t>dựng</a:t>
            </a:r>
            <a:r>
              <a:rPr lang="en-US" sz="2400"/>
              <a:t> </a:t>
            </a:r>
            <a:r>
              <a:rPr lang="en-US" sz="2400" err="1"/>
              <a:t>nhà</a:t>
            </a:r>
            <a:r>
              <a:rPr lang="en-US" sz="2400"/>
              <a:t> </a:t>
            </a:r>
            <a:r>
              <a:rPr lang="en-US" sz="2400" err="1"/>
              <a:t>nước</a:t>
            </a:r>
            <a:endParaRPr lang="vi-VN" sz="2400"/>
          </a:p>
          <a:p>
            <a:endParaRPr lang="vi-VN" sz="2400"/>
          </a:p>
        </p:txBody>
      </p:sp>
      <p:sp>
        <p:nvSpPr>
          <p:cNvPr id="7" name="Google Shape;307;p44">
            <a:extLst>
              <a:ext uri="{FF2B5EF4-FFF2-40B4-BE49-F238E27FC236}">
                <a16:creationId xmlns:a16="http://schemas.microsoft.com/office/drawing/2014/main" id="{188CB5B1-E343-4D60-AC53-E6A58FD60600}"/>
              </a:ext>
            </a:extLst>
          </p:cNvPr>
          <p:cNvSpPr/>
          <p:nvPr/>
        </p:nvSpPr>
        <p:spPr>
          <a:xfrm>
            <a:off x="-599266" y="5320444"/>
            <a:ext cx="418554" cy="96941"/>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8" name="Rectangle 7">
            <a:extLst>
              <a:ext uri="{FF2B5EF4-FFF2-40B4-BE49-F238E27FC236}">
                <a16:creationId xmlns:a16="http://schemas.microsoft.com/office/drawing/2014/main" id="{B50B9600-3516-40F2-B588-250541BBDC8F}"/>
              </a:ext>
            </a:extLst>
          </p:cNvPr>
          <p:cNvSpPr/>
          <p:nvPr/>
        </p:nvSpPr>
        <p:spPr>
          <a:xfrm>
            <a:off x="8680735" y="5143500"/>
            <a:ext cx="463265" cy="45083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0" name="Google Shape;238;p37">
            <a:extLst>
              <a:ext uri="{FF2B5EF4-FFF2-40B4-BE49-F238E27FC236}">
                <a16:creationId xmlns:a16="http://schemas.microsoft.com/office/drawing/2014/main" id="{18EF0D5B-A4A3-4F1C-AB89-825D464BB0F9}"/>
              </a:ext>
            </a:extLst>
          </p:cNvPr>
          <p:cNvCxnSpPr>
            <a:cxnSpLocks/>
          </p:cNvCxnSpPr>
          <p:nvPr/>
        </p:nvCxnSpPr>
        <p:spPr>
          <a:xfrm flipV="1">
            <a:off x="-241478" y="439343"/>
            <a:ext cx="0" cy="1447132"/>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238;p37">
            <a:extLst>
              <a:ext uri="{FF2B5EF4-FFF2-40B4-BE49-F238E27FC236}">
                <a16:creationId xmlns:a16="http://schemas.microsoft.com/office/drawing/2014/main" id="{48D860D7-3042-42D1-B623-1962E45227F8}"/>
              </a:ext>
            </a:extLst>
          </p:cNvPr>
          <p:cNvCxnSpPr>
            <a:cxnSpLocks/>
          </p:cNvCxnSpPr>
          <p:nvPr/>
        </p:nvCxnSpPr>
        <p:spPr>
          <a:xfrm>
            <a:off x="8661990" y="3097806"/>
            <a:ext cx="0" cy="1275571"/>
          </a:xfrm>
          <a:prstGeom prst="straightConnector1">
            <a:avLst/>
          </a:prstGeom>
          <a:noFill/>
          <a:ln w="19050" cap="flat" cmpd="sng">
            <a:solidFill>
              <a:schemeClr val="bg1"/>
            </a:solidFill>
            <a:prstDash val="solid"/>
            <a:round/>
            <a:headEnd type="none" w="med" len="med"/>
            <a:tailEnd type="none" w="med" len="med"/>
          </a:ln>
        </p:spPr>
      </p:cxnSp>
      <p:cxnSp>
        <p:nvCxnSpPr>
          <p:cNvPr id="12" name="Google Shape;238;p37">
            <a:extLst>
              <a:ext uri="{FF2B5EF4-FFF2-40B4-BE49-F238E27FC236}">
                <a16:creationId xmlns:a16="http://schemas.microsoft.com/office/drawing/2014/main" id="{CE2F05C6-C290-4311-8AE9-BACF8A633204}"/>
              </a:ext>
            </a:extLst>
          </p:cNvPr>
          <p:cNvCxnSpPr>
            <a:cxnSpLocks/>
          </p:cNvCxnSpPr>
          <p:nvPr/>
        </p:nvCxnSpPr>
        <p:spPr>
          <a:xfrm flipH="1">
            <a:off x="8147760" y="4127945"/>
            <a:ext cx="651248" cy="0"/>
          </a:xfrm>
          <a:prstGeom prst="straightConnector1">
            <a:avLst/>
          </a:prstGeom>
          <a:noFill/>
          <a:ln w="19050" cap="flat" cmpd="sng">
            <a:solidFill>
              <a:schemeClr val="bg1"/>
            </a:solidFill>
            <a:prstDash val="solid"/>
            <a:round/>
            <a:headEnd type="none" w="med" len="med"/>
            <a:tailEnd type="none" w="med" len="med"/>
          </a:ln>
        </p:spPr>
      </p:cxnSp>
      <p:sp>
        <p:nvSpPr>
          <p:cNvPr id="13" name="Rectangle 12">
            <a:extLst>
              <a:ext uri="{FF2B5EF4-FFF2-40B4-BE49-F238E27FC236}">
                <a16:creationId xmlns:a16="http://schemas.microsoft.com/office/drawing/2014/main" id="{7D9F0F6F-C4FA-4AB0-B52B-882DC95CE5EA}"/>
              </a:ext>
            </a:extLst>
          </p:cNvPr>
          <p:cNvSpPr/>
          <p:nvPr/>
        </p:nvSpPr>
        <p:spPr>
          <a:xfrm>
            <a:off x="-462208" y="-319755"/>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47004594-B0FE-4996-9C2E-6E0E29900011}"/>
              </a:ext>
            </a:extLst>
          </p:cNvPr>
          <p:cNvSpPr/>
          <p:nvPr/>
        </p:nvSpPr>
        <p:spPr>
          <a:xfrm>
            <a:off x="8567786" y="-319755"/>
            <a:ext cx="924416" cy="319755"/>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514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9" name="Google Shape;307;p44">
            <a:extLst>
              <a:ext uri="{FF2B5EF4-FFF2-40B4-BE49-F238E27FC236}">
                <a16:creationId xmlns:a16="http://schemas.microsoft.com/office/drawing/2014/main" id="{2AF53071-78D4-4E54-A625-9B6421184CF1}"/>
              </a:ext>
            </a:extLst>
          </p:cNvPr>
          <p:cNvSpPr/>
          <p:nvPr/>
        </p:nvSpPr>
        <p:spPr>
          <a:xfrm>
            <a:off x="5178131" y="-43319"/>
            <a:ext cx="2652708" cy="614392"/>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18" name="Rectangle 17">
            <a:extLst>
              <a:ext uri="{FF2B5EF4-FFF2-40B4-BE49-F238E27FC236}">
                <a16:creationId xmlns:a16="http://schemas.microsoft.com/office/drawing/2014/main" id="{07F006DF-E0DC-4FAC-81C7-C517BD6BF324}"/>
              </a:ext>
            </a:extLst>
          </p:cNvPr>
          <p:cNvSpPr/>
          <p:nvPr/>
        </p:nvSpPr>
        <p:spPr>
          <a:xfrm>
            <a:off x="152052" y="1033110"/>
            <a:ext cx="2936081" cy="2857271"/>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1" name="!!Google Shape;238;p37">
            <a:extLst>
              <a:ext uri="{FF2B5EF4-FFF2-40B4-BE49-F238E27FC236}">
                <a16:creationId xmlns:a16="http://schemas.microsoft.com/office/drawing/2014/main" id="{F40E5CBE-8123-4C35-B369-C216DB223265}"/>
              </a:ext>
            </a:extLst>
          </p:cNvPr>
          <p:cNvCxnSpPr>
            <a:cxnSpLocks/>
          </p:cNvCxnSpPr>
          <p:nvPr/>
        </p:nvCxnSpPr>
        <p:spPr>
          <a:xfrm>
            <a:off x="2451836" y="915274"/>
            <a:ext cx="0" cy="3452746"/>
          </a:xfrm>
          <a:prstGeom prst="straightConnector1">
            <a:avLst/>
          </a:prstGeom>
          <a:noFill/>
          <a:ln w="19050" cap="flat" cmpd="sng">
            <a:solidFill>
              <a:schemeClr val="dk1"/>
            </a:solidFill>
            <a:prstDash val="solid"/>
            <a:round/>
            <a:headEnd type="none" w="med" len="med"/>
            <a:tailEnd type="none" w="med" len="med"/>
          </a:ln>
        </p:spPr>
      </p:cxnSp>
      <p:sp>
        <p:nvSpPr>
          <p:cNvPr id="236" name="Google Shape;236;p37"/>
          <p:cNvSpPr txBox="1">
            <a:spLocks noGrp="1"/>
          </p:cNvSpPr>
          <p:nvPr>
            <p:ph type="title"/>
          </p:nvPr>
        </p:nvSpPr>
        <p:spPr>
          <a:xfrm>
            <a:off x="1743849" y="-43319"/>
            <a:ext cx="5659801" cy="528600"/>
          </a:xfrm>
          <a:prstGeom prst="rect">
            <a:avLst/>
          </a:prstGeom>
        </p:spPr>
        <p:txBody>
          <a:bodyPr spcFirstLastPara="1" wrap="square" lIns="91425" tIns="91425" rIns="91425" bIns="91425" anchor="t" anchorCtr="0">
            <a:noAutofit/>
          </a:bodyPr>
          <a:lstStyle/>
          <a:p>
            <a:pPr>
              <a:lnSpc>
                <a:spcPct val="114999"/>
              </a:lnSpc>
              <a:spcBef>
                <a:spcPts val="1200"/>
              </a:spcBef>
              <a:spcAft>
                <a:spcPts val="1200"/>
              </a:spcAft>
            </a:pPr>
            <a:r>
              <a:rPr lang="en" sz="2700"/>
              <a:t>Vận dụng tư tưởng Hồ Chí Minh</a:t>
            </a:r>
            <a:endParaRPr lang="en-US" sz="2700"/>
          </a:p>
        </p:txBody>
      </p:sp>
      <p:sp>
        <p:nvSpPr>
          <p:cNvPr id="237" name="Google Shape;237;p37"/>
          <p:cNvSpPr txBox="1">
            <a:spLocks noGrp="1"/>
          </p:cNvSpPr>
          <p:nvPr>
            <p:ph type="subTitle" idx="1"/>
          </p:nvPr>
        </p:nvSpPr>
        <p:spPr>
          <a:xfrm>
            <a:off x="3379613" y="870924"/>
            <a:ext cx="5333331" cy="3274687"/>
          </a:xfrm>
          <a:prstGeom prst="rect">
            <a:avLst/>
          </a:prstGeom>
        </p:spPr>
        <p:txBody>
          <a:bodyPr spcFirstLastPara="1" wrap="square" lIns="91425" tIns="91425" rIns="91425" bIns="91425" anchor="t" anchorCtr="0">
            <a:noAutofit/>
          </a:bodyPr>
          <a:lstStyle/>
          <a:p>
            <a:pPr algn="just">
              <a:lnSpc>
                <a:spcPct val="114999"/>
              </a:lnSpc>
              <a:spcBef>
                <a:spcPts val="1200"/>
              </a:spcBef>
              <a:buFont typeface="Didact Gothic"/>
              <a:buChar char="●"/>
            </a:pPr>
            <a:r>
              <a:rPr lang="vi-VN">
                <a:latin typeface="Roboto Light" panose="02000000000000000000" pitchFamily="2" charset="0"/>
                <a:ea typeface="Roboto Light" panose="02000000000000000000" pitchFamily="2" charset="0"/>
              </a:rPr>
              <a:t>Phải xây dựng Nhà nước thật sự trong sạch, vững mạnh.</a:t>
            </a:r>
          </a:p>
          <a:p>
            <a:pPr algn="just">
              <a:buFont typeface="Didact Gothic"/>
              <a:buChar char="●"/>
            </a:pPr>
            <a:r>
              <a:rPr lang="vi-VN">
                <a:latin typeface="Roboto Light" panose="02000000000000000000" pitchFamily="2" charset="0"/>
                <a:ea typeface="Roboto Light" panose="02000000000000000000" pitchFamily="2" charset="0"/>
              </a:rPr>
              <a:t>Cần tiếp tục hoàn thiện hệ thống pháp luật, tôn trọng, bảo đảm, bảo vệ quyền con người, quyền và nghĩa vụ của công dân. </a:t>
            </a:r>
          </a:p>
          <a:p>
            <a:pPr algn="just">
              <a:lnSpc>
                <a:spcPct val="114999"/>
              </a:lnSpc>
              <a:buFont typeface="Didact Gothic"/>
              <a:buChar char="●"/>
            </a:pPr>
            <a:r>
              <a:rPr lang="vi-VN">
                <a:latin typeface="Roboto Light" panose="02000000000000000000" pitchFamily="2" charset="0"/>
                <a:ea typeface="Roboto Light" panose="02000000000000000000" pitchFamily="2" charset="0"/>
              </a:rPr>
              <a:t>Phải xác định rõ cơ chế phân công, phối hợp thực thi quyền lực nhà nước.</a:t>
            </a:r>
          </a:p>
          <a:p>
            <a:pPr algn="just">
              <a:buFont typeface="Didact Gothic"/>
              <a:buChar char="●"/>
            </a:pPr>
            <a:r>
              <a:rPr lang="vi-VN">
                <a:latin typeface="Roboto Light" panose="02000000000000000000" pitchFamily="2" charset="0"/>
                <a:ea typeface="Roboto Light" panose="02000000000000000000" pitchFamily="2" charset="0"/>
              </a:rPr>
              <a:t>Chú trọng công tác xây dựng đội ngũ cán bộ, công chức. </a:t>
            </a:r>
          </a:p>
          <a:p>
            <a:pPr algn="just">
              <a:buFont typeface="Didact Gothic"/>
              <a:buChar char="●"/>
            </a:pPr>
            <a:r>
              <a:rPr lang="vi-VN">
                <a:latin typeface="Roboto Light" panose="02000000000000000000" pitchFamily="2" charset="0"/>
                <a:ea typeface="Roboto Light" panose="02000000000000000000" pitchFamily="2" charset="0"/>
              </a:rPr>
              <a:t>Đẩy mạnh hơn nữa cuộc đấu tranh phòng, chống tham nhũng, lãng phí, quan liêu, hách dịch, cửa quyền; thực hiện tiết kiệm trong các cơ quan nhà nước và trong đội ngũ cán bộ, công chức.</a:t>
            </a:r>
          </a:p>
          <a:p>
            <a:pPr algn="just">
              <a:buFont typeface="Didact Gothic"/>
              <a:buChar char="●"/>
            </a:pPr>
            <a:r>
              <a:rPr lang="vi-VN">
                <a:latin typeface="Roboto Light" panose="02000000000000000000" pitchFamily="2" charset="0"/>
                <a:ea typeface="Roboto Light" panose="02000000000000000000" pitchFamily="2" charset="0"/>
              </a:rPr>
              <a:t>Đổi mới, tăng cường sự lãnh đạo của Đảng đối với Nhà nước.</a:t>
            </a:r>
          </a:p>
          <a:p>
            <a:pPr marL="0" lvl="0" indent="0" algn="just" rtl="0">
              <a:lnSpc>
                <a:spcPct val="100000"/>
              </a:lnSpc>
              <a:spcBef>
                <a:spcPts val="1200"/>
              </a:spcBef>
              <a:spcAft>
                <a:spcPts val="0"/>
              </a:spcAft>
              <a:buNone/>
            </a:pPr>
            <a:endParaRPr lang="vi-VN">
              <a:latin typeface="Roboto Light" panose="02000000000000000000" pitchFamily="2" charset="0"/>
              <a:ea typeface="Roboto Light" panose="02000000000000000000" pitchFamily="2" charset="0"/>
            </a:endParaRPr>
          </a:p>
          <a:p>
            <a:pPr marL="0" lvl="0" indent="0" algn="just" rtl="0">
              <a:lnSpc>
                <a:spcPct val="100000"/>
              </a:lnSpc>
              <a:spcBef>
                <a:spcPts val="0"/>
              </a:spcBef>
              <a:spcAft>
                <a:spcPts val="0"/>
              </a:spcAft>
              <a:buNone/>
            </a:pPr>
            <a:endParaRPr lang="vi-VN">
              <a:latin typeface="Roboto Light"/>
              <a:ea typeface="Roboto Light"/>
            </a:endParaRPr>
          </a:p>
          <a:p>
            <a:pPr marL="0" lvl="0" indent="0" algn="just" rtl="0">
              <a:lnSpc>
                <a:spcPct val="100000"/>
              </a:lnSpc>
              <a:spcBef>
                <a:spcPts val="0"/>
              </a:spcBef>
              <a:spcAft>
                <a:spcPts val="0"/>
              </a:spcAft>
              <a:buNone/>
            </a:pPr>
            <a:endParaRPr lang="vi-VN">
              <a:latin typeface="Roboto Light"/>
              <a:ea typeface="Roboto Light"/>
            </a:endParaRPr>
          </a:p>
        </p:txBody>
      </p:sp>
      <p:pic>
        <p:nvPicPr>
          <p:cNvPr id="2" name="Picture 2" descr="A person sitting at a table reading a book&#10;&#10;Description automatically generated">
            <a:extLst>
              <a:ext uri="{FF2B5EF4-FFF2-40B4-BE49-F238E27FC236}">
                <a16:creationId xmlns:a16="http://schemas.microsoft.com/office/drawing/2014/main" id="{06486CEC-2513-4BF4-8C91-E234801FFD7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934" y="1204991"/>
            <a:ext cx="2936081" cy="2857271"/>
          </a:xfrm>
          <a:prstGeom prst="rect">
            <a:avLst/>
          </a:prstGeom>
        </p:spPr>
      </p:pic>
      <p:cxnSp>
        <p:nvCxnSpPr>
          <p:cNvPr id="8" name="Google Shape;238;p37">
            <a:extLst>
              <a:ext uri="{FF2B5EF4-FFF2-40B4-BE49-F238E27FC236}">
                <a16:creationId xmlns:a16="http://schemas.microsoft.com/office/drawing/2014/main" id="{1B55B845-F9D4-4BB5-B5B0-EA1494D478B1}"/>
              </a:ext>
            </a:extLst>
          </p:cNvPr>
          <p:cNvCxnSpPr>
            <a:cxnSpLocks/>
          </p:cNvCxnSpPr>
          <p:nvPr/>
        </p:nvCxnSpPr>
        <p:spPr>
          <a:xfrm>
            <a:off x="5892036" y="4457618"/>
            <a:ext cx="3033895" cy="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38;p37">
            <a:extLst>
              <a:ext uri="{FF2B5EF4-FFF2-40B4-BE49-F238E27FC236}">
                <a16:creationId xmlns:a16="http://schemas.microsoft.com/office/drawing/2014/main" id="{9AD6E650-6CD5-4804-8781-9B4A877D0663}"/>
              </a:ext>
            </a:extLst>
          </p:cNvPr>
          <p:cNvCxnSpPr>
            <a:cxnSpLocks/>
          </p:cNvCxnSpPr>
          <p:nvPr/>
        </p:nvCxnSpPr>
        <p:spPr>
          <a:xfrm>
            <a:off x="503062" y="1366076"/>
            <a:ext cx="0" cy="1275571"/>
          </a:xfrm>
          <a:prstGeom prst="straightConnector1">
            <a:avLst/>
          </a:prstGeom>
          <a:noFill/>
          <a:ln w="19050" cap="flat" cmpd="sng">
            <a:solidFill>
              <a:schemeClr val="bg1"/>
            </a:solidFill>
            <a:prstDash val="solid"/>
            <a:round/>
            <a:headEnd type="none" w="med" len="med"/>
            <a:tailEnd type="none" w="med" len="med"/>
          </a:ln>
        </p:spPr>
      </p:cxnSp>
      <p:cxnSp>
        <p:nvCxnSpPr>
          <p:cNvPr id="30" name="Google Shape;238;p37">
            <a:extLst>
              <a:ext uri="{FF2B5EF4-FFF2-40B4-BE49-F238E27FC236}">
                <a16:creationId xmlns:a16="http://schemas.microsoft.com/office/drawing/2014/main" id="{D1B512DC-C518-4EA5-9BA2-5EE0A8BF01F7}"/>
              </a:ext>
            </a:extLst>
          </p:cNvPr>
          <p:cNvCxnSpPr>
            <a:cxnSpLocks/>
          </p:cNvCxnSpPr>
          <p:nvPr/>
        </p:nvCxnSpPr>
        <p:spPr>
          <a:xfrm>
            <a:off x="586709" y="1489829"/>
            <a:ext cx="0" cy="744607"/>
          </a:xfrm>
          <a:prstGeom prst="straightConnector1">
            <a:avLst/>
          </a:prstGeom>
          <a:noFill/>
          <a:ln w="19050" cap="flat" cmpd="sng">
            <a:solidFill>
              <a:schemeClr val="bg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5F6F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939AAF-E2C6-4053-8595-7A1B09AB84BB}"/>
              </a:ext>
            </a:extLst>
          </p:cNvPr>
          <p:cNvSpPr/>
          <p:nvPr/>
        </p:nvSpPr>
        <p:spPr>
          <a:xfrm>
            <a:off x="3537195" y="2311638"/>
            <a:ext cx="5668127" cy="1749822"/>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itle 7">
            <a:extLst>
              <a:ext uri="{FF2B5EF4-FFF2-40B4-BE49-F238E27FC236}">
                <a16:creationId xmlns:a16="http://schemas.microsoft.com/office/drawing/2014/main" id="{6282B869-075E-4CDE-9090-FE676EB9F1F7}"/>
              </a:ext>
            </a:extLst>
          </p:cNvPr>
          <p:cNvSpPr>
            <a:spLocks noGrp="1"/>
          </p:cNvSpPr>
          <p:nvPr>
            <p:ph type="title"/>
          </p:nvPr>
        </p:nvSpPr>
        <p:spPr>
          <a:xfrm>
            <a:off x="591330" y="1625238"/>
            <a:ext cx="7717500" cy="1296600"/>
          </a:xfrm>
        </p:spPr>
        <p:txBody>
          <a:bodyPr/>
          <a:lstStyle/>
          <a:p>
            <a:r>
              <a:rPr lang="en-US"/>
              <a:t>Xin </a:t>
            </a:r>
            <a:r>
              <a:rPr lang="en-US" err="1"/>
              <a:t>cảm</a:t>
            </a:r>
            <a:r>
              <a:rPr lang="en-US"/>
              <a:t> </a:t>
            </a:r>
            <a:r>
              <a:rPr lang="en-US" err="1"/>
              <a:t>ơn</a:t>
            </a:r>
            <a:endParaRPr lang="vi-VN"/>
          </a:p>
        </p:txBody>
      </p:sp>
      <p:sp>
        <p:nvSpPr>
          <p:cNvPr id="10" name="Subtitle 9">
            <a:extLst>
              <a:ext uri="{FF2B5EF4-FFF2-40B4-BE49-F238E27FC236}">
                <a16:creationId xmlns:a16="http://schemas.microsoft.com/office/drawing/2014/main" id="{B845A9CB-3DDB-4C29-86A2-E0BEEDB5C68E}"/>
              </a:ext>
            </a:extLst>
          </p:cNvPr>
          <p:cNvSpPr>
            <a:spLocks noGrp="1"/>
          </p:cNvSpPr>
          <p:nvPr>
            <p:ph type="subTitle" idx="2"/>
          </p:nvPr>
        </p:nvSpPr>
        <p:spPr>
          <a:xfrm>
            <a:off x="3427411" y="2790858"/>
            <a:ext cx="3007500" cy="429600"/>
          </a:xfrm>
        </p:spPr>
        <p:txBody>
          <a:bodyPr/>
          <a:lstStyle/>
          <a:p>
            <a:pPr algn="l"/>
            <a:r>
              <a:rPr lang="en-US" err="1">
                <a:latin typeface="Roboto Light" panose="02000000000000000000" pitchFamily="2" charset="0"/>
                <a:ea typeface="Roboto Light" panose="02000000000000000000" pitchFamily="2" charset="0"/>
              </a:rPr>
              <a:t>Thầy</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và</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các</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bạn</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đã</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lắng</a:t>
            </a:r>
            <a:r>
              <a:rPr lang="en-US">
                <a:latin typeface="Roboto Light" panose="02000000000000000000" pitchFamily="2" charset="0"/>
                <a:ea typeface="Roboto Light" panose="02000000000000000000" pitchFamily="2" charset="0"/>
              </a:rPr>
              <a:t> </a:t>
            </a:r>
            <a:r>
              <a:rPr lang="en-US" err="1">
                <a:latin typeface="Roboto Light" panose="02000000000000000000" pitchFamily="2" charset="0"/>
                <a:ea typeface="Roboto Light" panose="02000000000000000000" pitchFamily="2" charset="0"/>
              </a:rPr>
              <a:t>nghe</a:t>
            </a:r>
            <a:endParaRPr lang="vi-VN">
              <a:latin typeface="Roboto Light" panose="02000000000000000000" pitchFamily="2" charset="0"/>
              <a:ea typeface="Roboto Light" panose="02000000000000000000" pitchFamily="2" charset="0"/>
            </a:endParaRPr>
          </a:p>
        </p:txBody>
      </p:sp>
      <p:sp>
        <p:nvSpPr>
          <p:cNvPr id="17" name="Rectangle 16">
            <a:extLst>
              <a:ext uri="{FF2B5EF4-FFF2-40B4-BE49-F238E27FC236}">
                <a16:creationId xmlns:a16="http://schemas.microsoft.com/office/drawing/2014/main" id="{51686EFB-C4A5-4119-8F84-CDFAE255BD66}"/>
              </a:ext>
            </a:extLst>
          </p:cNvPr>
          <p:cNvSpPr/>
          <p:nvPr/>
        </p:nvSpPr>
        <p:spPr>
          <a:xfrm>
            <a:off x="3537917" y="-114300"/>
            <a:ext cx="6352844" cy="2894685"/>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76265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9" name="!!d">
            <a:extLst>
              <a:ext uri="{FF2B5EF4-FFF2-40B4-BE49-F238E27FC236}">
                <a16:creationId xmlns:a16="http://schemas.microsoft.com/office/drawing/2014/main" id="{D4B35CAD-7522-4814-A7E1-F2404D8E3E50}"/>
              </a:ext>
            </a:extLst>
          </p:cNvPr>
          <p:cNvSpPr/>
          <p:nvPr/>
        </p:nvSpPr>
        <p:spPr>
          <a:xfrm>
            <a:off x="-1416050" y="5323193"/>
            <a:ext cx="1233282" cy="1382401"/>
          </a:xfrm>
          <a:prstGeom prst="rect">
            <a:avLst/>
          </a:prstGeom>
          <a:solidFill>
            <a:srgbClr val="C7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227" name="Google Shape;227;p36"/>
          <p:cNvSpPr txBox="1">
            <a:spLocks noGrp="1"/>
          </p:cNvSpPr>
          <p:nvPr>
            <p:ph type="title"/>
          </p:nvPr>
        </p:nvSpPr>
        <p:spPr>
          <a:xfrm>
            <a:off x="4331368" y="2260992"/>
            <a:ext cx="4310743" cy="629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a:t>Nhà nước dân chủ</a:t>
            </a:r>
            <a:endParaRPr sz="3000"/>
          </a:p>
        </p:txBody>
      </p:sp>
      <p:sp>
        <p:nvSpPr>
          <p:cNvPr id="228" name="Google Shape;228;p36"/>
          <p:cNvSpPr txBox="1">
            <a:spLocks noGrp="1"/>
          </p:cNvSpPr>
          <p:nvPr>
            <p:ph type="title" idx="2"/>
          </p:nvPr>
        </p:nvSpPr>
        <p:spPr>
          <a:xfrm>
            <a:off x="998750" y="1886475"/>
            <a:ext cx="3057300" cy="13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230" name="Google Shape;230;p36"/>
          <p:cNvCxnSpPr>
            <a:cxnSpLocks/>
          </p:cNvCxnSpPr>
          <p:nvPr/>
        </p:nvCxnSpPr>
        <p:spPr>
          <a:xfrm>
            <a:off x="7084219" y="2798961"/>
            <a:ext cx="146628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Shape 306"/>
        <p:cNvGrpSpPr/>
        <p:nvPr/>
      </p:nvGrpSpPr>
      <p:grpSpPr>
        <a:xfrm>
          <a:off x="0" y="0"/>
          <a:ext cx="0" cy="0"/>
          <a:chOff x="0" y="0"/>
          <a:chExt cx="0" cy="0"/>
        </a:xfrm>
      </p:grpSpPr>
      <p:sp>
        <p:nvSpPr>
          <p:cNvPr id="307" name="!!d"/>
          <p:cNvSpPr/>
          <p:nvPr/>
        </p:nvSpPr>
        <p:spPr>
          <a:xfrm>
            <a:off x="0" y="0"/>
            <a:ext cx="9144000" cy="5143500"/>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308" name="Google Shape;308;p44"/>
          <p:cNvSpPr txBox="1">
            <a:spLocks noGrp="1"/>
          </p:cNvSpPr>
          <p:nvPr>
            <p:ph type="title"/>
          </p:nvPr>
        </p:nvSpPr>
        <p:spPr>
          <a:xfrm>
            <a:off x="3167251" y="2938260"/>
            <a:ext cx="5100450" cy="75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giai</a:t>
            </a:r>
            <a:r>
              <a:rPr lang="en-US"/>
              <a:t> </a:t>
            </a:r>
            <a:r>
              <a:rPr lang="en-US" err="1"/>
              <a:t>cấp</a:t>
            </a:r>
            <a:r>
              <a:rPr lang="en-US"/>
              <a:t> </a:t>
            </a:r>
            <a:r>
              <a:rPr lang="en-US" err="1"/>
              <a:t>công</a:t>
            </a:r>
            <a:r>
              <a:rPr lang="en-US"/>
              <a:t> </a:t>
            </a:r>
            <a:r>
              <a:rPr lang="en-US" err="1"/>
              <a:t>nhân</a:t>
            </a:r>
            <a:endParaRPr/>
          </a:p>
        </p:txBody>
      </p:sp>
      <p:sp>
        <p:nvSpPr>
          <p:cNvPr id="309" name="Google Shape;309;p44"/>
          <p:cNvSpPr/>
          <p:nvPr/>
        </p:nvSpPr>
        <p:spPr>
          <a:xfrm>
            <a:off x="447600" y="448000"/>
            <a:ext cx="8248800" cy="4400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CF1C3D32-23D4-44A4-AED3-A591BA99E070}"/>
              </a:ext>
            </a:extLst>
          </p:cNvPr>
          <p:cNvSpPr txBox="1"/>
          <p:nvPr/>
        </p:nvSpPr>
        <p:spPr>
          <a:xfrm>
            <a:off x="790575" y="1984009"/>
            <a:ext cx="6807898" cy="369332"/>
          </a:xfrm>
          <a:prstGeom prst="rect">
            <a:avLst/>
          </a:prstGeom>
          <a:noFill/>
        </p:spPr>
        <p:txBody>
          <a:bodyPr wrap="square">
            <a:spAutoFit/>
          </a:bodyPr>
          <a:lstStyle/>
          <a:p>
            <a:pPr marL="0" lvl="0" indent="0" algn="l"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Nhà nước Việt Nam mới - Nhà nước Việt Nam Dân chủ Cộng hòa</a:t>
            </a:r>
            <a:endParaRPr lang="en-US" sz="1800">
              <a:solidFill>
                <a:schemeClr val="tx1"/>
              </a:solidFill>
              <a:latin typeface="Roboto Light" panose="02000000000000000000" pitchFamily="2" charset="0"/>
              <a:ea typeface="Roboto Light" panose="02000000000000000000" pitchFamily="2" charset="0"/>
            </a:endParaRPr>
          </a:p>
        </p:txBody>
      </p:sp>
      <p:sp>
        <p:nvSpPr>
          <p:cNvPr id="8" name="TextBox 7">
            <a:extLst>
              <a:ext uri="{FF2B5EF4-FFF2-40B4-BE49-F238E27FC236}">
                <a16:creationId xmlns:a16="http://schemas.microsoft.com/office/drawing/2014/main" id="{7FD19060-4C02-46EF-836D-D19D269B3F09}"/>
              </a:ext>
            </a:extLst>
          </p:cNvPr>
          <p:cNvSpPr txBox="1"/>
          <p:nvPr/>
        </p:nvSpPr>
        <p:spPr>
          <a:xfrm>
            <a:off x="3362325" y="2686919"/>
            <a:ext cx="4572000" cy="369332"/>
          </a:xfrm>
          <a:prstGeom prst="rect">
            <a:avLst/>
          </a:prstGeom>
          <a:noFill/>
        </p:spPr>
        <p:txBody>
          <a:bodyPr wrap="square">
            <a:spAutoFit/>
          </a:bodyPr>
          <a:lstStyle/>
          <a:p>
            <a:pPr marL="0" lvl="0" indent="0" algn="l" rtl="0">
              <a:spcBef>
                <a:spcPts val="0"/>
              </a:spcBef>
              <a:spcAft>
                <a:spcPts val="0"/>
              </a:spcAft>
              <a:buNone/>
            </a:pPr>
            <a:r>
              <a:rPr lang="vi-VN" sz="1800" spc="30">
                <a:solidFill>
                  <a:schemeClr val="tx1"/>
                </a:solidFill>
                <a:latin typeface="Roboto Light" panose="02000000000000000000" pitchFamily="2" charset="0"/>
                <a:ea typeface="Roboto Light" panose="02000000000000000000" pitchFamily="2" charset="0"/>
              </a:rPr>
              <a:t>là một nhà nước</a:t>
            </a:r>
            <a:r>
              <a:rPr lang="en-US" sz="1800" spc="30">
                <a:solidFill>
                  <a:schemeClr val="tx1"/>
                </a:solidFill>
                <a:latin typeface="Roboto Light" panose="02000000000000000000" pitchFamily="2" charset="0"/>
                <a:ea typeface="Roboto Light" panose="02000000000000000000" pitchFamily="2" charset="0"/>
              </a:rPr>
              <a:t> </a:t>
            </a:r>
            <a:r>
              <a:rPr lang="en-US" sz="1800" spc="30" err="1">
                <a:solidFill>
                  <a:schemeClr val="tx1"/>
                </a:solidFill>
                <a:latin typeface="Roboto Light" panose="02000000000000000000" pitchFamily="2" charset="0"/>
                <a:ea typeface="Roboto Light" panose="02000000000000000000" pitchFamily="2" charset="0"/>
              </a:rPr>
              <a:t>mang</a:t>
            </a:r>
            <a:r>
              <a:rPr lang="en-US" sz="1800" spc="30">
                <a:solidFill>
                  <a:schemeClr val="tx1"/>
                </a:solidFill>
                <a:latin typeface="Roboto Light" panose="02000000000000000000" pitchFamily="2" charset="0"/>
                <a:ea typeface="Roboto Light" panose="02000000000000000000" pitchFamily="2" charset="0"/>
              </a:rPr>
              <a:t> </a:t>
            </a:r>
            <a:r>
              <a:rPr lang="en-US" sz="1800" spc="30" err="1">
                <a:solidFill>
                  <a:schemeClr val="tx1"/>
                </a:solidFill>
                <a:latin typeface="Roboto Light" panose="02000000000000000000" pitchFamily="2" charset="0"/>
                <a:ea typeface="Roboto Light" panose="02000000000000000000" pitchFamily="2" charset="0"/>
              </a:rPr>
              <a:t>bản</a:t>
            </a:r>
            <a:r>
              <a:rPr lang="en-US" sz="1800" spc="30">
                <a:solidFill>
                  <a:schemeClr val="tx1"/>
                </a:solidFill>
                <a:latin typeface="Roboto Light" panose="02000000000000000000" pitchFamily="2" charset="0"/>
                <a:ea typeface="Roboto Light" panose="02000000000000000000" pitchFamily="2" charset="0"/>
              </a:rPr>
              <a:t> </a:t>
            </a:r>
            <a:r>
              <a:rPr lang="en-US" sz="1800" spc="30" err="1">
                <a:solidFill>
                  <a:schemeClr val="tx1"/>
                </a:solidFill>
                <a:latin typeface="Roboto Light" panose="02000000000000000000" pitchFamily="2" charset="0"/>
                <a:ea typeface="Roboto Light" panose="02000000000000000000" pitchFamily="2" charset="0"/>
              </a:rPr>
              <a:t>chất</a:t>
            </a:r>
            <a:endParaRPr lang="vi-VN" sz="1800" spc="30">
              <a:solidFill>
                <a:schemeClr val="tx1"/>
              </a:solidFill>
              <a:latin typeface="Roboto Light" panose="02000000000000000000" pitchFamily="2" charset="0"/>
              <a:ea typeface="Roboto Light" panose="02000000000000000000" pitchFamily="2" charset="0"/>
            </a:endParaRPr>
          </a:p>
        </p:txBody>
      </p:sp>
      <p:sp>
        <p:nvSpPr>
          <p:cNvPr id="10" name="TextBox 9">
            <a:extLst>
              <a:ext uri="{FF2B5EF4-FFF2-40B4-BE49-F238E27FC236}">
                <a16:creationId xmlns:a16="http://schemas.microsoft.com/office/drawing/2014/main" id="{6AAA5F69-D3C8-4844-B7B1-B6FAC0A64C1B}"/>
              </a:ext>
            </a:extLst>
          </p:cNvPr>
          <p:cNvSpPr txBox="1"/>
          <p:nvPr/>
        </p:nvSpPr>
        <p:spPr>
          <a:xfrm>
            <a:off x="3362325" y="2336546"/>
            <a:ext cx="5019674" cy="369332"/>
          </a:xfrm>
          <a:prstGeom prst="rect">
            <a:avLst/>
          </a:prstGeom>
          <a:noFill/>
        </p:spPr>
        <p:txBody>
          <a:bodyPr wrap="square">
            <a:spAutoFit/>
          </a:bodyPr>
          <a:lstStyle/>
          <a:p>
            <a:pPr marL="0" lvl="0" indent="0" algn="l" rtl="0">
              <a:spcBef>
                <a:spcPts val="0"/>
              </a:spcBef>
              <a:spcAft>
                <a:spcPts val="0"/>
              </a:spcAft>
              <a:buNone/>
            </a:pPr>
            <a:r>
              <a:rPr lang="vi-VN" sz="1800">
                <a:solidFill>
                  <a:schemeClr val="tx1"/>
                </a:solidFill>
                <a:latin typeface="Roboto Light" panose="02000000000000000000" pitchFamily="2" charset="0"/>
                <a:ea typeface="Roboto Light" panose="02000000000000000000" pitchFamily="2" charset="0"/>
              </a:rPr>
              <a:t>theo quan điểm của Hồ Chí Minh</a:t>
            </a:r>
            <a:endParaRPr lang="en-US" sz="1800">
              <a:solidFill>
                <a:schemeClr val="tx1"/>
              </a:solidFill>
              <a:latin typeface="Roboto Light" panose="02000000000000000000" pitchFamily="2" charset="0"/>
              <a:ea typeface="Roboto Light" panose="02000000000000000000" pitchFamily="2" charset="0"/>
            </a:endParaRPr>
          </a:p>
        </p:txBody>
      </p:sp>
      <p:cxnSp>
        <p:nvCxnSpPr>
          <p:cNvPr id="11" name="Google Shape;230;p36">
            <a:extLst>
              <a:ext uri="{FF2B5EF4-FFF2-40B4-BE49-F238E27FC236}">
                <a16:creationId xmlns:a16="http://schemas.microsoft.com/office/drawing/2014/main" id="{66809FFA-EE36-4380-9A46-75F4D1843608}"/>
              </a:ext>
            </a:extLst>
          </p:cNvPr>
          <p:cNvCxnSpPr>
            <a:cxnSpLocks/>
          </p:cNvCxnSpPr>
          <p:nvPr/>
        </p:nvCxnSpPr>
        <p:spPr>
          <a:xfrm>
            <a:off x="5448300" y="3644781"/>
            <a:ext cx="25146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32739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
            <a:extLst>
              <a:ext uri="{FF2B5EF4-FFF2-40B4-BE49-F238E27FC236}">
                <a16:creationId xmlns:a16="http://schemas.microsoft.com/office/drawing/2014/main" id="{73AA2F2B-5D22-42D5-816D-52F4C3C11307}"/>
              </a:ext>
            </a:extLst>
          </p:cNvPr>
          <p:cNvSpPr/>
          <p:nvPr/>
        </p:nvSpPr>
        <p:spPr>
          <a:xfrm>
            <a:off x="1370805" y="1"/>
            <a:ext cx="6388100" cy="1721307"/>
          </a:xfrm>
          <a:prstGeom prst="rect">
            <a:avLst/>
          </a:prstGeom>
          <a:solidFill>
            <a:srgbClr val="C7C0B5">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22" name="Title 21">
            <a:extLst>
              <a:ext uri="{FF2B5EF4-FFF2-40B4-BE49-F238E27FC236}">
                <a16:creationId xmlns:a16="http://schemas.microsoft.com/office/drawing/2014/main" id="{440AA40C-83F0-460E-9B50-FFC26005354C}"/>
              </a:ext>
            </a:extLst>
          </p:cNvPr>
          <p:cNvSpPr>
            <a:spLocks noGrp="1"/>
          </p:cNvSpPr>
          <p:nvPr>
            <p:ph type="title" idx="4294967295"/>
          </p:nvPr>
        </p:nvSpPr>
        <p:spPr>
          <a:xfrm>
            <a:off x="1391970" y="417608"/>
            <a:ext cx="6373809" cy="528638"/>
          </a:xfrm>
        </p:spPr>
        <p:txBody>
          <a:bodyPr/>
          <a:lstStyle/>
          <a:p>
            <a:pPr algn="ctr"/>
            <a:r>
              <a:rPr lang="en-US" err="1"/>
              <a:t>Các</a:t>
            </a:r>
            <a:r>
              <a:rPr lang="en-US"/>
              <a:t> </a:t>
            </a:r>
            <a:r>
              <a:rPr lang="en-US" err="1"/>
              <a:t>phương</a:t>
            </a:r>
            <a:r>
              <a:rPr lang="en-US"/>
              <a:t> </a:t>
            </a:r>
            <a:r>
              <a:rPr lang="en-US" err="1"/>
              <a:t>diện</a:t>
            </a:r>
            <a:endParaRPr lang="vi-VN"/>
          </a:p>
        </p:txBody>
      </p:sp>
      <p:grpSp>
        <p:nvGrpSpPr>
          <p:cNvPr id="47" name="Group 46">
            <a:extLst>
              <a:ext uri="{FF2B5EF4-FFF2-40B4-BE49-F238E27FC236}">
                <a16:creationId xmlns:a16="http://schemas.microsoft.com/office/drawing/2014/main" id="{718AA86C-0991-4410-B0A7-1B4AD326D84D}"/>
              </a:ext>
            </a:extLst>
          </p:cNvPr>
          <p:cNvGrpSpPr/>
          <p:nvPr/>
        </p:nvGrpSpPr>
        <p:grpSpPr>
          <a:xfrm>
            <a:off x="1004887" y="2228316"/>
            <a:ext cx="6234906" cy="317291"/>
            <a:chOff x="991394" y="1979691"/>
            <a:chExt cx="6234906" cy="317291"/>
          </a:xfrm>
        </p:grpSpPr>
        <p:sp>
          <p:nvSpPr>
            <p:cNvPr id="28" name="TextBox 27">
              <a:extLst>
                <a:ext uri="{FF2B5EF4-FFF2-40B4-BE49-F238E27FC236}">
                  <a16:creationId xmlns:a16="http://schemas.microsoft.com/office/drawing/2014/main" id="{4A73EF28-0F24-4C55-A22C-26330C29188D}"/>
                </a:ext>
              </a:extLst>
            </p:cNvPr>
            <p:cNvSpPr txBox="1"/>
            <p:nvPr/>
          </p:nvSpPr>
          <p:spPr>
            <a:xfrm>
              <a:off x="1631950" y="1979691"/>
              <a:ext cx="5594350" cy="307777"/>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đảng Cộng sản Việt Nam giữ vị trí và vai trò cầm quyền</a:t>
              </a:r>
            </a:p>
          </p:txBody>
        </p:sp>
        <p:sp>
          <p:nvSpPr>
            <p:cNvPr id="34" name="TextBox 33">
              <a:extLst>
                <a:ext uri="{FF2B5EF4-FFF2-40B4-BE49-F238E27FC236}">
                  <a16:creationId xmlns:a16="http://schemas.microsoft.com/office/drawing/2014/main" id="{DC7236F5-22F4-429A-807C-73322E09ABD4}"/>
                </a:ext>
              </a:extLst>
            </p:cNvPr>
            <p:cNvSpPr txBox="1"/>
            <p:nvPr/>
          </p:nvSpPr>
          <p:spPr>
            <a:xfrm>
              <a:off x="991394" y="1989205"/>
              <a:ext cx="731837" cy="307777"/>
            </a:xfrm>
            <a:prstGeom prst="rect">
              <a:avLst/>
            </a:prstGeom>
            <a:noFill/>
          </p:spPr>
          <p:txBody>
            <a:bodyPr wrap="square">
              <a:spAutoFit/>
            </a:bodyPr>
            <a:lstStyle/>
            <a:p>
              <a:r>
                <a:rPr lang="en-US" err="1">
                  <a:latin typeface="Prata" panose="020B0604020202020204" charset="0"/>
                </a:rPr>
                <a:t>Một</a:t>
              </a:r>
              <a:r>
                <a:rPr lang="en-US">
                  <a:latin typeface="Prata" panose="020B0604020202020204" charset="0"/>
                </a:rPr>
                <a:t> </a:t>
              </a:r>
              <a:r>
                <a:rPr lang="en-US" err="1">
                  <a:latin typeface="Prata" panose="020B0604020202020204" charset="0"/>
                </a:rPr>
                <a:t>là</a:t>
              </a:r>
              <a:endParaRPr lang="vi-VN">
                <a:latin typeface="Prata" panose="020B0604020202020204" charset="0"/>
              </a:endParaRPr>
            </a:p>
          </p:txBody>
        </p:sp>
      </p:grpSp>
      <p:grpSp>
        <p:nvGrpSpPr>
          <p:cNvPr id="44" name="Group 43">
            <a:extLst>
              <a:ext uri="{FF2B5EF4-FFF2-40B4-BE49-F238E27FC236}">
                <a16:creationId xmlns:a16="http://schemas.microsoft.com/office/drawing/2014/main" id="{B6E3D69D-00B2-4BFF-B278-711F9A00BBF9}"/>
              </a:ext>
            </a:extLst>
          </p:cNvPr>
          <p:cNvGrpSpPr/>
          <p:nvPr/>
        </p:nvGrpSpPr>
        <p:grpSpPr>
          <a:xfrm>
            <a:off x="1004887" y="2836918"/>
            <a:ext cx="7161211" cy="523220"/>
            <a:chOff x="1025525" y="2306497"/>
            <a:chExt cx="7161211" cy="523220"/>
          </a:xfrm>
        </p:grpSpPr>
        <p:sp>
          <p:nvSpPr>
            <p:cNvPr id="35" name="TextBox 34">
              <a:extLst>
                <a:ext uri="{FF2B5EF4-FFF2-40B4-BE49-F238E27FC236}">
                  <a16:creationId xmlns:a16="http://schemas.microsoft.com/office/drawing/2014/main" id="{02350643-2AF5-45B8-AD89-E291B804233C}"/>
                </a:ext>
              </a:extLst>
            </p:cNvPr>
            <p:cNvSpPr txBox="1"/>
            <p:nvPr/>
          </p:nvSpPr>
          <p:spPr>
            <a:xfrm>
              <a:off x="1631950" y="2306497"/>
              <a:ext cx="6554786" cy="523220"/>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bản chất giai cấp của nhà nước Việt Nam thể hiện ở tính định hướng xã hội chủ nghĩa trong sự</a:t>
              </a:r>
              <a:r>
                <a:rPr lang="en-US">
                  <a:latin typeface="Roboto Light" panose="02000000000000000000" pitchFamily="2" charset="0"/>
                  <a:ea typeface="Roboto Light" panose="02000000000000000000" pitchFamily="2" charset="0"/>
                </a:rPr>
                <a:t> </a:t>
              </a:r>
              <a:r>
                <a:rPr lang="vi-VN">
                  <a:latin typeface="Roboto Light" panose="02000000000000000000" pitchFamily="2" charset="0"/>
                  <a:ea typeface="Roboto Light" panose="02000000000000000000" pitchFamily="2" charset="0"/>
                </a:rPr>
                <a:t>phát triển đất nước.</a:t>
              </a:r>
            </a:p>
          </p:txBody>
        </p:sp>
        <p:sp>
          <p:nvSpPr>
            <p:cNvPr id="36" name="TextBox 35">
              <a:extLst>
                <a:ext uri="{FF2B5EF4-FFF2-40B4-BE49-F238E27FC236}">
                  <a16:creationId xmlns:a16="http://schemas.microsoft.com/office/drawing/2014/main" id="{96C3BACA-1E77-4F66-BFC2-3919206A17ED}"/>
                </a:ext>
              </a:extLst>
            </p:cNvPr>
            <p:cNvSpPr txBox="1"/>
            <p:nvPr/>
          </p:nvSpPr>
          <p:spPr>
            <a:xfrm>
              <a:off x="1025525" y="2338163"/>
              <a:ext cx="731837" cy="307777"/>
            </a:xfrm>
            <a:prstGeom prst="rect">
              <a:avLst/>
            </a:prstGeom>
            <a:noFill/>
          </p:spPr>
          <p:txBody>
            <a:bodyPr wrap="square">
              <a:spAutoFit/>
            </a:bodyPr>
            <a:lstStyle/>
            <a:p>
              <a:r>
                <a:rPr lang="en-US">
                  <a:latin typeface="Prata" panose="020B0604020202020204" charset="0"/>
                </a:rPr>
                <a:t>Hai </a:t>
              </a:r>
              <a:r>
                <a:rPr lang="en-US" err="1">
                  <a:latin typeface="Prata" panose="020B0604020202020204" charset="0"/>
                </a:rPr>
                <a:t>là</a:t>
              </a:r>
              <a:endParaRPr lang="vi-VN">
                <a:latin typeface="Prata" panose="020B0604020202020204" charset="0"/>
              </a:endParaRPr>
            </a:p>
          </p:txBody>
        </p:sp>
      </p:grpSp>
      <p:grpSp>
        <p:nvGrpSpPr>
          <p:cNvPr id="48" name="Group 47">
            <a:extLst>
              <a:ext uri="{FF2B5EF4-FFF2-40B4-BE49-F238E27FC236}">
                <a16:creationId xmlns:a16="http://schemas.microsoft.com/office/drawing/2014/main" id="{0B52D9D8-C14C-4C6F-8795-7B1FB7B4E5C5}"/>
              </a:ext>
            </a:extLst>
          </p:cNvPr>
          <p:cNvGrpSpPr/>
          <p:nvPr/>
        </p:nvGrpSpPr>
        <p:grpSpPr>
          <a:xfrm>
            <a:off x="1025525" y="3625469"/>
            <a:ext cx="7140573" cy="523220"/>
            <a:chOff x="1103313" y="2866287"/>
            <a:chExt cx="7140573" cy="523220"/>
          </a:xfrm>
        </p:grpSpPr>
        <p:sp>
          <p:nvSpPr>
            <p:cNvPr id="39" name="TextBox 38">
              <a:extLst>
                <a:ext uri="{FF2B5EF4-FFF2-40B4-BE49-F238E27FC236}">
                  <a16:creationId xmlns:a16="http://schemas.microsoft.com/office/drawing/2014/main" id="{FF907E70-D0C3-454A-BA22-4F74550EED98}"/>
                </a:ext>
              </a:extLst>
            </p:cNvPr>
            <p:cNvSpPr txBox="1"/>
            <p:nvPr/>
          </p:nvSpPr>
          <p:spPr>
            <a:xfrm>
              <a:off x="1631949" y="2866287"/>
              <a:ext cx="6611937" cy="523220"/>
            </a:xfrm>
            <a:prstGeom prst="rect">
              <a:avLst/>
            </a:prstGeom>
            <a:noFill/>
          </p:spPr>
          <p:txBody>
            <a:bodyPr wrap="square">
              <a:spAutoFit/>
            </a:bodyPr>
            <a:lstStyle/>
            <a:p>
              <a:pPr algn="just"/>
              <a:r>
                <a:rPr lang="vi-VN">
                  <a:latin typeface="Roboto Light" panose="02000000000000000000" pitchFamily="2" charset="0"/>
                  <a:ea typeface="Roboto Light" panose="02000000000000000000" pitchFamily="2" charset="0"/>
                </a:rPr>
                <a:t>bản chất giai cấp công nhân của Nhà nước thể hiện ở nguyên tắc tổ chức và hoạt động của nó là</a:t>
              </a:r>
              <a:r>
                <a:rPr lang="en-US">
                  <a:latin typeface="Roboto Light" panose="02000000000000000000" pitchFamily="2" charset="0"/>
                  <a:ea typeface="Roboto Light" panose="02000000000000000000" pitchFamily="2" charset="0"/>
                </a:rPr>
                <a:t> </a:t>
              </a:r>
              <a:r>
                <a:rPr lang="vi-VN">
                  <a:latin typeface="Roboto Light" panose="02000000000000000000" pitchFamily="2" charset="0"/>
                  <a:ea typeface="Roboto Light" panose="02000000000000000000" pitchFamily="2" charset="0"/>
                </a:rPr>
                <a:t>nguyên tắc tập trung dân chủ.</a:t>
              </a:r>
            </a:p>
          </p:txBody>
        </p:sp>
        <p:sp>
          <p:nvSpPr>
            <p:cNvPr id="40" name="TextBox 39">
              <a:extLst>
                <a:ext uri="{FF2B5EF4-FFF2-40B4-BE49-F238E27FC236}">
                  <a16:creationId xmlns:a16="http://schemas.microsoft.com/office/drawing/2014/main" id="{9A42B9F9-3BE0-4966-9BF9-4E2F7CE8503A}"/>
                </a:ext>
              </a:extLst>
            </p:cNvPr>
            <p:cNvSpPr txBox="1"/>
            <p:nvPr/>
          </p:nvSpPr>
          <p:spPr>
            <a:xfrm>
              <a:off x="1103313" y="2866287"/>
              <a:ext cx="731837" cy="307777"/>
            </a:xfrm>
            <a:prstGeom prst="rect">
              <a:avLst/>
            </a:prstGeom>
            <a:noFill/>
          </p:spPr>
          <p:txBody>
            <a:bodyPr wrap="square">
              <a:spAutoFit/>
            </a:bodyPr>
            <a:lstStyle/>
            <a:p>
              <a:r>
                <a:rPr lang="en-US">
                  <a:latin typeface="Prata" panose="020B0604020202020204" charset="0"/>
                </a:rPr>
                <a:t>Ba </a:t>
              </a:r>
              <a:r>
                <a:rPr lang="en-US" err="1">
                  <a:latin typeface="Prata" panose="020B0604020202020204" charset="0"/>
                </a:rPr>
                <a:t>là</a:t>
              </a:r>
              <a:endParaRPr lang="vi-VN">
                <a:latin typeface="Prata" panose="020B0604020202020204" charset="0"/>
              </a:endParaRPr>
            </a:p>
          </p:txBody>
        </p:sp>
      </p:grpSp>
      <p:sp>
        <p:nvSpPr>
          <p:cNvPr id="49" name="TextBox 48">
            <a:extLst>
              <a:ext uri="{FF2B5EF4-FFF2-40B4-BE49-F238E27FC236}">
                <a16:creationId xmlns:a16="http://schemas.microsoft.com/office/drawing/2014/main" id="{C22533AA-3B7A-4316-A0AF-96016A38A311}"/>
              </a:ext>
            </a:extLst>
          </p:cNvPr>
          <p:cNvSpPr txBox="1"/>
          <p:nvPr/>
        </p:nvSpPr>
        <p:spPr>
          <a:xfrm>
            <a:off x="1391971" y="1026450"/>
            <a:ext cx="6373808" cy="400110"/>
          </a:xfrm>
          <a:prstGeom prst="rect">
            <a:avLst/>
          </a:prstGeom>
          <a:noFill/>
        </p:spPr>
        <p:txBody>
          <a:bodyPr wrap="square" rtlCol="0">
            <a:spAutoFit/>
          </a:bodyPr>
          <a:lstStyle/>
          <a:p>
            <a:pPr algn="ctr"/>
            <a:r>
              <a:rPr lang="en-US" sz="2000" err="1">
                <a:latin typeface="Roboto Light" panose="02000000000000000000" pitchFamily="2" charset="0"/>
                <a:ea typeface="Roboto Light" panose="02000000000000000000" pitchFamily="2" charset="0"/>
              </a:rPr>
              <a:t>thể</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hiện</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bản</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chất</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công</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nhân</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của</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nhà</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nước</a:t>
            </a:r>
            <a:r>
              <a:rPr lang="en-US" sz="2000">
                <a:latin typeface="Roboto Light" panose="02000000000000000000" pitchFamily="2" charset="0"/>
                <a:ea typeface="Roboto Light" panose="02000000000000000000" pitchFamily="2" charset="0"/>
              </a:rPr>
              <a:t> </a:t>
            </a:r>
            <a:r>
              <a:rPr lang="en-US" sz="2000" err="1">
                <a:latin typeface="Roboto Light" panose="02000000000000000000" pitchFamily="2" charset="0"/>
                <a:ea typeface="Roboto Light" panose="02000000000000000000" pitchFamily="2" charset="0"/>
              </a:rPr>
              <a:t>Việt</a:t>
            </a:r>
            <a:r>
              <a:rPr lang="en-US" sz="2000">
                <a:latin typeface="Roboto Light" panose="02000000000000000000" pitchFamily="2" charset="0"/>
                <a:ea typeface="Roboto Light" panose="02000000000000000000" pitchFamily="2" charset="0"/>
              </a:rPr>
              <a:t> Nam</a:t>
            </a:r>
            <a:endParaRPr lang="vi-VN" sz="2000">
              <a:latin typeface="Roboto Light" panose="02000000000000000000" pitchFamily="2" charset="0"/>
              <a:ea typeface="Roboto Light" panose="02000000000000000000" pitchFamily="2" charset="0"/>
            </a:endParaRPr>
          </a:p>
        </p:txBody>
      </p:sp>
      <p:cxnSp>
        <p:nvCxnSpPr>
          <p:cNvPr id="50" name="Google Shape;230;p36">
            <a:extLst>
              <a:ext uri="{FF2B5EF4-FFF2-40B4-BE49-F238E27FC236}">
                <a16:creationId xmlns:a16="http://schemas.microsoft.com/office/drawing/2014/main" id="{150A1591-1CE7-41AB-BAE9-4914F17136F6}"/>
              </a:ext>
            </a:extLst>
          </p:cNvPr>
          <p:cNvCxnSpPr>
            <a:cxnSpLocks/>
          </p:cNvCxnSpPr>
          <p:nvPr/>
        </p:nvCxnSpPr>
        <p:spPr>
          <a:xfrm>
            <a:off x="-673768" y="249962"/>
            <a:ext cx="10113401" cy="9515"/>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230;p36">
            <a:extLst>
              <a:ext uri="{FF2B5EF4-FFF2-40B4-BE49-F238E27FC236}">
                <a16:creationId xmlns:a16="http://schemas.microsoft.com/office/drawing/2014/main" id="{D0EEB997-4D85-4F95-81FA-25B14619BA28}"/>
              </a:ext>
            </a:extLst>
          </p:cNvPr>
          <p:cNvCxnSpPr>
            <a:cxnSpLocks/>
          </p:cNvCxnSpPr>
          <p:nvPr/>
        </p:nvCxnSpPr>
        <p:spPr>
          <a:xfrm>
            <a:off x="-969401" y="4803726"/>
            <a:ext cx="10113401" cy="9515"/>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824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
            <a:extLst>
              <a:ext uri="{FF2B5EF4-FFF2-40B4-BE49-F238E27FC236}">
                <a16:creationId xmlns:a16="http://schemas.microsoft.com/office/drawing/2014/main" id="{60413174-C78B-4A19-97AB-5A11062ABA1B}"/>
              </a:ext>
            </a:extLst>
          </p:cNvPr>
          <p:cNvSpPr/>
          <p:nvPr/>
        </p:nvSpPr>
        <p:spPr>
          <a:xfrm>
            <a:off x="928143" y="913251"/>
            <a:ext cx="1543855" cy="303416"/>
          </a:xfrm>
          <a:prstGeom prst="rect">
            <a:avLst/>
          </a:prstGeom>
          <a:solidFill>
            <a:schemeClr val="tx1">
              <a:lumMod val="25000"/>
              <a:lumOff val="75000"/>
              <a:alpha val="736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3" name="rec">
            <a:extLst>
              <a:ext uri="{FF2B5EF4-FFF2-40B4-BE49-F238E27FC236}">
                <a16:creationId xmlns:a16="http://schemas.microsoft.com/office/drawing/2014/main" id="{F1F0A714-E127-41EF-856C-E523F568BE3F}"/>
              </a:ext>
            </a:extLst>
          </p:cNvPr>
          <p:cNvSpPr/>
          <p:nvPr/>
        </p:nvSpPr>
        <p:spPr>
          <a:xfrm>
            <a:off x="804393" y="-646268"/>
            <a:ext cx="7356449" cy="2288644"/>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7A832983-5F09-4279-AE0B-A8A5E5C79A57}"/>
              </a:ext>
            </a:extLst>
          </p:cNvPr>
          <p:cNvSpPr txBox="1"/>
          <p:nvPr/>
        </p:nvSpPr>
        <p:spPr>
          <a:xfrm>
            <a:off x="866282" y="265282"/>
            <a:ext cx="7356450" cy="1323439"/>
          </a:xfrm>
          <a:prstGeom prst="rect">
            <a:avLst/>
          </a:prstGeom>
          <a:noFill/>
        </p:spPr>
        <p:txBody>
          <a:bodyPr wrap="square">
            <a:spAutoFit/>
          </a:bodyPr>
          <a:lstStyle/>
          <a:p>
            <a:pPr algn="just"/>
            <a:r>
              <a:rPr lang="vi-VN" sz="2000">
                <a:latin typeface="Roboto Light" panose="02000000000000000000" pitchFamily="2" charset="0"/>
                <a:ea typeface="Roboto Light" panose="02000000000000000000" pitchFamily="2" charset="0"/>
              </a:rPr>
              <a:t>Trong tư tưởng của Hồ Chí Minh</a:t>
            </a:r>
            <a:r>
              <a:rPr lang="en-US" sz="2000">
                <a:latin typeface="Roboto Light" panose="02000000000000000000" pitchFamily="2" charset="0"/>
                <a:ea typeface="Roboto Light" panose="02000000000000000000" pitchFamily="2" charset="0"/>
              </a:rPr>
              <a:t> </a:t>
            </a:r>
            <a:r>
              <a:rPr lang="vi-VN" sz="2000">
                <a:latin typeface="Roboto Light" panose="02000000000000000000" pitchFamily="2" charset="0"/>
                <a:ea typeface="Roboto Light" panose="02000000000000000000" pitchFamily="2" charset="0"/>
              </a:rPr>
              <a:t>về Nhà nước mới ở Việt Nam,</a:t>
            </a:r>
            <a:endParaRPr lang="en-US" sz="2000">
              <a:latin typeface="Roboto Light" panose="02000000000000000000" pitchFamily="2" charset="0"/>
              <a:ea typeface="Roboto Light" panose="02000000000000000000" pitchFamily="2" charset="0"/>
            </a:endParaRPr>
          </a:p>
          <a:p>
            <a:pPr algn="just"/>
            <a:r>
              <a:rPr lang="vi-VN" sz="2000">
                <a:latin typeface="Roboto Light" panose="02000000000000000000" pitchFamily="2" charset="0"/>
                <a:ea typeface="Roboto Light" panose="02000000000000000000" pitchFamily="2" charset="0"/>
              </a:rPr>
              <a:t>bản chất giai cấp công nhân của nhà nước </a:t>
            </a:r>
            <a:endParaRPr lang="en-US" sz="2000">
              <a:latin typeface="Roboto Light" panose="02000000000000000000" pitchFamily="2" charset="0"/>
              <a:ea typeface="Roboto Light" panose="02000000000000000000" pitchFamily="2" charset="0"/>
            </a:endParaRPr>
          </a:p>
          <a:p>
            <a:pPr algn="just"/>
            <a:r>
              <a:rPr lang="vi-VN" sz="2000">
                <a:latin typeface="Prata" panose="020B0604020202020204" charset="0"/>
                <a:ea typeface="Roboto Light" panose="02000000000000000000" pitchFamily="2" charset="0"/>
              </a:rPr>
              <a:t>thống nhất</a:t>
            </a:r>
            <a:endParaRPr lang="en-US" sz="2000">
              <a:latin typeface="Prata" panose="020B0604020202020204" charset="0"/>
              <a:ea typeface="Roboto Light" panose="02000000000000000000" pitchFamily="2" charset="0"/>
            </a:endParaRPr>
          </a:p>
          <a:p>
            <a:pPr algn="just"/>
            <a:r>
              <a:rPr lang="vi-VN" sz="2000">
                <a:latin typeface="Roboto Light" panose="02000000000000000000" pitchFamily="2" charset="0"/>
                <a:ea typeface="Roboto Light" panose="02000000000000000000" pitchFamily="2" charset="0"/>
              </a:rPr>
              <a:t>với tính nhân dân</a:t>
            </a:r>
            <a:r>
              <a:rPr lang="en-US" sz="2000">
                <a:latin typeface="Roboto Light" panose="02000000000000000000" pitchFamily="2" charset="0"/>
                <a:ea typeface="Roboto Light" panose="02000000000000000000" pitchFamily="2" charset="0"/>
              </a:rPr>
              <a:t> </a:t>
            </a:r>
            <a:r>
              <a:rPr lang="vi-VN" sz="2000">
                <a:latin typeface="Roboto Light" panose="02000000000000000000" pitchFamily="2" charset="0"/>
                <a:ea typeface="Roboto Light" panose="02000000000000000000" pitchFamily="2" charset="0"/>
              </a:rPr>
              <a:t>và tính dân tộc</a:t>
            </a:r>
          </a:p>
        </p:txBody>
      </p:sp>
      <p:sp>
        <p:nvSpPr>
          <p:cNvPr id="6" name="Google Shape;307;p44">
            <a:extLst>
              <a:ext uri="{FF2B5EF4-FFF2-40B4-BE49-F238E27FC236}">
                <a16:creationId xmlns:a16="http://schemas.microsoft.com/office/drawing/2014/main" id="{F4AB9C1D-2EC5-4152-A494-8188CA01F5C8}"/>
              </a:ext>
            </a:extLst>
          </p:cNvPr>
          <p:cNvSpPr/>
          <p:nvPr/>
        </p:nvSpPr>
        <p:spPr>
          <a:xfrm>
            <a:off x="804393" y="2002137"/>
            <a:ext cx="4420750" cy="1155850"/>
          </a:xfrm>
          <a:prstGeom prst="rect">
            <a:avLst/>
          </a:prstGeom>
          <a:solidFill>
            <a:srgbClr val="DDDBD1">
              <a:alpha val="736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tx1"/>
                </a:solidFill>
                <a:latin typeface="Prata" panose="020B0604020202020204" charset="0"/>
                <a:ea typeface="Roboto Light" panose="02000000000000000000" pitchFamily="2" charset="0"/>
              </a:rPr>
              <a:t>Một l</a:t>
            </a:r>
            <a:r>
              <a:rPr lang="en-US" sz="1600">
                <a:solidFill>
                  <a:schemeClr val="tx1"/>
                </a:solidFill>
                <a:latin typeface="Prata" panose="020B0604020202020204" charset="0"/>
                <a:ea typeface="Roboto Light" panose="02000000000000000000" pitchFamily="2" charset="0"/>
              </a:rPr>
              <a:t>à</a:t>
            </a:r>
          </a:p>
          <a:p>
            <a:pPr marL="0" lvl="0" indent="0" algn="just" rtl="0">
              <a:spcBef>
                <a:spcPts val="0"/>
              </a:spcBef>
              <a:spcAft>
                <a:spcPts val="0"/>
              </a:spcAft>
              <a:buNone/>
            </a:pPr>
            <a:r>
              <a:rPr lang="vi-VN">
                <a:solidFill>
                  <a:schemeClr val="tx1"/>
                </a:solidFill>
                <a:latin typeface="Roboto Light" panose="02000000000000000000" pitchFamily="2" charset="0"/>
                <a:ea typeface="Roboto Light" panose="02000000000000000000" pitchFamily="2" charset="0"/>
              </a:rPr>
              <a:t>Nhà nước Việt Nam ra đời là kết quả của cuộc đấu tranh lâu dài gian khổ của rất nhiều thế hệ người Việt Nam, của toàn thể dân tộc</a:t>
            </a:r>
          </a:p>
        </p:txBody>
      </p:sp>
      <p:sp>
        <p:nvSpPr>
          <p:cNvPr id="8" name="Google Shape;307;p44">
            <a:extLst>
              <a:ext uri="{FF2B5EF4-FFF2-40B4-BE49-F238E27FC236}">
                <a16:creationId xmlns:a16="http://schemas.microsoft.com/office/drawing/2014/main" id="{4A4F1683-6FA4-43A0-BF94-EB359D213C35}"/>
              </a:ext>
            </a:extLst>
          </p:cNvPr>
          <p:cNvSpPr/>
          <p:nvPr/>
        </p:nvSpPr>
        <p:spPr>
          <a:xfrm>
            <a:off x="804393" y="3501125"/>
            <a:ext cx="4420750" cy="1155850"/>
          </a:xfrm>
          <a:prstGeom prst="rect">
            <a:avLst/>
          </a:prstGeom>
          <a:solidFill>
            <a:srgbClr val="DDDBD1">
              <a:alpha val="736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solidFill>
                  <a:schemeClr val="tx1"/>
                </a:solidFill>
                <a:latin typeface="Prata" panose="020B0604020202020204" charset="0"/>
                <a:ea typeface="Roboto Light" panose="02000000000000000000" pitchFamily="2" charset="0"/>
              </a:rPr>
              <a:t>Hai</a:t>
            </a:r>
            <a:r>
              <a:rPr lang="vi-VN" sz="1600">
                <a:solidFill>
                  <a:schemeClr val="tx1"/>
                </a:solidFill>
                <a:latin typeface="Prata" panose="020B0604020202020204" charset="0"/>
                <a:ea typeface="Roboto Light" panose="02000000000000000000" pitchFamily="2" charset="0"/>
              </a:rPr>
              <a:t> l</a:t>
            </a:r>
            <a:r>
              <a:rPr lang="en-US" sz="1600">
                <a:solidFill>
                  <a:schemeClr val="tx1"/>
                </a:solidFill>
                <a:latin typeface="Prata" panose="020B0604020202020204" charset="0"/>
                <a:ea typeface="Roboto Light" panose="02000000000000000000" pitchFamily="2" charset="0"/>
              </a:rPr>
              <a:t>à</a:t>
            </a:r>
          </a:p>
          <a:p>
            <a:pPr marL="0" lvl="0" indent="0" algn="just" rtl="0">
              <a:spcBef>
                <a:spcPts val="0"/>
              </a:spcBef>
              <a:spcAft>
                <a:spcPts val="0"/>
              </a:spcAft>
              <a:buNone/>
            </a:pPr>
            <a:r>
              <a:rPr lang="vi-VN">
                <a:solidFill>
                  <a:schemeClr val="tx1"/>
                </a:solidFill>
                <a:latin typeface="Roboto Light" panose="02000000000000000000" pitchFamily="2" charset="0"/>
                <a:ea typeface="Roboto Light" panose="02000000000000000000" pitchFamily="2" charset="0"/>
              </a:rPr>
              <a:t>Nhà nước Việt Nam ngay từ khi ra đời đã xác định rõ và luôn kiên trì nhất quán mục tiêu vì quyền lợi của nhân dân lấy quyền lợi của dân tộc làm nền tảng</a:t>
            </a:r>
          </a:p>
        </p:txBody>
      </p:sp>
      <p:sp>
        <p:nvSpPr>
          <p:cNvPr id="9" name="Google Shape;307;p44">
            <a:extLst>
              <a:ext uri="{FF2B5EF4-FFF2-40B4-BE49-F238E27FC236}">
                <a16:creationId xmlns:a16="http://schemas.microsoft.com/office/drawing/2014/main" id="{FAED1CB2-23FC-41F7-9CA3-C720FA3599C4}"/>
              </a:ext>
            </a:extLst>
          </p:cNvPr>
          <p:cNvSpPr/>
          <p:nvPr/>
        </p:nvSpPr>
        <p:spPr>
          <a:xfrm>
            <a:off x="5600522" y="2002137"/>
            <a:ext cx="2560320" cy="2651760"/>
          </a:xfrm>
          <a:prstGeom prst="rect">
            <a:avLst/>
          </a:prstGeom>
          <a:solidFill>
            <a:srgbClr val="DDDBD1">
              <a:alpha val="736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solidFill>
                  <a:schemeClr val="tx1"/>
                </a:solidFill>
                <a:latin typeface="Prata" panose="020B0604020202020204" charset="0"/>
                <a:ea typeface="Roboto Light" panose="02000000000000000000" pitchFamily="2" charset="0"/>
              </a:rPr>
              <a:t>Ba</a:t>
            </a:r>
            <a:r>
              <a:rPr lang="vi-VN" sz="1600">
                <a:solidFill>
                  <a:schemeClr val="tx1"/>
                </a:solidFill>
                <a:latin typeface="Prata" panose="020B0604020202020204" charset="0"/>
                <a:ea typeface="Roboto Light" panose="02000000000000000000" pitchFamily="2" charset="0"/>
              </a:rPr>
              <a:t> l</a:t>
            </a:r>
            <a:r>
              <a:rPr lang="en-US" sz="1600">
                <a:solidFill>
                  <a:schemeClr val="tx1"/>
                </a:solidFill>
                <a:latin typeface="Prata" panose="020B0604020202020204" charset="0"/>
                <a:ea typeface="Roboto Light" panose="02000000000000000000" pitchFamily="2" charset="0"/>
              </a:rPr>
              <a:t>à</a:t>
            </a:r>
          </a:p>
          <a:p>
            <a:pPr marL="0" lvl="0" indent="0" algn="just" rtl="0">
              <a:spcBef>
                <a:spcPts val="0"/>
              </a:spcBef>
              <a:spcAft>
                <a:spcPts val="0"/>
              </a:spcAft>
              <a:buNone/>
            </a:pPr>
            <a:r>
              <a:rPr lang="en-US">
                <a:solidFill>
                  <a:schemeClr val="tx1"/>
                </a:solidFill>
                <a:latin typeface="Roboto Light" panose="02000000000000000000" pitchFamily="2" charset="0"/>
                <a:ea typeface="Roboto Light" panose="02000000000000000000" pitchFamily="2" charset="0"/>
              </a:rPr>
              <a:t>T</a:t>
            </a:r>
            <a:r>
              <a:rPr lang="vi-VN">
                <a:solidFill>
                  <a:schemeClr val="tx1"/>
                </a:solidFill>
                <a:latin typeface="Roboto Light" panose="02000000000000000000" pitchFamily="2" charset="0"/>
                <a:ea typeface="Roboto Light" panose="02000000000000000000" pitchFamily="2" charset="0"/>
              </a:rPr>
              <a:t>ổ chức nhân dân tiến hành các cuộc kháng chiến để bảo vệ nền độc lập, tự do của Tổ quốc, xây dựng một nước Việt Nam hòa bình, thống nhất, độc lập, dân chủ và giàu mạnh, góp phần tích cực vào sự phát triển tiến bộ của thế giới</a:t>
            </a:r>
          </a:p>
        </p:txBody>
      </p:sp>
      <p:cxnSp>
        <p:nvCxnSpPr>
          <p:cNvPr id="11" name="Google Shape;230;p36">
            <a:extLst>
              <a:ext uri="{FF2B5EF4-FFF2-40B4-BE49-F238E27FC236}">
                <a16:creationId xmlns:a16="http://schemas.microsoft.com/office/drawing/2014/main" id="{BE1484B8-0662-4498-9737-C75FE6D743BC}"/>
              </a:ext>
            </a:extLst>
          </p:cNvPr>
          <p:cNvCxnSpPr>
            <a:cxnSpLocks/>
          </p:cNvCxnSpPr>
          <p:nvPr/>
        </p:nvCxnSpPr>
        <p:spPr>
          <a:xfrm>
            <a:off x="0" y="0"/>
            <a:ext cx="0" cy="5408782"/>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30;p36">
            <a:extLst>
              <a:ext uri="{FF2B5EF4-FFF2-40B4-BE49-F238E27FC236}">
                <a16:creationId xmlns:a16="http://schemas.microsoft.com/office/drawing/2014/main" id="{F4F76B04-3164-4A51-B631-6E79114573A7}"/>
              </a:ext>
            </a:extLst>
          </p:cNvPr>
          <p:cNvCxnSpPr>
            <a:cxnSpLocks/>
          </p:cNvCxnSpPr>
          <p:nvPr/>
        </p:nvCxnSpPr>
        <p:spPr>
          <a:xfrm>
            <a:off x="9144000" y="8312"/>
            <a:ext cx="0" cy="51435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466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C4CA1-8360-4177-8F53-B3530E4A0CEC}"/>
              </a:ext>
            </a:extLst>
          </p:cNvPr>
          <p:cNvPicPr>
            <a:picLocks noChangeAspect="1"/>
          </p:cNvPicPr>
          <p:nvPr/>
        </p:nvPicPr>
        <p:blipFill>
          <a:blip r:embed="rId2"/>
          <a:stretch>
            <a:fillRect/>
          </a:stretch>
        </p:blipFill>
        <p:spPr>
          <a:xfrm>
            <a:off x="0" y="1714487"/>
            <a:ext cx="4876800" cy="2762250"/>
          </a:xfrm>
          <a:prstGeom prst="rect">
            <a:avLst/>
          </a:prstGeom>
        </p:spPr>
      </p:pic>
      <p:sp>
        <p:nvSpPr>
          <p:cNvPr id="4" name="!!d">
            <a:extLst>
              <a:ext uri="{FF2B5EF4-FFF2-40B4-BE49-F238E27FC236}">
                <a16:creationId xmlns:a16="http://schemas.microsoft.com/office/drawing/2014/main" id="{B46DBA1D-C869-47CA-AD27-41086973035B}"/>
              </a:ext>
            </a:extLst>
          </p:cNvPr>
          <p:cNvSpPr/>
          <p:nvPr/>
        </p:nvSpPr>
        <p:spPr>
          <a:xfrm>
            <a:off x="1983851" y="504824"/>
            <a:ext cx="7648575" cy="3333751"/>
          </a:xfrm>
          <a:prstGeom prst="rect">
            <a:avLst/>
          </a:prstGeom>
          <a:solidFill>
            <a:srgbClr val="E5E5DB">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13" name="!!d1">
            <a:extLst>
              <a:ext uri="{FF2B5EF4-FFF2-40B4-BE49-F238E27FC236}">
                <a16:creationId xmlns:a16="http://schemas.microsoft.com/office/drawing/2014/main" id="{CAC1CFD6-BC37-48D7-9F02-CDDF2FF0D014}"/>
              </a:ext>
            </a:extLst>
          </p:cNvPr>
          <p:cNvSpPr/>
          <p:nvPr/>
        </p:nvSpPr>
        <p:spPr>
          <a:xfrm>
            <a:off x="3040630" y="1988954"/>
            <a:ext cx="675573" cy="263161"/>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1AED8AC1-1787-4A93-BC10-4785AE6A6B1A}"/>
              </a:ext>
            </a:extLst>
          </p:cNvPr>
          <p:cNvSpPr txBox="1"/>
          <p:nvPr/>
        </p:nvSpPr>
        <p:spPr>
          <a:xfrm>
            <a:off x="3040631" y="1672295"/>
            <a:ext cx="7239680" cy="923330"/>
          </a:xfrm>
          <a:prstGeom prst="rect">
            <a:avLst/>
          </a:prstGeom>
          <a:noFill/>
        </p:spPr>
        <p:txBody>
          <a:bodyPr wrap="square">
            <a:spAutoFit/>
          </a:bodyPr>
          <a:lstStyle/>
          <a:p>
            <a:r>
              <a:rPr lang="vi-VN" sz="1800">
                <a:latin typeface="Roboto Light" panose="02000000000000000000" pitchFamily="2" charset="0"/>
                <a:ea typeface="Roboto Light" panose="02000000000000000000" pitchFamily="2" charset="0"/>
              </a:rPr>
              <a:t>nhà nước của nhân dân</a:t>
            </a:r>
            <a:r>
              <a:rPr lang="en-US" sz="1800">
                <a:latin typeface="Roboto Light" panose="02000000000000000000" pitchFamily="2" charset="0"/>
                <a:ea typeface="Roboto Light" panose="02000000000000000000" pitchFamily="2" charset="0"/>
              </a:rPr>
              <a:t> </a:t>
            </a:r>
            <a:r>
              <a:rPr lang="vi-VN" sz="1800">
                <a:latin typeface="Roboto Light" panose="02000000000000000000" pitchFamily="2" charset="0"/>
                <a:ea typeface="Roboto Light" panose="02000000000000000000" pitchFamily="2" charset="0"/>
              </a:rPr>
              <a:t>là nhà nước mà </a:t>
            </a:r>
            <a:endParaRPr lang="en-US" sz="1800">
              <a:latin typeface="Roboto Light" panose="02000000000000000000" pitchFamily="2" charset="0"/>
              <a:ea typeface="Roboto Light" panose="02000000000000000000" pitchFamily="2" charset="0"/>
            </a:endParaRPr>
          </a:p>
          <a:p>
            <a:r>
              <a:rPr lang="vi-VN" sz="1800">
                <a:latin typeface="Roboto Light" panose="02000000000000000000" pitchFamily="2" charset="0"/>
                <a:ea typeface="Roboto Light" panose="02000000000000000000" pitchFamily="2" charset="0"/>
              </a:rPr>
              <a:t>tất cả mọi quyền lực trong nhà nước và trong xã hội</a:t>
            </a:r>
            <a:endParaRPr lang="en-US" sz="1800">
              <a:latin typeface="Roboto Light" panose="02000000000000000000" pitchFamily="2" charset="0"/>
              <a:ea typeface="Roboto Light" panose="02000000000000000000" pitchFamily="2" charset="0"/>
            </a:endParaRPr>
          </a:p>
          <a:p>
            <a:r>
              <a:rPr lang="vi-VN" sz="1800">
                <a:latin typeface="Roboto Light" panose="02000000000000000000" pitchFamily="2" charset="0"/>
                <a:ea typeface="Roboto Light" panose="02000000000000000000" pitchFamily="2" charset="0"/>
              </a:rPr>
              <a:t> </a:t>
            </a:r>
          </a:p>
        </p:txBody>
      </p:sp>
      <p:sp>
        <p:nvSpPr>
          <p:cNvPr id="10" name="TextBox 9">
            <a:extLst>
              <a:ext uri="{FF2B5EF4-FFF2-40B4-BE49-F238E27FC236}">
                <a16:creationId xmlns:a16="http://schemas.microsoft.com/office/drawing/2014/main" id="{2BF5BF8E-3701-4CFE-8E1F-868D130DAE83}"/>
              </a:ext>
            </a:extLst>
          </p:cNvPr>
          <p:cNvSpPr txBox="1"/>
          <p:nvPr/>
        </p:nvSpPr>
        <p:spPr>
          <a:xfrm>
            <a:off x="3040631" y="2282336"/>
            <a:ext cx="5837033" cy="523220"/>
          </a:xfrm>
          <a:prstGeom prst="rect">
            <a:avLst/>
          </a:prstGeom>
          <a:noFill/>
        </p:spPr>
        <p:txBody>
          <a:bodyPr wrap="square">
            <a:spAutoFit/>
          </a:bodyPr>
          <a:lstStyle/>
          <a:p>
            <a:r>
              <a:rPr lang="vi-VN" sz="2800">
                <a:latin typeface="Prata" panose="020B0604020202020204" charset="0"/>
              </a:rPr>
              <a:t>đề</a:t>
            </a:r>
            <a:r>
              <a:rPr lang="en-US" sz="2800">
                <a:latin typeface="Prata" panose="020B0604020202020204" charset="0"/>
              </a:rPr>
              <a:t>u</a:t>
            </a:r>
            <a:r>
              <a:rPr lang="vi-VN" sz="2800">
                <a:latin typeface="Prata" panose="020B0604020202020204" charset="0"/>
              </a:rPr>
              <a:t> thuộc về nhân dân</a:t>
            </a:r>
          </a:p>
        </p:txBody>
      </p:sp>
      <p:sp>
        <p:nvSpPr>
          <p:cNvPr id="12" name="TextBox 11">
            <a:extLst>
              <a:ext uri="{FF2B5EF4-FFF2-40B4-BE49-F238E27FC236}">
                <a16:creationId xmlns:a16="http://schemas.microsoft.com/office/drawing/2014/main" id="{2BF7F27F-E5D1-46EB-943F-732969221CF0}"/>
              </a:ext>
            </a:extLst>
          </p:cNvPr>
          <p:cNvSpPr txBox="1"/>
          <p:nvPr/>
        </p:nvSpPr>
        <p:spPr>
          <a:xfrm>
            <a:off x="2085975" y="1376928"/>
            <a:ext cx="4578874" cy="369332"/>
          </a:xfrm>
          <a:prstGeom prst="rect">
            <a:avLst/>
          </a:prstGeom>
          <a:noFill/>
        </p:spPr>
        <p:txBody>
          <a:bodyPr wrap="square">
            <a:spAutoFit/>
          </a:bodyPr>
          <a:lstStyle/>
          <a:p>
            <a:r>
              <a:rPr lang="vi-VN" sz="1800">
                <a:latin typeface="Roboto Light" panose="02000000000000000000" pitchFamily="2" charset="0"/>
                <a:ea typeface="Roboto Light" panose="02000000000000000000" pitchFamily="2" charset="0"/>
              </a:rPr>
              <a:t>Theo quan điểm của Hồ Chí Minh</a:t>
            </a:r>
            <a:r>
              <a:rPr lang="en-US" sz="1800">
                <a:latin typeface="Roboto Light" panose="02000000000000000000" pitchFamily="2" charset="0"/>
                <a:ea typeface="Roboto Light" panose="02000000000000000000" pitchFamily="2" charset="0"/>
              </a:rPr>
              <a:t>, </a:t>
            </a:r>
            <a:endParaRPr lang="vi-VN" sz="1800">
              <a:latin typeface="Roboto Light" panose="02000000000000000000" pitchFamily="2" charset="0"/>
              <a:ea typeface="Roboto Light" panose="02000000000000000000" pitchFamily="2" charset="0"/>
            </a:endParaRPr>
          </a:p>
        </p:txBody>
      </p:sp>
      <p:cxnSp>
        <p:nvCxnSpPr>
          <p:cNvPr id="18" name="Google Shape;230;p36">
            <a:extLst>
              <a:ext uri="{FF2B5EF4-FFF2-40B4-BE49-F238E27FC236}">
                <a16:creationId xmlns:a16="http://schemas.microsoft.com/office/drawing/2014/main" id="{8E065190-D611-4851-B940-EA1B58AFCF23}"/>
              </a:ext>
            </a:extLst>
          </p:cNvPr>
          <p:cNvCxnSpPr>
            <a:cxnSpLocks/>
          </p:cNvCxnSpPr>
          <p:nvPr/>
        </p:nvCxnSpPr>
        <p:spPr>
          <a:xfrm>
            <a:off x="0" y="0"/>
            <a:ext cx="0" cy="5408782"/>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230;p36">
            <a:extLst>
              <a:ext uri="{FF2B5EF4-FFF2-40B4-BE49-F238E27FC236}">
                <a16:creationId xmlns:a16="http://schemas.microsoft.com/office/drawing/2014/main" id="{E37485BA-9169-4960-92C3-7C3A4AEA4926}"/>
              </a:ext>
            </a:extLst>
          </p:cNvPr>
          <p:cNvCxnSpPr>
            <a:cxnSpLocks/>
          </p:cNvCxnSpPr>
          <p:nvPr/>
        </p:nvCxnSpPr>
        <p:spPr>
          <a:xfrm>
            <a:off x="9144000" y="8312"/>
            <a:ext cx="0" cy="51435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30;p36">
            <a:extLst>
              <a:ext uri="{FF2B5EF4-FFF2-40B4-BE49-F238E27FC236}">
                <a16:creationId xmlns:a16="http://schemas.microsoft.com/office/drawing/2014/main" id="{430D7719-74FB-4CAB-956C-3A2970F7B2AE}"/>
              </a:ext>
            </a:extLst>
          </p:cNvPr>
          <p:cNvCxnSpPr>
            <a:cxnSpLocks/>
          </p:cNvCxnSpPr>
          <p:nvPr/>
        </p:nvCxnSpPr>
        <p:spPr>
          <a:xfrm>
            <a:off x="5405159" y="2727800"/>
            <a:ext cx="4386541" cy="0"/>
          </a:xfrm>
          <a:prstGeom prst="straightConnector1">
            <a:avLst/>
          </a:prstGeom>
          <a:noFill/>
          <a:ln w="127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9916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1">
            <a:extLst>
              <a:ext uri="{FF2B5EF4-FFF2-40B4-BE49-F238E27FC236}">
                <a16:creationId xmlns:a16="http://schemas.microsoft.com/office/drawing/2014/main" id="{5426E071-A108-45B8-AE54-EBB173A6844C}"/>
              </a:ext>
            </a:extLst>
          </p:cNvPr>
          <p:cNvSpPr/>
          <p:nvPr/>
        </p:nvSpPr>
        <p:spPr>
          <a:xfrm>
            <a:off x="1853723" y="-176482"/>
            <a:ext cx="5244049" cy="2111182"/>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d">
            <a:extLst>
              <a:ext uri="{FF2B5EF4-FFF2-40B4-BE49-F238E27FC236}">
                <a16:creationId xmlns:a16="http://schemas.microsoft.com/office/drawing/2014/main" id="{D7FFAFD3-D4BF-4731-87A4-9CD68F002E62}"/>
              </a:ext>
            </a:extLst>
          </p:cNvPr>
          <p:cNvSpPr/>
          <p:nvPr/>
        </p:nvSpPr>
        <p:spPr>
          <a:xfrm>
            <a:off x="2449640" y="-225933"/>
            <a:ext cx="609462" cy="1489257"/>
          </a:xfrm>
          <a:prstGeom prst="rect">
            <a:avLst/>
          </a:prstGeom>
          <a:solidFill>
            <a:srgbClr val="C7C0B5">
              <a:alpha val="7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sz="2000">
              <a:solidFill>
                <a:schemeClr val="tx1"/>
              </a:solidFill>
              <a:latin typeface="Roboto Light" panose="02000000000000000000" pitchFamily="2" charset="0"/>
              <a:ea typeface="Roboto Light" panose="02000000000000000000" pitchFamily="2" charset="0"/>
            </a:endParaRPr>
          </a:p>
        </p:txBody>
      </p:sp>
      <p:sp>
        <p:nvSpPr>
          <p:cNvPr id="2" name="!!a3">
            <a:extLst>
              <a:ext uri="{FF2B5EF4-FFF2-40B4-BE49-F238E27FC236}">
                <a16:creationId xmlns:a16="http://schemas.microsoft.com/office/drawing/2014/main" id="{85649438-D479-42C7-8739-51E01F48FB76}"/>
              </a:ext>
            </a:extLst>
          </p:cNvPr>
          <p:cNvSpPr/>
          <p:nvPr/>
        </p:nvSpPr>
        <p:spPr>
          <a:xfrm>
            <a:off x="790647" y="1540042"/>
            <a:ext cx="3200400" cy="3200400"/>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B77205E7-6574-4B64-BFF1-013DDB53DD67}"/>
              </a:ext>
            </a:extLst>
          </p:cNvPr>
          <p:cNvSpPr txBox="1"/>
          <p:nvPr/>
        </p:nvSpPr>
        <p:spPr>
          <a:xfrm>
            <a:off x="790647" y="2096933"/>
            <a:ext cx="3200399" cy="553998"/>
          </a:xfrm>
          <a:prstGeom prst="rect">
            <a:avLst/>
          </a:prstGeom>
          <a:noFill/>
        </p:spPr>
        <p:txBody>
          <a:bodyPr wrap="square" rtlCol="0">
            <a:spAutoFit/>
          </a:bodyPr>
          <a:lstStyle/>
          <a:p>
            <a:pPr algn="ctr"/>
            <a:r>
              <a:rPr lang="en-US" sz="3000" err="1">
                <a:latin typeface="Prata" panose="020B0604020202020204" charset="0"/>
              </a:rPr>
              <a:t>Trực</a:t>
            </a:r>
            <a:r>
              <a:rPr lang="en-US" sz="3000">
                <a:latin typeface="Prata" panose="020B0604020202020204" charset="0"/>
              </a:rPr>
              <a:t> </a:t>
            </a:r>
            <a:r>
              <a:rPr lang="en-US" sz="3000" err="1">
                <a:latin typeface="Prata" panose="020B0604020202020204" charset="0"/>
              </a:rPr>
              <a:t>tiếp</a:t>
            </a:r>
            <a:endParaRPr lang="vi-VN" sz="3000">
              <a:latin typeface="Prata" panose="020B0604020202020204" charset="0"/>
            </a:endParaRPr>
          </a:p>
        </p:txBody>
      </p:sp>
      <p:sp>
        <p:nvSpPr>
          <p:cNvPr id="5" name="TextBox 4">
            <a:extLst>
              <a:ext uri="{FF2B5EF4-FFF2-40B4-BE49-F238E27FC236}">
                <a16:creationId xmlns:a16="http://schemas.microsoft.com/office/drawing/2014/main" id="{4E511725-6419-4CFA-B59A-2A9E73D8CB3B}"/>
              </a:ext>
            </a:extLst>
          </p:cNvPr>
          <p:cNvSpPr txBox="1"/>
          <p:nvPr/>
        </p:nvSpPr>
        <p:spPr>
          <a:xfrm>
            <a:off x="1086279" y="3063211"/>
            <a:ext cx="2609134" cy="954107"/>
          </a:xfrm>
          <a:prstGeom prst="rect">
            <a:avLst/>
          </a:prstGeom>
          <a:noFill/>
        </p:spPr>
        <p:txBody>
          <a:bodyPr wrap="square">
            <a:spAutoFit/>
          </a:bodyPr>
          <a:lstStyle/>
          <a:p>
            <a:pPr algn="just"/>
            <a:r>
              <a:rPr lang="en-US">
                <a:latin typeface="Roboto Light" panose="02000000000000000000" pitchFamily="2" charset="0"/>
                <a:ea typeface="Roboto Light" panose="02000000000000000000" pitchFamily="2" charset="0"/>
              </a:rPr>
              <a:t>N</a:t>
            </a:r>
            <a:r>
              <a:rPr lang="vi-VN">
                <a:latin typeface="Roboto Light" panose="02000000000000000000" pitchFamily="2" charset="0"/>
                <a:ea typeface="Roboto Light" panose="02000000000000000000" pitchFamily="2" charset="0"/>
              </a:rPr>
              <a:t>hân dân trực tiếp quyết định mọi vấn đề liên quan đến vận mệnh của quốc gia, dân tộc và quyền lợi của dân chúng</a:t>
            </a:r>
          </a:p>
        </p:txBody>
      </p:sp>
      <p:cxnSp>
        <p:nvCxnSpPr>
          <p:cNvPr id="6" name="Google Shape;230;p36">
            <a:extLst>
              <a:ext uri="{FF2B5EF4-FFF2-40B4-BE49-F238E27FC236}">
                <a16:creationId xmlns:a16="http://schemas.microsoft.com/office/drawing/2014/main" id="{5EA93C85-A83A-4CDB-BA31-7923F5E0FB72}"/>
              </a:ext>
            </a:extLst>
          </p:cNvPr>
          <p:cNvCxnSpPr>
            <a:cxnSpLocks/>
          </p:cNvCxnSpPr>
          <p:nvPr/>
        </p:nvCxnSpPr>
        <p:spPr>
          <a:xfrm>
            <a:off x="1945679" y="2657824"/>
            <a:ext cx="859398" cy="0"/>
          </a:xfrm>
          <a:prstGeom prst="straightConnector1">
            <a:avLst/>
          </a:prstGeom>
          <a:noFill/>
          <a:ln w="19050" cap="flat" cmpd="sng">
            <a:solidFill>
              <a:schemeClr val="dk1"/>
            </a:solidFill>
            <a:prstDash val="solid"/>
            <a:round/>
            <a:headEnd type="none" w="med" len="med"/>
            <a:tailEnd type="none" w="med" len="med"/>
          </a:ln>
        </p:spPr>
      </p:cxnSp>
      <p:sp>
        <p:nvSpPr>
          <p:cNvPr id="9" name="!!a4">
            <a:extLst>
              <a:ext uri="{FF2B5EF4-FFF2-40B4-BE49-F238E27FC236}">
                <a16:creationId xmlns:a16="http://schemas.microsoft.com/office/drawing/2014/main" id="{80506159-7BB1-49DD-87C5-052D7DC44FB6}"/>
              </a:ext>
            </a:extLst>
          </p:cNvPr>
          <p:cNvSpPr/>
          <p:nvPr/>
        </p:nvSpPr>
        <p:spPr>
          <a:xfrm>
            <a:off x="4960448" y="1540042"/>
            <a:ext cx="3200400" cy="3200400"/>
          </a:xfrm>
          <a:prstGeom prst="rect">
            <a:avLst/>
          </a:prstGeom>
          <a:noFill/>
          <a:ln w="190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TextBox 9">
            <a:extLst>
              <a:ext uri="{FF2B5EF4-FFF2-40B4-BE49-F238E27FC236}">
                <a16:creationId xmlns:a16="http://schemas.microsoft.com/office/drawing/2014/main" id="{6525F654-DA3A-4513-9AE1-063B3268875A}"/>
              </a:ext>
            </a:extLst>
          </p:cNvPr>
          <p:cNvSpPr txBox="1"/>
          <p:nvPr/>
        </p:nvSpPr>
        <p:spPr>
          <a:xfrm>
            <a:off x="4960448" y="2096933"/>
            <a:ext cx="3200399" cy="553998"/>
          </a:xfrm>
          <a:prstGeom prst="rect">
            <a:avLst/>
          </a:prstGeom>
          <a:noFill/>
        </p:spPr>
        <p:txBody>
          <a:bodyPr wrap="square" rtlCol="0">
            <a:spAutoFit/>
          </a:bodyPr>
          <a:lstStyle/>
          <a:p>
            <a:pPr algn="ctr"/>
            <a:r>
              <a:rPr lang="en-US" sz="3000" err="1">
                <a:latin typeface="Prata" panose="020B0604020202020204" charset="0"/>
              </a:rPr>
              <a:t>Gián</a:t>
            </a:r>
            <a:r>
              <a:rPr lang="en-US" sz="3000">
                <a:latin typeface="Prata" panose="020B0604020202020204" charset="0"/>
              </a:rPr>
              <a:t> </a:t>
            </a:r>
            <a:r>
              <a:rPr lang="en-US" sz="3000" err="1">
                <a:latin typeface="Prata" panose="020B0604020202020204" charset="0"/>
              </a:rPr>
              <a:t>tiếp</a:t>
            </a:r>
            <a:endParaRPr lang="vi-VN" sz="3000">
              <a:latin typeface="Prata" panose="020B0604020202020204" charset="0"/>
            </a:endParaRPr>
          </a:p>
        </p:txBody>
      </p:sp>
      <p:sp>
        <p:nvSpPr>
          <p:cNvPr id="11" name="TextBox 10">
            <a:extLst>
              <a:ext uri="{FF2B5EF4-FFF2-40B4-BE49-F238E27FC236}">
                <a16:creationId xmlns:a16="http://schemas.microsoft.com/office/drawing/2014/main" id="{F2181D35-C9EF-455F-B0A7-1CA0DA35EF67}"/>
              </a:ext>
            </a:extLst>
          </p:cNvPr>
          <p:cNvSpPr txBox="1"/>
          <p:nvPr/>
        </p:nvSpPr>
        <p:spPr>
          <a:xfrm>
            <a:off x="5240612" y="3063211"/>
            <a:ext cx="2609134" cy="1169551"/>
          </a:xfrm>
          <a:prstGeom prst="rect">
            <a:avLst/>
          </a:prstGeom>
          <a:noFill/>
        </p:spPr>
        <p:txBody>
          <a:bodyPr wrap="square">
            <a:spAutoFit/>
          </a:bodyPr>
          <a:lstStyle/>
          <a:p>
            <a:pPr algn="just"/>
            <a:r>
              <a:rPr lang="en-US">
                <a:latin typeface="Roboto Light" panose="02000000000000000000" pitchFamily="2" charset="0"/>
                <a:ea typeface="Roboto Light" panose="02000000000000000000" pitchFamily="2" charset="0"/>
              </a:rPr>
              <a:t>N</a:t>
            </a:r>
            <a:r>
              <a:rPr lang="vi-VN">
                <a:latin typeface="Roboto Light" panose="02000000000000000000" pitchFamily="2" charset="0"/>
                <a:ea typeface="Roboto Light" panose="02000000000000000000" pitchFamily="2" charset="0"/>
              </a:rPr>
              <a:t>hân dân thực thi quyền lực của mình thông qua các đại diện mà họ lựa chọn, bầu ra và những thiết chế quyền lực mà họ lập nên</a:t>
            </a:r>
          </a:p>
        </p:txBody>
      </p:sp>
      <p:cxnSp>
        <p:nvCxnSpPr>
          <p:cNvPr id="12" name="Google Shape;230;p36">
            <a:extLst>
              <a:ext uri="{FF2B5EF4-FFF2-40B4-BE49-F238E27FC236}">
                <a16:creationId xmlns:a16="http://schemas.microsoft.com/office/drawing/2014/main" id="{8E04F84D-F1AA-437D-BF8A-6545B6C13062}"/>
              </a:ext>
            </a:extLst>
          </p:cNvPr>
          <p:cNvCxnSpPr>
            <a:cxnSpLocks/>
          </p:cNvCxnSpPr>
          <p:nvPr/>
        </p:nvCxnSpPr>
        <p:spPr>
          <a:xfrm>
            <a:off x="6115480" y="2657824"/>
            <a:ext cx="859398" cy="0"/>
          </a:xfrm>
          <a:prstGeom prst="straightConnector1">
            <a:avLst/>
          </a:prstGeom>
          <a:noFill/>
          <a:ln w="19050" cap="flat" cmpd="sng">
            <a:solidFill>
              <a:schemeClr val="dk1"/>
            </a:solidFill>
            <a:prstDash val="solid"/>
            <a:round/>
            <a:headEnd type="none" w="med" len="med"/>
            <a:tailEnd type="none" w="med" len="med"/>
          </a:ln>
        </p:spPr>
      </p:cxnSp>
      <p:grpSp>
        <p:nvGrpSpPr>
          <p:cNvPr id="17" name="Group 16">
            <a:extLst>
              <a:ext uri="{FF2B5EF4-FFF2-40B4-BE49-F238E27FC236}">
                <a16:creationId xmlns:a16="http://schemas.microsoft.com/office/drawing/2014/main" id="{8689E01C-8BB5-4C74-A787-384F5490AAF9}"/>
              </a:ext>
            </a:extLst>
          </p:cNvPr>
          <p:cNvGrpSpPr/>
          <p:nvPr/>
        </p:nvGrpSpPr>
        <p:grpSpPr>
          <a:xfrm>
            <a:off x="2449641" y="450064"/>
            <a:ext cx="4266558" cy="938201"/>
            <a:chOff x="1976113" y="598395"/>
            <a:chExt cx="4266558" cy="938201"/>
          </a:xfrm>
        </p:grpSpPr>
        <p:sp>
          <p:nvSpPr>
            <p:cNvPr id="13" name="TextBox 12">
              <a:extLst>
                <a:ext uri="{FF2B5EF4-FFF2-40B4-BE49-F238E27FC236}">
                  <a16:creationId xmlns:a16="http://schemas.microsoft.com/office/drawing/2014/main" id="{31BC6466-6BD6-4FF7-A559-5DFE2EB52D6B}"/>
                </a:ext>
              </a:extLst>
            </p:cNvPr>
            <p:cNvSpPr txBox="1"/>
            <p:nvPr/>
          </p:nvSpPr>
          <p:spPr>
            <a:xfrm>
              <a:off x="2545308" y="857657"/>
              <a:ext cx="3526928" cy="553998"/>
            </a:xfrm>
            <a:prstGeom prst="rect">
              <a:avLst/>
            </a:prstGeom>
            <a:noFill/>
          </p:spPr>
          <p:txBody>
            <a:bodyPr wrap="none" rtlCol="0">
              <a:spAutoFit/>
            </a:bodyPr>
            <a:lstStyle/>
            <a:p>
              <a:r>
                <a:rPr lang="en-US" sz="3000" err="1">
                  <a:latin typeface="Prata" panose="020B0604020202020204" charset="0"/>
                </a:rPr>
                <a:t>hình</a:t>
              </a:r>
              <a:r>
                <a:rPr lang="en-US" sz="3000">
                  <a:latin typeface="Prata" panose="020B0604020202020204" charset="0"/>
                </a:rPr>
                <a:t> </a:t>
              </a:r>
              <a:r>
                <a:rPr lang="en-US" sz="3000" err="1">
                  <a:latin typeface="Prata" panose="020B0604020202020204" charset="0"/>
                </a:rPr>
                <a:t>thức</a:t>
              </a:r>
              <a:r>
                <a:rPr lang="en-US" sz="3000">
                  <a:latin typeface="Prata" panose="020B0604020202020204" charset="0"/>
                </a:rPr>
                <a:t> </a:t>
              </a:r>
              <a:r>
                <a:rPr lang="en-US" sz="3000" err="1">
                  <a:latin typeface="Prata" panose="020B0604020202020204" charset="0"/>
                </a:rPr>
                <a:t>dân</a:t>
              </a:r>
              <a:r>
                <a:rPr lang="en-US" sz="3000">
                  <a:latin typeface="Prata" panose="020B0604020202020204" charset="0"/>
                </a:rPr>
                <a:t> </a:t>
              </a:r>
              <a:r>
                <a:rPr lang="en-US" sz="3000" err="1">
                  <a:latin typeface="Prata" panose="020B0604020202020204" charset="0"/>
                </a:rPr>
                <a:t>chủ</a:t>
              </a:r>
              <a:endParaRPr lang="vi-VN" sz="3000">
                <a:latin typeface="Prata" panose="020B0604020202020204" charset="0"/>
              </a:endParaRPr>
            </a:p>
          </p:txBody>
        </p:sp>
        <p:sp>
          <p:nvSpPr>
            <p:cNvPr id="15" name="TextBox 14">
              <a:extLst>
                <a:ext uri="{FF2B5EF4-FFF2-40B4-BE49-F238E27FC236}">
                  <a16:creationId xmlns:a16="http://schemas.microsoft.com/office/drawing/2014/main" id="{B1B83786-95B3-46AB-8E49-325F86FB2B37}"/>
                </a:ext>
              </a:extLst>
            </p:cNvPr>
            <p:cNvSpPr txBox="1"/>
            <p:nvPr/>
          </p:nvSpPr>
          <p:spPr>
            <a:xfrm>
              <a:off x="2545308" y="598395"/>
              <a:ext cx="3697363" cy="323165"/>
            </a:xfrm>
            <a:prstGeom prst="rect">
              <a:avLst/>
            </a:prstGeom>
            <a:noFill/>
          </p:spPr>
          <p:txBody>
            <a:bodyPr wrap="square">
              <a:spAutoFit/>
            </a:bodyPr>
            <a:lstStyle/>
            <a:p>
              <a:r>
                <a:rPr lang="en-US" sz="1500" spc="10">
                  <a:latin typeface="Roboto Light" panose="02000000000000000000" pitchFamily="2" charset="0"/>
                  <a:ea typeface="Roboto Light" panose="02000000000000000000" pitchFamily="2" charset="0"/>
                </a:rPr>
                <a:t>N</a:t>
              </a:r>
              <a:r>
                <a:rPr lang="vi-VN" sz="1500" spc="10">
                  <a:latin typeface="Roboto Light" panose="02000000000000000000" pitchFamily="2" charset="0"/>
                  <a:ea typeface="Roboto Light" panose="02000000000000000000" pitchFamily="2" charset="0"/>
                </a:rPr>
                <a:t>hân dân thực thi quyền lực thông qua </a:t>
              </a:r>
            </a:p>
          </p:txBody>
        </p:sp>
        <p:sp>
          <p:nvSpPr>
            <p:cNvPr id="16" name="TextBox 15">
              <a:extLst>
                <a:ext uri="{FF2B5EF4-FFF2-40B4-BE49-F238E27FC236}">
                  <a16:creationId xmlns:a16="http://schemas.microsoft.com/office/drawing/2014/main" id="{11B1FE94-6CF8-4CB7-8BB7-7C60AF2ED53B}"/>
                </a:ext>
              </a:extLst>
            </p:cNvPr>
            <p:cNvSpPr txBox="1"/>
            <p:nvPr/>
          </p:nvSpPr>
          <p:spPr>
            <a:xfrm>
              <a:off x="1976113" y="613266"/>
              <a:ext cx="609462" cy="923330"/>
            </a:xfrm>
            <a:prstGeom prst="rect">
              <a:avLst/>
            </a:prstGeom>
            <a:noFill/>
          </p:spPr>
          <p:txBody>
            <a:bodyPr wrap="none" rtlCol="0">
              <a:spAutoFit/>
            </a:bodyPr>
            <a:lstStyle/>
            <a:p>
              <a:r>
                <a:rPr lang="en-US" sz="5400" b="1">
                  <a:latin typeface="Prata" panose="020B0604020202020204" charset="0"/>
                  <a:ea typeface="Roboto" panose="02000000000000000000" pitchFamily="2" charset="0"/>
                  <a:cs typeface="Tahoma" panose="020B0604030504040204" pitchFamily="34" charset="0"/>
                </a:rPr>
                <a:t>2</a:t>
              </a:r>
              <a:endParaRPr lang="vi-VN" sz="5400" b="1">
                <a:latin typeface="Prata" panose="020B0604020202020204" charset="0"/>
                <a:ea typeface="Roboto" panose="02000000000000000000" pitchFamily="2" charset="0"/>
                <a:cs typeface="Tahoma" panose="020B0604030504040204" pitchFamily="34" charset="0"/>
              </a:endParaRPr>
            </a:p>
          </p:txBody>
        </p:sp>
      </p:grpSp>
      <p:cxnSp>
        <p:nvCxnSpPr>
          <p:cNvPr id="22" name="line1">
            <a:extLst>
              <a:ext uri="{FF2B5EF4-FFF2-40B4-BE49-F238E27FC236}">
                <a16:creationId xmlns:a16="http://schemas.microsoft.com/office/drawing/2014/main" id="{ADB9752B-8593-4ACA-B775-DA70DC41A2BA}"/>
              </a:ext>
            </a:extLst>
          </p:cNvPr>
          <p:cNvCxnSpPr>
            <a:cxnSpLocks/>
          </p:cNvCxnSpPr>
          <p:nvPr/>
        </p:nvCxnSpPr>
        <p:spPr>
          <a:xfrm>
            <a:off x="1028185" y="5212133"/>
            <a:ext cx="6836898" cy="0"/>
          </a:xfrm>
          <a:prstGeom prst="straightConnector1">
            <a:avLst/>
          </a:prstGeom>
          <a:noFill/>
          <a:ln w="19050" cap="flat" cmpd="sng">
            <a:solidFill>
              <a:schemeClr val="dk1"/>
            </a:solidFill>
            <a:prstDash val="solid"/>
            <a:round/>
            <a:headEnd type="none" w="med" len="med"/>
            <a:tailEnd type="none" w="med" len="med"/>
          </a:ln>
        </p:spPr>
      </p:cxnSp>
      <p:sp>
        <p:nvSpPr>
          <p:cNvPr id="29" name="!!b2">
            <a:extLst>
              <a:ext uri="{FF2B5EF4-FFF2-40B4-BE49-F238E27FC236}">
                <a16:creationId xmlns:a16="http://schemas.microsoft.com/office/drawing/2014/main" id="{0BB9DBC5-B92D-4E27-9807-8EBE8EDC2B38}"/>
              </a:ext>
            </a:extLst>
          </p:cNvPr>
          <p:cNvSpPr/>
          <p:nvPr/>
        </p:nvSpPr>
        <p:spPr>
          <a:xfrm>
            <a:off x="-791420" y="4691260"/>
            <a:ext cx="791420" cy="45224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3">
            <a:extLst>
              <a:ext uri="{FF2B5EF4-FFF2-40B4-BE49-F238E27FC236}">
                <a16:creationId xmlns:a16="http://schemas.microsoft.com/office/drawing/2014/main" id="{FFFF32A4-7336-4904-BD59-162EC8E7E9D6}"/>
              </a:ext>
            </a:extLst>
          </p:cNvPr>
          <p:cNvSpPr/>
          <p:nvPr/>
        </p:nvSpPr>
        <p:spPr>
          <a:xfrm>
            <a:off x="9144000" y="-2176"/>
            <a:ext cx="791420" cy="45224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1">
            <a:extLst>
              <a:ext uri="{FF2B5EF4-FFF2-40B4-BE49-F238E27FC236}">
                <a16:creationId xmlns:a16="http://schemas.microsoft.com/office/drawing/2014/main" id="{657D6B43-2CF2-435B-BBCC-6154CF54EFF1}"/>
              </a:ext>
            </a:extLst>
          </p:cNvPr>
          <p:cNvSpPr/>
          <p:nvPr/>
        </p:nvSpPr>
        <p:spPr>
          <a:xfrm>
            <a:off x="9144000" y="4691260"/>
            <a:ext cx="791420" cy="45224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4">
            <a:extLst>
              <a:ext uri="{FF2B5EF4-FFF2-40B4-BE49-F238E27FC236}">
                <a16:creationId xmlns:a16="http://schemas.microsoft.com/office/drawing/2014/main" id="{E10221C1-1FB5-4517-ABFE-196DEDC65669}"/>
              </a:ext>
            </a:extLst>
          </p:cNvPr>
          <p:cNvSpPr/>
          <p:nvPr/>
        </p:nvSpPr>
        <p:spPr>
          <a:xfrm>
            <a:off x="-791420" y="-2176"/>
            <a:ext cx="791420" cy="45224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88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1">
            <a:extLst>
              <a:ext uri="{FF2B5EF4-FFF2-40B4-BE49-F238E27FC236}">
                <a16:creationId xmlns:a16="http://schemas.microsoft.com/office/drawing/2014/main" id="{A2D86E11-13A9-4269-9B9C-773B0EB85560}"/>
              </a:ext>
            </a:extLst>
          </p:cNvPr>
          <p:cNvSpPr/>
          <p:nvPr/>
        </p:nvSpPr>
        <p:spPr>
          <a:xfrm>
            <a:off x="2050473" y="1233056"/>
            <a:ext cx="5043054" cy="2680853"/>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b3">
            <a:extLst>
              <a:ext uri="{FF2B5EF4-FFF2-40B4-BE49-F238E27FC236}">
                <a16:creationId xmlns:a16="http://schemas.microsoft.com/office/drawing/2014/main" id="{5DEE2957-948D-4B18-9B09-74FFC82E9594}"/>
              </a:ext>
            </a:extLst>
          </p:cNvPr>
          <p:cNvSpPr/>
          <p:nvPr/>
        </p:nvSpPr>
        <p:spPr>
          <a:xfrm>
            <a:off x="651490" y="3186236"/>
            <a:ext cx="3200400" cy="182880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2">
            <a:extLst>
              <a:ext uri="{FF2B5EF4-FFF2-40B4-BE49-F238E27FC236}">
                <a16:creationId xmlns:a16="http://schemas.microsoft.com/office/drawing/2014/main" id="{37ECB299-3015-4608-B83A-1DEEBBC9B05A}"/>
              </a:ext>
            </a:extLst>
          </p:cNvPr>
          <p:cNvSpPr/>
          <p:nvPr/>
        </p:nvSpPr>
        <p:spPr>
          <a:xfrm>
            <a:off x="5278255" y="131155"/>
            <a:ext cx="3200400" cy="182880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4">
            <a:extLst>
              <a:ext uri="{FF2B5EF4-FFF2-40B4-BE49-F238E27FC236}">
                <a16:creationId xmlns:a16="http://schemas.microsoft.com/office/drawing/2014/main" id="{BBFC1F3D-E39F-4E69-93CA-AA49E68479A8}"/>
              </a:ext>
            </a:extLst>
          </p:cNvPr>
          <p:cNvSpPr/>
          <p:nvPr/>
        </p:nvSpPr>
        <p:spPr>
          <a:xfrm>
            <a:off x="5168138" y="3219709"/>
            <a:ext cx="3200400" cy="182880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1">
            <a:extLst>
              <a:ext uri="{FF2B5EF4-FFF2-40B4-BE49-F238E27FC236}">
                <a16:creationId xmlns:a16="http://schemas.microsoft.com/office/drawing/2014/main" id="{D159DEEC-46AE-45FA-AB44-ABE4B308C60E}"/>
              </a:ext>
            </a:extLst>
          </p:cNvPr>
          <p:cNvSpPr/>
          <p:nvPr/>
        </p:nvSpPr>
        <p:spPr>
          <a:xfrm>
            <a:off x="747156" y="131366"/>
            <a:ext cx="3200400" cy="1828800"/>
          </a:xfrm>
          <a:prstGeom prst="rect">
            <a:avLst/>
          </a:prstGeom>
          <a:solidFill>
            <a:srgbClr val="C6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28;p46">
            <a:extLst>
              <a:ext uri="{FF2B5EF4-FFF2-40B4-BE49-F238E27FC236}">
                <a16:creationId xmlns:a16="http://schemas.microsoft.com/office/drawing/2014/main" id="{212D0DC3-1F31-4424-A0BE-C008193A8766}"/>
              </a:ext>
            </a:extLst>
          </p:cNvPr>
          <p:cNvSpPr txBox="1">
            <a:spLocks/>
          </p:cNvSpPr>
          <p:nvPr/>
        </p:nvSpPr>
        <p:spPr>
          <a:xfrm>
            <a:off x="2397911" y="2260768"/>
            <a:ext cx="4348177"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3000">
                <a:latin typeface="Prata" panose="020B0604020202020204" charset="0"/>
              </a:rPr>
              <a:t>Nhà nước do nhân dân</a:t>
            </a:r>
          </a:p>
        </p:txBody>
      </p:sp>
      <p:sp>
        <p:nvSpPr>
          <p:cNvPr id="4" name="a1">
            <a:extLst>
              <a:ext uri="{FF2B5EF4-FFF2-40B4-BE49-F238E27FC236}">
                <a16:creationId xmlns:a16="http://schemas.microsoft.com/office/drawing/2014/main" id="{FEA65F41-14B8-49C9-B5A2-9893BBCC8DBF}"/>
              </a:ext>
            </a:extLst>
          </p:cNvPr>
          <p:cNvSpPr/>
          <p:nvPr/>
        </p:nvSpPr>
        <p:spPr>
          <a:xfrm>
            <a:off x="937968" y="317872"/>
            <a:ext cx="3200400" cy="182880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2">
            <a:extLst>
              <a:ext uri="{FF2B5EF4-FFF2-40B4-BE49-F238E27FC236}">
                <a16:creationId xmlns:a16="http://schemas.microsoft.com/office/drawing/2014/main" id="{DB858F27-8200-4AD5-94B1-0A6993937B0A}"/>
              </a:ext>
            </a:extLst>
          </p:cNvPr>
          <p:cNvSpPr/>
          <p:nvPr/>
        </p:nvSpPr>
        <p:spPr>
          <a:xfrm>
            <a:off x="5072994" y="317872"/>
            <a:ext cx="3200400" cy="182880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330;p46">
            <a:extLst>
              <a:ext uri="{FF2B5EF4-FFF2-40B4-BE49-F238E27FC236}">
                <a16:creationId xmlns:a16="http://schemas.microsoft.com/office/drawing/2014/main" id="{5D5473E5-0584-4E82-9D04-E7F2A5495FED}"/>
              </a:ext>
            </a:extLst>
          </p:cNvPr>
          <p:cNvSpPr txBox="1">
            <a:spLocks/>
          </p:cNvSpPr>
          <p:nvPr/>
        </p:nvSpPr>
        <p:spPr>
          <a:xfrm>
            <a:off x="1041485" y="534339"/>
            <a:ext cx="2951017" cy="13958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a:latin typeface="Roboto Light" panose="020B0604020202020204" charset="0"/>
                <a:ea typeface="Roboto Light" panose="020B0604020202020204" charset="0"/>
              </a:rPr>
              <a:t>Trong tư tưởng Hồ Chí Minh</a:t>
            </a:r>
            <a:r>
              <a:rPr lang="en-US">
                <a:latin typeface="Roboto Light" panose="020B0604020202020204" charset="0"/>
                <a:ea typeface="Roboto Light" panose="020B0604020202020204" charset="0"/>
              </a:rPr>
              <a:t>,</a:t>
            </a:r>
            <a:r>
              <a:rPr lang="vi-VN">
                <a:latin typeface="Roboto Light" panose="020B0604020202020204" charset="0"/>
                <a:ea typeface="Roboto Light" panose="020B0604020202020204" charset="0"/>
              </a:rPr>
              <a:t> nhà nước do nhân dân trước hết là nhà nước do nhân dân lập nên sau thắng lợi của sự nghiệp cách mạng của toàn dân tộc dưới sự lãnh đạo của Đảng Cộng sản Việt Nam.</a:t>
            </a:r>
            <a:endParaRPr lang="en-US">
              <a:latin typeface="Roboto Light" panose="020B0604020202020204" charset="0"/>
              <a:ea typeface="Roboto Light" panose="020B0604020202020204" charset="0"/>
            </a:endParaRPr>
          </a:p>
        </p:txBody>
      </p:sp>
      <p:sp>
        <p:nvSpPr>
          <p:cNvPr id="13" name="Google Shape;330;p46">
            <a:extLst>
              <a:ext uri="{FF2B5EF4-FFF2-40B4-BE49-F238E27FC236}">
                <a16:creationId xmlns:a16="http://schemas.microsoft.com/office/drawing/2014/main" id="{30172ED8-9E3B-4564-9672-D7E05201E14C}"/>
              </a:ext>
            </a:extLst>
          </p:cNvPr>
          <p:cNvSpPr txBox="1">
            <a:spLocks/>
          </p:cNvSpPr>
          <p:nvPr/>
        </p:nvSpPr>
        <p:spPr>
          <a:xfrm>
            <a:off x="5263805" y="596002"/>
            <a:ext cx="2818777" cy="12725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latin typeface="Roboto Light" panose="020B0604020202020204" charset="0"/>
                <a:ea typeface="Roboto Light" panose="020B0604020202020204" charset="0"/>
              </a:rPr>
              <a:t>Theo </a:t>
            </a:r>
            <a:r>
              <a:rPr lang="en-US" err="1">
                <a:latin typeface="Roboto Light" panose="020B0604020202020204" charset="0"/>
                <a:ea typeface="Roboto Light" panose="020B0604020202020204" charset="0"/>
              </a:rPr>
              <a:t>quan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điểm</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của</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Hồ</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Chí</a:t>
            </a:r>
            <a:r>
              <a:rPr lang="en-US">
                <a:latin typeface="Roboto Light" panose="020B0604020202020204" charset="0"/>
                <a:ea typeface="Roboto Light" panose="020B0604020202020204" charset="0"/>
              </a:rPr>
              <a:t> Minh, “</a:t>
            </a:r>
            <a:r>
              <a:rPr lang="en-US" err="1">
                <a:latin typeface="Roboto Light" panose="020B0604020202020204" charset="0"/>
                <a:ea typeface="Roboto Light" panose="020B0604020202020204" charset="0"/>
              </a:rPr>
              <a:t>nhân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dân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có</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quyền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lợi</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làm</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chủ</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thì</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phải</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có</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nghĩa</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vụ</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làm</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tròn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bổn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phận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công</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dân</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giữ</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đúng</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đạo</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đức</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công</a:t>
            </a:r>
            <a:r>
              <a:rPr lang="en-US">
                <a:latin typeface="Roboto Light" panose="020B0604020202020204" charset="0"/>
                <a:ea typeface="Roboto Light" panose="020B0604020202020204" charset="0"/>
              </a:rPr>
              <a:t> </a:t>
            </a:r>
            <a:r>
              <a:rPr lang="en-US" err="1">
                <a:latin typeface="Roboto Light" panose="020B0604020202020204" charset="0"/>
                <a:ea typeface="Roboto Light" panose="020B0604020202020204" charset="0"/>
              </a:rPr>
              <a:t>dân</a:t>
            </a:r>
            <a:r>
              <a:rPr lang="en-US">
                <a:latin typeface="Roboto Light" panose="020B0604020202020204" charset="0"/>
                <a:ea typeface="Roboto Light" panose="020B0604020202020204" charset="0"/>
              </a:rPr>
              <a:t>”</a:t>
            </a:r>
          </a:p>
        </p:txBody>
      </p:sp>
      <p:sp>
        <p:nvSpPr>
          <p:cNvPr id="20" name="!!a3">
            <a:extLst>
              <a:ext uri="{FF2B5EF4-FFF2-40B4-BE49-F238E27FC236}">
                <a16:creationId xmlns:a16="http://schemas.microsoft.com/office/drawing/2014/main" id="{5F47E3A5-284A-49BA-99AF-9FB8516AF99F}"/>
              </a:ext>
            </a:extLst>
          </p:cNvPr>
          <p:cNvSpPr/>
          <p:nvPr/>
        </p:nvSpPr>
        <p:spPr>
          <a:xfrm>
            <a:off x="821129" y="2999730"/>
            <a:ext cx="3200400" cy="182880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330;p46">
            <a:extLst>
              <a:ext uri="{FF2B5EF4-FFF2-40B4-BE49-F238E27FC236}">
                <a16:creationId xmlns:a16="http://schemas.microsoft.com/office/drawing/2014/main" id="{A7FC3399-7CE0-4591-950D-EA925ECF11AB}"/>
              </a:ext>
            </a:extLst>
          </p:cNvPr>
          <p:cNvSpPr txBox="1">
            <a:spLocks/>
          </p:cNvSpPr>
          <p:nvPr/>
        </p:nvSpPr>
        <p:spPr>
          <a:xfrm>
            <a:off x="935972" y="3219709"/>
            <a:ext cx="2951017" cy="13888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a:latin typeface="Roboto Light" panose="020B0604020202020204" charset="0"/>
                <a:ea typeface="Roboto Light" panose="020B0604020202020204" charset="0"/>
              </a:rPr>
              <a:t>Nhà nước phải tạo mọi điều kiện để nhân dân được thực thi những quyền mà hiến pháp và pháp luật đã quy định hưởng dụng đầy đủ quyền lợi và làm tròn nghĩa vụ làm chủ của mình.</a:t>
            </a:r>
            <a:endParaRPr lang="en-US" b="1">
              <a:latin typeface="Roboto Light" panose="020B0604020202020204" charset="0"/>
              <a:ea typeface="Roboto Light" panose="020B0604020202020204" charset="0"/>
            </a:endParaRPr>
          </a:p>
        </p:txBody>
      </p:sp>
      <p:sp>
        <p:nvSpPr>
          <p:cNvPr id="22" name="Rectangle 21">
            <a:extLst>
              <a:ext uri="{FF2B5EF4-FFF2-40B4-BE49-F238E27FC236}">
                <a16:creationId xmlns:a16="http://schemas.microsoft.com/office/drawing/2014/main" id="{1EE62356-736F-4000-8EF5-7958A85878D1}"/>
              </a:ext>
            </a:extLst>
          </p:cNvPr>
          <p:cNvSpPr/>
          <p:nvPr/>
        </p:nvSpPr>
        <p:spPr>
          <a:xfrm>
            <a:off x="4977328" y="2999730"/>
            <a:ext cx="3200400" cy="1828800"/>
          </a:xfrm>
          <a:prstGeom prst="rect">
            <a:avLst/>
          </a:prstGeom>
          <a:solidFill>
            <a:srgbClr val="EBE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4">
            <a:extLst>
              <a:ext uri="{FF2B5EF4-FFF2-40B4-BE49-F238E27FC236}">
                <a16:creationId xmlns:a16="http://schemas.microsoft.com/office/drawing/2014/main" id="{4713C27A-2973-4FF4-82CD-1457CB0FC975}"/>
              </a:ext>
            </a:extLst>
          </p:cNvPr>
          <p:cNvSpPr txBox="1">
            <a:spLocks/>
          </p:cNvSpPr>
          <p:nvPr/>
        </p:nvSpPr>
        <p:spPr>
          <a:xfrm>
            <a:off x="5168138" y="3235622"/>
            <a:ext cx="2818777" cy="13570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a:latin typeface="Roboto Light" panose="020B0604020202020204" charset="0"/>
                <a:ea typeface="Roboto Light" panose="020B0604020202020204" charset="0"/>
              </a:rPr>
              <a:t>Nhà nước do nhân dân cần coi trọng việc giáo dục nhân dân đồng thời nhân dân cũng phải tự giác phấn đấu để có đủ năng lực thực hiện quyền dân chủ của mình</a:t>
            </a:r>
            <a:endParaRPr lang="en-US" b="1">
              <a:latin typeface="Roboto Light" panose="020B0604020202020204" charset="0"/>
              <a:ea typeface="Roboto Light" panose="020B0604020202020204" charset="0"/>
            </a:endParaRPr>
          </a:p>
        </p:txBody>
      </p:sp>
      <p:cxnSp>
        <p:nvCxnSpPr>
          <p:cNvPr id="27" name="line1">
            <a:extLst>
              <a:ext uri="{FF2B5EF4-FFF2-40B4-BE49-F238E27FC236}">
                <a16:creationId xmlns:a16="http://schemas.microsoft.com/office/drawing/2014/main" id="{6B1BF0B2-96CF-4304-8B17-632A253479A4}"/>
              </a:ext>
            </a:extLst>
          </p:cNvPr>
          <p:cNvCxnSpPr>
            <a:cxnSpLocks/>
          </p:cNvCxnSpPr>
          <p:nvPr/>
        </p:nvCxnSpPr>
        <p:spPr>
          <a:xfrm>
            <a:off x="3886989" y="2783423"/>
            <a:ext cx="1330699" cy="0"/>
          </a:xfrm>
          <a:prstGeom prst="straightConnector1">
            <a:avLst/>
          </a:prstGeom>
          <a:noFill/>
          <a:ln w="19050" cap="flat" cmpd="sng">
            <a:solidFill>
              <a:schemeClr val="dk1"/>
            </a:solidFill>
            <a:prstDash val="solid"/>
            <a:round/>
            <a:headEnd type="none" w="med" len="med"/>
            <a:tailEnd type="none" w="med" len="med"/>
          </a:ln>
        </p:spPr>
      </p:cxnSp>
      <p:cxnSp>
        <p:nvCxnSpPr>
          <p:cNvPr id="29" name="Google Shape;230;p36">
            <a:extLst>
              <a:ext uri="{FF2B5EF4-FFF2-40B4-BE49-F238E27FC236}">
                <a16:creationId xmlns:a16="http://schemas.microsoft.com/office/drawing/2014/main" id="{371FB353-8246-4AD1-9C9E-EED4A371E9CA}"/>
              </a:ext>
            </a:extLst>
          </p:cNvPr>
          <p:cNvCxnSpPr>
            <a:cxnSpLocks/>
          </p:cNvCxnSpPr>
          <p:nvPr/>
        </p:nvCxnSpPr>
        <p:spPr>
          <a:xfrm flipV="1">
            <a:off x="-2696" y="0"/>
            <a:ext cx="0" cy="5139694"/>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230;p36">
            <a:extLst>
              <a:ext uri="{FF2B5EF4-FFF2-40B4-BE49-F238E27FC236}">
                <a16:creationId xmlns:a16="http://schemas.microsoft.com/office/drawing/2014/main" id="{F0A92D11-CEEB-408D-A72D-55412F1AD36B}"/>
              </a:ext>
            </a:extLst>
          </p:cNvPr>
          <p:cNvCxnSpPr>
            <a:cxnSpLocks/>
          </p:cNvCxnSpPr>
          <p:nvPr/>
        </p:nvCxnSpPr>
        <p:spPr>
          <a:xfrm>
            <a:off x="9211641" y="-91285"/>
            <a:ext cx="0" cy="532606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6300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nnual Review Pitch Deck by Slidesgo">
  <a:themeElements>
    <a:clrScheme name="Simple Light">
      <a:dk1>
        <a:srgbClr val="252525"/>
      </a:dk1>
      <a:lt1>
        <a:srgbClr val="F5F6F1"/>
      </a:lt1>
      <a:dk2>
        <a:srgbClr val="E5E5DB"/>
      </a:dk2>
      <a:lt2>
        <a:srgbClr val="C7C0B5"/>
      </a:lt2>
      <a:accent1>
        <a:srgbClr val="B9B5AA"/>
      </a:accent1>
      <a:accent2>
        <a:srgbClr val="84827B"/>
      </a:accent2>
      <a:accent3>
        <a:srgbClr val="EBE4E0"/>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624E950CBE114CB98C026C37D8020C" ma:contentTypeVersion="8" ma:contentTypeDescription="Create a new document." ma:contentTypeScope="" ma:versionID="053032ad0ce7acd7589fa81124e10ed9">
  <xsd:schema xmlns:xsd="http://www.w3.org/2001/XMLSchema" xmlns:xs="http://www.w3.org/2001/XMLSchema" xmlns:p="http://schemas.microsoft.com/office/2006/metadata/properties" xmlns:ns3="e71667f2-5b07-420b-8207-3dad3da999ce" targetNamespace="http://schemas.microsoft.com/office/2006/metadata/properties" ma:root="true" ma:fieldsID="8b2144d245b9a0c54e91a88e24d1e59c" ns3:_="">
    <xsd:import namespace="e71667f2-5b07-420b-8207-3dad3da999c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1667f2-5b07-420b-8207-3dad3da999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D80B2C-02EE-4019-BC8F-0DEA8CE882DF}">
  <ds:schemaRefs>
    <ds:schemaRef ds:uri="e71667f2-5b07-420b-8207-3dad3da999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DA3341-1634-43D0-84AD-1D078ECF0640}">
  <ds:schemaRefs>
    <ds:schemaRef ds:uri="http://schemas.microsoft.com/sharepoint/v3/contenttype/forms"/>
  </ds:schemaRefs>
</ds:datastoreItem>
</file>

<file path=customXml/itemProps3.xml><?xml version="1.0" encoding="utf-8"?>
<ds:datastoreItem xmlns:ds="http://schemas.openxmlformats.org/officeDocument/2006/customXml" ds:itemID="{FB9937CE-E9A4-4E41-A41A-8FD14A49F293}">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e71667f2-5b07-420b-8207-3dad3da999c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1676</Words>
  <Application>Microsoft Macintosh PowerPoint</Application>
  <PresentationFormat>On-screen Show (16:9)</PresentationFormat>
  <Paragraphs>146</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Prata</vt:lpstr>
      <vt:lpstr>Montserrat</vt:lpstr>
      <vt:lpstr>Roboto Light</vt:lpstr>
      <vt:lpstr>Arial</vt:lpstr>
      <vt:lpstr>Roboto</vt:lpstr>
      <vt:lpstr>Didact Gothic</vt:lpstr>
      <vt:lpstr>Annual Review Pitch Deck by Slidesgo</vt:lpstr>
      <vt:lpstr>của  nhân dân   do  nhân dân     vì  nhân dân </vt:lpstr>
      <vt:lpstr>PowerPoint Presentation</vt:lpstr>
      <vt:lpstr>Nhà nước dân chủ</vt:lpstr>
      <vt:lpstr>giai cấp công nhân</vt:lpstr>
      <vt:lpstr>Các phương diện</vt:lpstr>
      <vt:lpstr>PowerPoint Presentation</vt:lpstr>
      <vt:lpstr>PowerPoint Presentation</vt:lpstr>
      <vt:lpstr>PowerPoint Presentation</vt:lpstr>
      <vt:lpstr>PowerPoint Presentation</vt:lpstr>
      <vt:lpstr>PowerPoint Presentation</vt:lpstr>
      <vt:lpstr>Nhà nước pháp quyền</vt:lpstr>
      <vt:lpstr>PowerPoint Presentation</vt:lpstr>
      <vt:lpstr>PowerPoint Presentation</vt:lpstr>
      <vt:lpstr>PowerPoint Presentation</vt:lpstr>
      <vt:lpstr>PowerPoint Presentation</vt:lpstr>
      <vt:lpstr>PowerPoint Presentation</vt:lpstr>
      <vt:lpstr>Nhà nước trong sạch, vững mạnh</vt:lpstr>
      <vt:lpstr>PowerPoint Presentation</vt:lpstr>
      <vt:lpstr>PowerPoint Presentation</vt:lpstr>
      <vt:lpstr>PowerPoint Presentation</vt:lpstr>
      <vt:lpstr>PowerPoint Presentation</vt:lpstr>
      <vt:lpstr>Vận dụng  tư tưởng Hồ Chí Minh</vt:lpstr>
      <vt:lpstr>Vận dụng tư tưởng Hồ Chí Minh</vt:lpstr>
      <vt:lpstr>Xin cảm ơn</vt:lpstr>
    </vt:vector>
  </TitlesOfParts>
  <Company>HCMUS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 HCM</dc:title>
  <dc:creator>Minh Thuan Nguyen</dc:creator>
  <cp:lastModifiedBy>Tấn Thọ Huỳnh</cp:lastModifiedBy>
  <cp:revision>3</cp:revision>
  <dcterms:modified xsi:type="dcterms:W3CDTF">2023-06-30T05:27:28Z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0x010100A8624E950CBE114CB98C026C37D8020C</vt:lpwstr>
  </property>
</Properties>
</file>