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9" r:id="rId4"/>
    <p:sldId id="257" r:id="rId5"/>
    <p:sldId id="258" r:id="rId6"/>
    <p:sldId id="271" r:id="rId7"/>
    <p:sldId id="260" r:id="rId8"/>
    <p:sldId id="267" r:id="rId9"/>
    <p:sldId id="261" r:id="rId10"/>
    <p:sldId id="262" r:id="rId11"/>
    <p:sldId id="263" r:id="rId12"/>
    <p:sldId id="264" r:id="rId13"/>
    <p:sldId id="265" r:id="rId14"/>
    <p:sldId id="266"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24" d="100"/>
          <a:sy n="124" d="100"/>
        </p:scale>
        <p:origin x="456" y="168"/>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20501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328587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1813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16817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044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195516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389828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183986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326944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698A4-B225-43B2-B1B8-AD2D1937E518}" type="datetimeFigureOut">
              <a:rPr lang="vi-VN" smtClean="0"/>
              <a:t>30/06/2023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296232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7698A4-B225-43B2-B1B8-AD2D1937E518}" type="datetimeFigureOut">
              <a:rPr lang="vi-VN" smtClean="0"/>
              <a:t>30/06/2023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185326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7698A4-B225-43B2-B1B8-AD2D1937E518}" type="datetimeFigureOut">
              <a:rPr lang="vi-VN" smtClean="0"/>
              <a:t>30/06/2023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372204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7698A4-B225-43B2-B1B8-AD2D1937E518}" type="datetimeFigureOut">
              <a:rPr lang="vi-VN" smtClean="0"/>
              <a:t>30/06/2023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121946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698A4-B225-43B2-B1B8-AD2D1937E518}" type="datetimeFigureOut">
              <a:rPr lang="vi-VN" smtClean="0"/>
              <a:t>30/06/2023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169394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698A4-B225-43B2-B1B8-AD2D1937E518}" type="datetimeFigureOut">
              <a:rPr lang="vi-VN" smtClean="0"/>
              <a:t>30/06/2023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18964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7698A4-B225-43B2-B1B8-AD2D1937E518}" type="datetimeFigureOut">
              <a:rPr lang="vi-VN" smtClean="0"/>
              <a:t>30/06/2023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A0734D-0139-4016-916C-6EA8E6B48AA9}" type="slidenum">
              <a:rPr lang="vi-VN" smtClean="0"/>
              <a:t>‹#›</a:t>
            </a:fld>
            <a:endParaRPr lang="vi-VN"/>
          </a:p>
        </p:txBody>
      </p:sp>
    </p:spTree>
    <p:extLst>
      <p:ext uri="{BB962C8B-B14F-4D97-AF65-F5344CB8AC3E}">
        <p14:creationId xmlns:p14="http://schemas.microsoft.com/office/powerpoint/2010/main" val="386055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screen">
            <a:alphaModFix amt="72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7698A4-B225-43B2-B1B8-AD2D1937E518}" type="datetimeFigureOut">
              <a:rPr lang="vi-VN" smtClean="0"/>
              <a:t>30/06/2023</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A0734D-0139-4016-916C-6EA8E6B48AA9}" type="slidenum">
              <a:rPr lang="vi-VN" smtClean="0"/>
              <a:t>‹#›</a:t>
            </a:fld>
            <a:endParaRPr lang="vi-VN"/>
          </a:p>
        </p:txBody>
      </p:sp>
    </p:spTree>
    <p:extLst>
      <p:ext uri="{BB962C8B-B14F-4D97-AF65-F5344CB8AC3E}">
        <p14:creationId xmlns:p14="http://schemas.microsoft.com/office/powerpoint/2010/main" val="18940289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5A83A8-3719-4979-B283-B4A604E9AA6F}"/>
              </a:ext>
            </a:extLst>
          </p:cNvPr>
          <p:cNvSpPr txBox="1"/>
          <p:nvPr/>
        </p:nvSpPr>
        <p:spPr>
          <a:xfrm>
            <a:off x="1066799" y="952047"/>
            <a:ext cx="10279487" cy="4401205"/>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 </a:t>
            </a:r>
          </a:p>
          <a:p>
            <a:pPr algn="ctr"/>
            <a:r>
              <a:rPr lang="en-US" sz="4000" b="1" u="sng" dirty="0">
                <a:latin typeface="Times New Roman" panose="02020603050405020304" pitchFamily="18" charset="0"/>
                <a:cs typeface="Times New Roman" panose="02020603050405020304" pitchFamily="18" charset="0"/>
              </a:rPr>
              <a:t>NHÓM 12</a:t>
            </a:r>
          </a:p>
          <a:p>
            <a:pPr algn="ctr"/>
            <a:r>
              <a:rPr lang="en-US" sz="4000" b="1" dirty="0">
                <a:latin typeface="Times New Roman" panose="02020603050405020304" pitchFamily="18" charset="0"/>
                <a:cs typeface="Times New Roman" panose="02020603050405020304" pitchFamily="18" charset="0"/>
              </a:rPr>
              <a:t>T</a:t>
            </a:r>
            <a:r>
              <a:rPr lang="vi-VN" sz="4000" b="1" dirty="0">
                <a:latin typeface="Times New Roman" panose="02020603050405020304" pitchFamily="18" charset="0"/>
                <a:cs typeface="Times New Roman" panose="02020603050405020304" pitchFamily="18" charset="0"/>
              </a:rPr>
              <a:t>Ư</a:t>
            </a:r>
            <a:r>
              <a:rPr lang="en-US" sz="4000" b="1" dirty="0">
                <a:latin typeface="Times New Roman" panose="02020603050405020304" pitchFamily="18" charset="0"/>
                <a:cs typeface="Times New Roman" panose="02020603050405020304" pitchFamily="18" charset="0"/>
              </a:rPr>
              <a:t> TƯỞNG HỒ CHÍ MINH.</a:t>
            </a:r>
          </a:p>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r>
              <a:rPr lang="en-US" sz="4000" b="1" i="1" dirty="0">
                <a:latin typeface="Times New Roman" panose="02020603050405020304" pitchFamily="18" charset="0"/>
                <a:cs typeface="Times New Roman" panose="02020603050405020304" pitchFamily="18" charset="0"/>
              </a:rPr>
              <a:t>T</a:t>
            </a:r>
            <a:r>
              <a:rPr lang="vi-VN" sz="4000" b="1" i="1" dirty="0">
                <a:latin typeface="Times New Roman" panose="02020603050405020304" pitchFamily="18" charset="0"/>
                <a:cs typeface="Times New Roman" panose="02020603050405020304" pitchFamily="18" charset="0"/>
              </a:rPr>
              <a:t>Ư</a:t>
            </a:r>
            <a:r>
              <a:rPr lang="en-US" sz="4000" b="1" i="1" dirty="0">
                <a:latin typeface="Times New Roman" panose="02020603050405020304" pitchFamily="18" charset="0"/>
                <a:cs typeface="Times New Roman" panose="02020603050405020304" pitchFamily="18" charset="0"/>
              </a:rPr>
              <a:t> T</a:t>
            </a:r>
            <a:r>
              <a:rPr lang="vi-VN" sz="4000" b="1" i="1" dirty="0">
                <a:latin typeface="Times New Roman" panose="02020603050405020304" pitchFamily="18" charset="0"/>
                <a:cs typeface="Times New Roman" panose="02020603050405020304" pitchFamily="18" charset="0"/>
              </a:rPr>
              <a:t>Ư</a:t>
            </a:r>
            <a:r>
              <a:rPr lang="en-US" sz="4000" b="1" i="1" dirty="0">
                <a:latin typeface="Times New Roman" panose="02020603050405020304" pitchFamily="18" charset="0"/>
                <a:cs typeface="Times New Roman" panose="02020603050405020304" pitchFamily="18" charset="0"/>
              </a:rPr>
              <a:t>ỞNG HỒ CHÍ MINH VỀ </a:t>
            </a:r>
          </a:p>
          <a:p>
            <a:pPr algn="ctr"/>
            <a:r>
              <a:rPr lang="en-US" sz="4000" b="1" i="1" dirty="0">
                <a:latin typeface="Times New Roman" panose="02020603050405020304" pitchFamily="18" charset="0"/>
                <a:cs typeface="Times New Roman" panose="02020603050405020304" pitchFamily="18" charset="0"/>
              </a:rPr>
              <a:t>“TRỒNG NG</a:t>
            </a:r>
            <a:r>
              <a:rPr lang="vi-VN" sz="4000" b="1" i="1" dirty="0">
                <a:latin typeface="Times New Roman" panose="02020603050405020304" pitchFamily="18" charset="0"/>
                <a:cs typeface="Times New Roman" panose="02020603050405020304" pitchFamily="18" charset="0"/>
              </a:rPr>
              <a:t>Ư</a:t>
            </a:r>
            <a:r>
              <a:rPr lang="en-US" sz="4000" b="1" i="1" dirty="0">
                <a:latin typeface="Times New Roman" panose="02020603050405020304" pitchFamily="18" charset="0"/>
                <a:cs typeface="Times New Roman" panose="02020603050405020304" pitchFamily="18" charset="0"/>
              </a:rPr>
              <a:t>ỜI”</a:t>
            </a:r>
            <a:endParaRPr lang="vi-VN" sz="3200" b="1"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F66CBF-6528-42AB-B481-05A082A40CD2}"/>
              </a:ext>
            </a:extLst>
          </p:cNvPr>
          <p:cNvSpPr txBox="1"/>
          <p:nvPr/>
        </p:nvSpPr>
        <p:spPr>
          <a:xfrm>
            <a:off x="1066800" y="4885403"/>
            <a:ext cx="4533900" cy="400110"/>
          </a:xfrm>
          <a:prstGeom prst="rect">
            <a:avLst/>
          </a:prstGeom>
          <a:noFill/>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Sinh viên thực hiện: Nhóm 12</a:t>
            </a:r>
            <a:endParaRPr lang="vi-V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7814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EE77-491D-4548-8612-29184C9F8C61}"/>
              </a:ext>
            </a:extLst>
          </p:cNvPr>
          <p:cNvSpPr>
            <a:spLocks noGrp="1"/>
          </p:cNvSpPr>
          <p:nvPr>
            <p:ph type="title"/>
          </p:nvPr>
        </p:nvSpPr>
        <p:spPr/>
        <p:txBody>
          <a:bodyPr>
            <a:normAutofit fontScale="90000"/>
          </a:bodyPr>
          <a:lstStyle/>
          <a:p>
            <a:r>
              <a:rPr lang="en-US" b="1" u="sng" dirty="0">
                <a:solidFill>
                  <a:schemeClr val="tx1"/>
                </a:solidFill>
                <a:latin typeface="Times New Roman" panose="02020603050405020304" pitchFamily="18" charset="0"/>
                <a:cs typeface="Times New Roman" panose="02020603050405020304" pitchFamily="18" charset="0"/>
              </a:rPr>
              <a:t>2.Quan </a:t>
            </a:r>
            <a:r>
              <a:rPr lang="en-US" b="1" u="sng" dirty="0" err="1">
                <a:solidFill>
                  <a:schemeClr val="tx1"/>
                </a:solidFill>
                <a:latin typeface="Times New Roman" panose="02020603050405020304" pitchFamily="18" charset="0"/>
                <a:cs typeface="Times New Roman" panose="02020603050405020304" pitchFamily="18" charset="0"/>
              </a:rPr>
              <a:t>điểm</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của</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Hồ</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Chí</a:t>
            </a:r>
            <a:r>
              <a:rPr lang="en-US" b="1" u="sng" dirty="0">
                <a:solidFill>
                  <a:schemeClr val="tx1"/>
                </a:solidFill>
                <a:latin typeface="Times New Roman" panose="02020603050405020304" pitchFamily="18" charset="0"/>
                <a:cs typeface="Times New Roman" panose="02020603050405020304" pitchFamily="18" charset="0"/>
              </a:rPr>
              <a:t> Minh </a:t>
            </a:r>
            <a:r>
              <a:rPr lang="en-US" b="1" u="sng" dirty="0" err="1">
                <a:solidFill>
                  <a:schemeClr val="tx1"/>
                </a:solidFill>
                <a:latin typeface="Times New Roman" panose="02020603050405020304" pitchFamily="18" charset="0"/>
                <a:cs typeface="Times New Roman" panose="02020603050405020304" pitchFamily="18" charset="0"/>
              </a:rPr>
              <a:t>về</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vai</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trò</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của</a:t>
            </a:r>
            <a:r>
              <a:rPr lang="en-US" b="1" u="sng" dirty="0">
                <a:solidFill>
                  <a:schemeClr val="tx1"/>
                </a:solidFill>
                <a:latin typeface="Times New Roman" panose="02020603050405020304" pitchFamily="18" charset="0"/>
                <a:cs typeface="Times New Roman" panose="02020603050405020304" pitchFamily="18" charset="0"/>
              </a:rPr>
              <a:t> con ng</a:t>
            </a:r>
            <a:r>
              <a:rPr lang="vi-VN" b="1" u="sng" dirty="0">
                <a:solidFill>
                  <a:schemeClr val="tx1"/>
                </a:solidFill>
                <a:latin typeface="Times New Roman" panose="02020603050405020304" pitchFamily="18" charset="0"/>
                <a:cs typeface="Times New Roman" panose="02020603050405020304" pitchFamily="18" charset="0"/>
              </a:rPr>
              <a:t>ư</a:t>
            </a:r>
            <a:r>
              <a:rPr lang="en-US" b="1" u="sng" dirty="0" err="1">
                <a:solidFill>
                  <a:schemeClr val="tx1"/>
                </a:solidFill>
                <a:latin typeface="Times New Roman" panose="02020603050405020304" pitchFamily="18" charset="0"/>
                <a:cs typeface="Times New Roman" panose="02020603050405020304" pitchFamily="18" charset="0"/>
              </a:rPr>
              <a:t>ời</a:t>
            </a:r>
            <a:r>
              <a:rPr lang="en-US" b="1" u="sng" dirty="0">
                <a:solidFill>
                  <a:schemeClr val="tx1"/>
                </a:solidFill>
                <a:latin typeface="Times New Roman" panose="02020603050405020304" pitchFamily="18" charset="0"/>
                <a:cs typeface="Times New Roman" panose="02020603050405020304" pitchFamily="18" charset="0"/>
              </a:rPr>
              <a:t>.</a:t>
            </a:r>
            <a:br>
              <a:rPr lang="en-US" b="1" u="sng" dirty="0">
                <a:solidFill>
                  <a:schemeClr val="tx1"/>
                </a:solidFill>
                <a:latin typeface="Times New Roman" panose="02020603050405020304" pitchFamily="18" charset="0"/>
                <a:cs typeface="Times New Roman" panose="02020603050405020304" pitchFamily="18" charset="0"/>
              </a:rPr>
            </a:br>
            <a:endParaRPr lang="vi-V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D3D9F8-7D40-4E73-9A8C-9B080CA11C1F}"/>
              </a:ext>
            </a:extLst>
          </p:cNvPr>
          <p:cNvSpPr>
            <a:spLocks noGrp="1"/>
          </p:cNvSpPr>
          <p:nvPr>
            <p:ph idx="1"/>
          </p:nvPr>
        </p:nvSpPr>
        <p:spPr>
          <a:xfrm>
            <a:off x="381000" y="2160589"/>
            <a:ext cx="6029324" cy="3880773"/>
          </a:xfrm>
        </p:spPr>
        <p:txBody>
          <a:bodyPr/>
          <a:lstStyle/>
          <a:p>
            <a:pPr marL="0" indent="0" fontAlgn="base">
              <a:buNone/>
            </a:pPr>
            <a:r>
              <a:rPr lang="vi-VN" i="1" dirty="0">
                <a:latin typeface="Times New Roman" panose="02020603050405020304" pitchFamily="18" charset="0"/>
                <a:cs typeface="Times New Roman" panose="02020603050405020304" pitchFamily="18" charset="0"/>
              </a:rPr>
              <a:t>Con người là mục tiêu của cách mạng</a:t>
            </a:r>
            <a:r>
              <a:rPr lang="vi-VN" dirty="0">
                <a:latin typeface="Times New Roman" panose="02020603050405020304" pitchFamily="18" charset="0"/>
                <a:cs typeface="Times New Roman" panose="02020603050405020304" pitchFamily="18" charset="0"/>
              </a:rPr>
              <a:t>. Con người là chiến lược số một trong tư tưởng và hành động của Hồ Chí Minh nhằm: </a:t>
            </a:r>
          </a:p>
          <a:p>
            <a:pPr marL="0" indent="0" fontAlgn="base">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Giải phóng dân tộc</a:t>
            </a:r>
          </a:p>
          <a:p>
            <a:pPr marL="0" indent="0" fontAlgn="base">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Giải phóng xã hội</a:t>
            </a:r>
          </a:p>
          <a:p>
            <a:pPr marL="0" indent="0" fontAlgn="base">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Giải phóng giai cấp</a:t>
            </a:r>
          </a:p>
          <a:p>
            <a:pPr marL="0" indent="0" fontAlgn="base">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Giải phóng con người</a:t>
            </a:r>
          </a:p>
          <a:p>
            <a:pPr marL="0" indent="0">
              <a:buNone/>
            </a:pPr>
            <a:r>
              <a:rPr lang="en-US" dirty="0">
                <a:latin typeface="Times New Roman" panose="02020603050405020304" pitchFamily="18" charset="0"/>
                <a:cs typeface="Times New Roman" panose="02020603050405020304" pitchFamily="18" charset="0"/>
              </a:rPr>
              <a:t>=&gt; </a:t>
            </a:r>
            <a:r>
              <a:rPr lang="vi-VN" dirty="0">
                <a:latin typeface="Times New Roman" panose="02020603050405020304" pitchFamily="18" charset="0"/>
                <a:cs typeface="Times New Roman" panose="02020603050405020304" pitchFamily="18" charset="0"/>
              </a:rPr>
              <a:t>Các “giải phóng” kết hợp chặt chẽ với nhau.</a:t>
            </a:r>
          </a:p>
          <a:p>
            <a:pPr marL="0" indent="0">
              <a:buNone/>
            </a:pPr>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pic>
        <p:nvPicPr>
          <p:cNvPr id="4098" name="Picture 2" descr="https://lh6.googleusercontent.com/t9JX3NjirKY2svZP7yJTWdG85PagYZ-gTkbZPu9IKuXQsnVxJh2j5b7cdBaPH5c773EW3gXpc_sJz5Bl340-A3qxh2iuWiebjtJfVgD7HEf8vPr4Nthpb6puZINEX8fWnrkV2z9L">
            <a:extLst>
              <a:ext uri="{FF2B5EF4-FFF2-40B4-BE49-F238E27FC236}">
                <a16:creationId xmlns:a16="http://schemas.microsoft.com/office/drawing/2014/main" id="{E261F2EF-4A4D-4DA7-B63B-C460AD55639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02239" y="1816100"/>
            <a:ext cx="5495925" cy="443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1665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iterate type="wd">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iterate type="wd">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iterate type="wd">
                                    <p:tmPct val="10000"/>
                                  </p:iterate>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iterate type="wd">
                                    <p:tmPct val="10000"/>
                                  </p:iterate>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215417-70D8-447F-A5AA-12F3E3F081A3}"/>
              </a:ext>
            </a:extLst>
          </p:cNvPr>
          <p:cNvSpPr txBox="1"/>
          <p:nvPr/>
        </p:nvSpPr>
        <p:spPr>
          <a:xfrm>
            <a:off x="1185377" y="1068131"/>
            <a:ext cx="9572625" cy="1569660"/>
          </a:xfrm>
          <a:prstGeom prst="rect">
            <a:avLst/>
          </a:prstGeom>
          <a:noFill/>
        </p:spPr>
        <p:txBody>
          <a:bodyPr wrap="square" rtlCol="0">
            <a:spAutoFit/>
          </a:bodyPr>
          <a:lstStyle/>
          <a:p>
            <a:r>
              <a:rPr lang="vi-VN" sz="2400" i="1" dirty="0">
                <a:latin typeface="Times New Roman" panose="02020603050405020304" pitchFamily="18" charset="0"/>
                <a:cs typeface="Times New Roman" panose="02020603050405020304" pitchFamily="18" charset="0"/>
              </a:rPr>
              <a:t>Con người là động lực của cách mạng</a:t>
            </a:r>
            <a:r>
              <a:rPr lang="vi-VN" sz="2400" dirty="0">
                <a:latin typeface="Times New Roman" panose="02020603050405020304" pitchFamily="18" charset="0"/>
                <a:cs typeface="Times New Roman" panose="02020603050405020304" pitchFamily="18" charset="0"/>
              </a:rPr>
              <a:t>. Theo HCM, con người là vốn quý nhất, động lực, nhân tố quyết định sự thành công của sự nghiệp cách mạng. Vì nhân dân là những người sáng tạo chân chính ra lịch sử thông qua các hoạt động thực tiễn cơ bản</a:t>
            </a:r>
          </a:p>
        </p:txBody>
      </p:sp>
      <p:pic>
        <p:nvPicPr>
          <p:cNvPr id="5122" name="Picture 2" descr="https://lh5.googleusercontent.com/Wd8FwIvRl3tK4HDIME8K7xb75_nKJBtiYxcrdAMSW3Y1PqpaY3dbrdJuXgRan7KOd1ylk3j0151G0gXp5zOLQqidL1B38Mf4KSCn1OtO9sbeyNzxh5UGbJucp6481P_oOoHOFuck">
            <a:extLst>
              <a:ext uri="{FF2B5EF4-FFF2-40B4-BE49-F238E27FC236}">
                <a16:creationId xmlns:a16="http://schemas.microsoft.com/office/drawing/2014/main" id="{4644C710-29E3-4F65-A282-3F09AD9CD975}"/>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762249" y="2590735"/>
            <a:ext cx="4457700" cy="3790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3.googleusercontent.com/8kJznG0r7kZwOC72JU0VLRw0th309KxEse6PsGEvG-5sJ3-uOia5o2qMsrXbvG8k4jbXP-ce-aSbmCqUG-cVeZJKLHXyMZsOn6VDPiEjf7iinDZZUPcbz7sYjzSl2-705EdsEtJR">
            <a:extLst>
              <a:ext uri="{FF2B5EF4-FFF2-40B4-BE49-F238E27FC236}">
                <a16:creationId xmlns:a16="http://schemas.microsoft.com/office/drawing/2014/main" id="{331D54C6-6D99-48B7-B3DF-29F62518C01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56960" y="3001161"/>
            <a:ext cx="57340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5.googleusercontent.com/PWwzq9_bibCYY2orHegcP55xhEEJRU8OaXxyt-WZBlXbPwxiGAJqOAYDJVfZwJ1X2Le0lQm7UzU4GJuqP62OGaNpQqFtPP_T5pRiKA9oXk2PmBB5x600hUPqKsD2U3dc7aD1InBv">
            <a:extLst>
              <a:ext uri="{FF2B5EF4-FFF2-40B4-BE49-F238E27FC236}">
                <a16:creationId xmlns:a16="http://schemas.microsoft.com/office/drawing/2014/main" id="{4D024AE3-ACF0-4D44-87D0-B7D91E03D02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834960" y="2827330"/>
            <a:ext cx="5181600" cy="266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9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heel(1)">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5124"/>
                                        </p:tgtEl>
                                        <p:attrNameLst>
                                          <p:attrName>style.visibility</p:attrName>
                                        </p:attrNameLst>
                                      </p:cBhvr>
                                      <p:to>
                                        <p:strVal val="visible"/>
                                      </p:to>
                                    </p:set>
                                    <p:anim calcmode="lin" valueType="num">
                                      <p:cBhvr>
                                        <p:cTn id="16" dur="1000" fill="hold"/>
                                        <p:tgtEl>
                                          <p:spTgt spid="5124"/>
                                        </p:tgtEl>
                                        <p:attrNameLst>
                                          <p:attrName>ppt_w</p:attrName>
                                        </p:attrNameLst>
                                      </p:cBhvr>
                                      <p:tavLst>
                                        <p:tav tm="0">
                                          <p:val>
                                            <p:fltVal val="0"/>
                                          </p:val>
                                        </p:tav>
                                        <p:tav tm="100000">
                                          <p:val>
                                            <p:strVal val="#ppt_w"/>
                                          </p:val>
                                        </p:tav>
                                      </p:tavLst>
                                    </p:anim>
                                    <p:anim calcmode="lin" valueType="num">
                                      <p:cBhvr>
                                        <p:cTn id="17" dur="1000" fill="hold"/>
                                        <p:tgtEl>
                                          <p:spTgt spid="5124"/>
                                        </p:tgtEl>
                                        <p:attrNameLst>
                                          <p:attrName>ppt_h</p:attrName>
                                        </p:attrNameLst>
                                      </p:cBhvr>
                                      <p:tavLst>
                                        <p:tav tm="0">
                                          <p:val>
                                            <p:fltVal val="0"/>
                                          </p:val>
                                        </p:tav>
                                        <p:tav tm="100000">
                                          <p:val>
                                            <p:strVal val="#ppt_h"/>
                                          </p:val>
                                        </p:tav>
                                      </p:tavLst>
                                    </p:anim>
                                    <p:anim calcmode="lin" valueType="num">
                                      <p:cBhvr>
                                        <p:cTn id="18" dur="1000" fill="hold"/>
                                        <p:tgtEl>
                                          <p:spTgt spid="5124"/>
                                        </p:tgtEl>
                                        <p:attrNameLst>
                                          <p:attrName>style.rotation</p:attrName>
                                        </p:attrNameLst>
                                      </p:cBhvr>
                                      <p:tavLst>
                                        <p:tav tm="0">
                                          <p:val>
                                            <p:fltVal val="90"/>
                                          </p:val>
                                        </p:tav>
                                        <p:tav tm="100000">
                                          <p:val>
                                            <p:fltVal val="0"/>
                                          </p:val>
                                        </p:tav>
                                      </p:tavLst>
                                    </p:anim>
                                    <p:animEffect transition="in" filter="fade">
                                      <p:cBhvr>
                                        <p:cTn id="19" dur="1000"/>
                                        <p:tgtEl>
                                          <p:spTgt spid="51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12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1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5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881C-8C37-4BAA-B7FF-EEE111B5F3DF}"/>
              </a:ext>
            </a:extLst>
          </p:cNvPr>
          <p:cNvSpPr>
            <a:spLocks noGrp="1"/>
          </p:cNvSpPr>
          <p:nvPr>
            <p:ph type="title"/>
          </p:nvPr>
        </p:nvSpPr>
        <p:spPr>
          <a:xfrm>
            <a:off x="1709382" y="354899"/>
            <a:ext cx="8596668" cy="1320800"/>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3.Ý </a:t>
            </a:r>
            <a:r>
              <a:rPr lang="en-US" b="1" u="sng" dirty="0" err="1">
                <a:solidFill>
                  <a:schemeClr val="tx1"/>
                </a:solidFill>
                <a:latin typeface="Times New Roman" panose="02020603050405020304" pitchFamily="18" charset="0"/>
                <a:cs typeface="Times New Roman" panose="02020603050405020304" pitchFamily="18" charset="0"/>
              </a:rPr>
              <a:t>nghĩa</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của</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việc</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trồng</a:t>
            </a:r>
            <a:r>
              <a:rPr lang="en-US" b="1" u="sng" dirty="0">
                <a:solidFill>
                  <a:schemeClr val="tx1"/>
                </a:solidFill>
                <a:latin typeface="Times New Roman" panose="02020603050405020304" pitchFamily="18" charset="0"/>
                <a:cs typeface="Times New Roman" panose="02020603050405020304" pitchFamily="18" charset="0"/>
              </a:rPr>
              <a:t> ng</a:t>
            </a:r>
            <a:r>
              <a:rPr lang="vi-VN" b="1" u="sng" dirty="0">
                <a:solidFill>
                  <a:schemeClr val="tx1"/>
                </a:solidFill>
                <a:latin typeface="Times New Roman" panose="02020603050405020304" pitchFamily="18" charset="0"/>
                <a:cs typeface="Times New Roman" panose="02020603050405020304" pitchFamily="18" charset="0"/>
              </a:rPr>
              <a:t>ư</a:t>
            </a:r>
            <a:r>
              <a:rPr lang="en-US" b="1" u="sng" dirty="0" err="1">
                <a:solidFill>
                  <a:schemeClr val="tx1"/>
                </a:solidFill>
                <a:latin typeface="Times New Roman" panose="02020603050405020304" pitchFamily="18" charset="0"/>
                <a:cs typeface="Times New Roman" panose="02020603050405020304" pitchFamily="18" charset="0"/>
              </a:rPr>
              <a:t>ời</a:t>
            </a:r>
            <a:endParaRPr lang="vi-VN" b="1" u="sng"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7170D7F-464A-4460-B8C7-BD3209BAB788}"/>
              </a:ext>
            </a:extLst>
          </p:cNvPr>
          <p:cNvSpPr txBox="1"/>
          <p:nvPr/>
        </p:nvSpPr>
        <p:spPr>
          <a:xfrm>
            <a:off x="647369" y="1675699"/>
            <a:ext cx="4676775" cy="2246769"/>
          </a:xfrm>
          <a:prstGeom prst="rect">
            <a:avLst/>
          </a:prstGeom>
          <a:noFill/>
        </p:spPr>
        <p:txBody>
          <a:bodyPr wrap="square" rtlCol="0">
            <a:spAutoFit/>
          </a:bodyPr>
          <a:lstStyle/>
          <a:p>
            <a:r>
              <a:rPr lang="vi-VN" sz="2800" dirty="0">
                <a:latin typeface="Times New Roman" panose="02020603050405020304" pitchFamily="18" charset="0"/>
                <a:cs typeface="Times New Roman" panose="02020603050405020304" pitchFamily="18" charset="0"/>
              </a:rPr>
              <a:t>+ Xây dựng con người là yếu cầu khách quan của sự nghiệp cách mạng, vừa cấp bách vừa lâu dài, có ý nghĩa chiến lược</a:t>
            </a:r>
            <a:r>
              <a:rPr lang="en-US" sz="2800" dirty="0">
                <a:latin typeface="Times New Roman" panose="02020603050405020304" pitchFamily="18" charset="0"/>
                <a:cs typeface="Times New Roman" panose="02020603050405020304" pitchFamily="18" charset="0"/>
              </a:rPr>
              <a:t>. </a:t>
            </a:r>
            <a:endParaRPr lang="vi-VN" sz="2800" dirty="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8AA5E35-0064-4653-9DE0-8068B83E3066}"/>
              </a:ext>
            </a:extLst>
          </p:cNvPr>
          <p:cNvPicPr/>
          <p:nvPr/>
        </p:nvPicPr>
        <p:blipFill>
          <a:blip r:embed="rId2">
            <a:extLst>
              <a:ext uri="{28A0092B-C50C-407E-A947-70E740481C1C}">
                <a14:useLocalDpi xmlns:a14="http://schemas.microsoft.com/office/drawing/2010/main"/>
              </a:ext>
            </a:extLst>
          </a:blip>
          <a:stretch>
            <a:fillRect/>
          </a:stretch>
        </p:blipFill>
        <p:spPr>
          <a:xfrm>
            <a:off x="6258296" y="1545080"/>
            <a:ext cx="5876886" cy="4226328"/>
          </a:xfrm>
          <a:prstGeom prst="rect">
            <a:avLst/>
          </a:prstGeom>
        </p:spPr>
      </p:pic>
      <p:sp>
        <p:nvSpPr>
          <p:cNvPr id="10" name="Rectangle 9">
            <a:extLst>
              <a:ext uri="{FF2B5EF4-FFF2-40B4-BE49-F238E27FC236}">
                <a16:creationId xmlns:a16="http://schemas.microsoft.com/office/drawing/2014/main" id="{F7491CB1-4E08-45C6-B540-56C4CBC65619}"/>
              </a:ext>
            </a:extLst>
          </p:cNvPr>
          <p:cNvSpPr/>
          <p:nvPr/>
        </p:nvSpPr>
        <p:spPr>
          <a:xfrm>
            <a:off x="647369" y="4069030"/>
            <a:ext cx="4340267" cy="1083374"/>
          </a:xfrm>
          <a:prstGeom prst="rect">
            <a:avLst/>
          </a:prstGeom>
        </p:spPr>
        <p:txBody>
          <a:bodyPr wrap="square">
            <a:spAutoFit/>
          </a:bodyPr>
          <a:lstStyle/>
          <a:p>
            <a:pPr>
              <a:lnSpc>
                <a:spcPct val="115000"/>
              </a:lnSpc>
              <a:spcAft>
                <a:spcPts val="1000"/>
              </a:spcAft>
            </a:pPr>
            <a:r>
              <a:rPr lang="vi-VN" sz="2800" dirty="0">
                <a:latin typeface="Times New Roman" panose="02020603050405020304" pitchFamily="18" charset="0"/>
                <a:ea typeface="Calibri" panose="020F0502020204030204" pitchFamily="34" charset="0"/>
                <a:cs typeface="Times New Roman" panose="02020603050405020304" pitchFamily="18" charset="0"/>
              </a:rPr>
              <a:t>+ Con người vừa là mục tiêu vừa là động lực.</a:t>
            </a:r>
            <a:endParaRPr lang="vi-V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842985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7A42-EF1B-4515-87E7-B4175B2D8F68}"/>
              </a:ext>
            </a:extLst>
          </p:cNvPr>
          <p:cNvSpPr>
            <a:spLocks noGrp="1"/>
          </p:cNvSpPr>
          <p:nvPr>
            <p:ph type="title"/>
          </p:nvPr>
        </p:nvSpPr>
        <p:spPr/>
        <p:txBody>
          <a:bodyPr>
            <a:normAutofit fontScale="90000"/>
          </a:bodyPr>
          <a:lstStyle/>
          <a:p>
            <a:r>
              <a:rPr lang="en-US" b="1" u="sng" dirty="0">
                <a:solidFill>
                  <a:schemeClr val="tx1"/>
                </a:solidFill>
                <a:latin typeface="Times New Roman" panose="02020603050405020304" pitchFamily="18" charset="0"/>
                <a:cs typeface="Times New Roman" panose="02020603050405020304" pitchFamily="18" charset="0"/>
              </a:rPr>
              <a:t>4.Nội dung </a:t>
            </a:r>
            <a:r>
              <a:rPr lang="en-US" b="1" u="sng" dirty="0" err="1">
                <a:solidFill>
                  <a:schemeClr val="tx1"/>
                </a:solidFill>
                <a:latin typeface="Times New Roman" panose="02020603050405020304" pitchFamily="18" charset="0"/>
                <a:cs typeface="Times New Roman" panose="02020603050405020304" pitchFamily="18" charset="0"/>
              </a:rPr>
              <a:t>và</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ph</a:t>
            </a:r>
            <a:r>
              <a:rPr lang="vi-VN" b="1" u="sng" dirty="0">
                <a:solidFill>
                  <a:schemeClr val="tx1"/>
                </a:solidFill>
                <a:latin typeface="Times New Roman" panose="02020603050405020304" pitchFamily="18" charset="0"/>
                <a:cs typeface="Times New Roman" panose="02020603050405020304" pitchFamily="18" charset="0"/>
              </a:rPr>
              <a:t>ư</a:t>
            </a:r>
            <a:r>
              <a:rPr lang="en-US" b="1" u="sng" dirty="0" err="1">
                <a:solidFill>
                  <a:schemeClr val="tx1"/>
                </a:solidFill>
                <a:latin typeface="Times New Roman" panose="02020603050405020304" pitchFamily="18" charset="0"/>
                <a:cs typeface="Times New Roman" panose="02020603050405020304" pitchFamily="18" charset="0"/>
              </a:rPr>
              <a:t>ơng</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pháp</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của</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trồng</a:t>
            </a:r>
            <a:r>
              <a:rPr lang="en-US" b="1" u="sng" dirty="0">
                <a:solidFill>
                  <a:schemeClr val="tx1"/>
                </a:solidFill>
                <a:latin typeface="Times New Roman" panose="02020603050405020304" pitchFamily="18" charset="0"/>
                <a:cs typeface="Times New Roman" panose="02020603050405020304" pitchFamily="18" charset="0"/>
              </a:rPr>
              <a:t> ng</a:t>
            </a:r>
            <a:r>
              <a:rPr lang="vi-VN" b="1" u="sng" dirty="0">
                <a:solidFill>
                  <a:schemeClr val="tx1"/>
                </a:solidFill>
                <a:latin typeface="Times New Roman" panose="02020603050405020304" pitchFamily="18" charset="0"/>
                <a:cs typeface="Times New Roman" panose="02020603050405020304" pitchFamily="18" charset="0"/>
              </a:rPr>
              <a:t>ư</a:t>
            </a:r>
            <a:r>
              <a:rPr lang="en-US" b="1" u="sng" dirty="0" err="1">
                <a:solidFill>
                  <a:schemeClr val="tx1"/>
                </a:solidFill>
                <a:latin typeface="Times New Roman" panose="02020603050405020304" pitchFamily="18" charset="0"/>
                <a:cs typeface="Times New Roman" panose="02020603050405020304" pitchFamily="18" charset="0"/>
              </a:rPr>
              <a:t>ời</a:t>
            </a:r>
            <a:r>
              <a:rPr lang="en-US" b="1" u="sng" dirty="0">
                <a:solidFill>
                  <a:schemeClr val="tx1"/>
                </a:solidFill>
                <a:latin typeface="Times New Roman" panose="02020603050405020304" pitchFamily="18" charset="0"/>
                <a:cs typeface="Times New Roman" panose="02020603050405020304" pitchFamily="18" charset="0"/>
              </a:rPr>
              <a:t>”</a:t>
            </a:r>
            <a:br>
              <a:rPr lang="en-US" b="1" u="sng" dirty="0">
                <a:solidFill>
                  <a:schemeClr val="tx1"/>
                </a:solidFill>
                <a:latin typeface="Times New Roman" panose="02020603050405020304" pitchFamily="18" charset="0"/>
                <a:cs typeface="Times New Roman" panose="02020603050405020304" pitchFamily="18" charset="0"/>
              </a:rPr>
            </a:br>
            <a:endParaRPr lang="vi-V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47C44A-3D60-4B1D-86DE-81F93A47A88C}"/>
              </a:ext>
            </a:extLst>
          </p:cNvPr>
          <p:cNvSpPr>
            <a:spLocks noGrp="1"/>
          </p:cNvSpPr>
          <p:nvPr>
            <p:ph idx="1"/>
          </p:nvPr>
        </p:nvSpPr>
        <p:spPr>
          <a:xfrm>
            <a:off x="457198" y="1555750"/>
            <a:ext cx="6285441" cy="3880773"/>
          </a:xfrm>
        </p:spPr>
        <p:txBody>
          <a:bodyPr>
            <a:noAutofit/>
          </a:bodyPr>
          <a:lstStyle/>
          <a:p>
            <a:pPr marL="0" indent="0">
              <a:buNone/>
            </a:pP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Nội dung xây dựng con người:</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Có ý thức làm chủ, tinh thần tập thể xã hội chủ nghĩa và tư tưởng “Mình vì mọi người, mọi người vì mình”</a:t>
            </a:r>
          </a:p>
          <a:p>
            <a:pPr marL="0" indent="0">
              <a:buNone/>
            </a:pPr>
            <a:r>
              <a:rPr lang="vi-VN" sz="2400" dirty="0">
                <a:latin typeface="Times New Roman" panose="02020603050405020304" pitchFamily="18" charset="0"/>
                <a:cs typeface="Times New Roman" panose="02020603050405020304" pitchFamily="18" charset="0"/>
              </a:rPr>
              <a:t>-        Cần kiệm xây dựng đất nước, hăng hái bảo vệ Tổ quốc</a:t>
            </a:r>
          </a:p>
          <a:p>
            <a:pPr marL="0" indent="0">
              <a:buNone/>
            </a:pPr>
            <a:r>
              <a:rPr lang="vi-VN" sz="2400" dirty="0">
                <a:latin typeface="Times New Roman" panose="02020603050405020304" pitchFamily="18" charset="0"/>
                <a:cs typeface="Times New Roman" panose="02020603050405020304" pitchFamily="18" charset="0"/>
              </a:rPr>
              <a:t>-        Có lòng yêu nước nồng nàn, tinh thần quốc tế trong sáng</a:t>
            </a:r>
          </a:p>
          <a:p>
            <a:pPr marL="0" indent="0">
              <a:buNone/>
            </a:pPr>
            <a:r>
              <a:rPr lang="vi-VN" sz="2400" dirty="0">
                <a:latin typeface="Times New Roman" panose="02020603050405020304" pitchFamily="18" charset="0"/>
                <a:cs typeface="Times New Roman" panose="02020603050405020304" pitchFamily="18" charset="0"/>
              </a:rPr>
              <a:t>-       Có phương pháp làm việc khoa học, phong cách quần chúng, dân chủ, nêu gương </a:t>
            </a:r>
          </a:p>
          <a:p>
            <a:pPr marL="0" indent="0">
              <a:buNone/>
            </a:pPr>
            <a:r>
              <a:rPr lang="vi-VN" sz="2400" dirty="0">
                <a:latin typeface="Times New Roman" panose="02020603050405020304" pitchFamily="18" charset="0"/>
                <a:cs typeface="Times New Roman" panose="02020603050405020304" pitchFamily="18" charset="0"/>
              </a:rPr>
              <a:t>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pic>
        <p:nvPicPr>
          <p:cNvPr id="10242" name="Picture 2" descr="Lại thêm tài liệu viết Chủ tịch Hồ Chí Minh là người Trung Quốc | Thiếu tá  HỒ QUANG">
            <a:extLst>
              <a:ext uri="{FF2B5EF4-FFF2-40B4-BE49-F238E27FC236}">
                <a16:creationId xmlns:a16="http://schemas.microsoft.com/office/drawing/2014/main" id="{AEEDF546-B4F5-4B89-BA18-15B4BE883475}"/>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15276" y="1555750"/>
            <a:ext cx="3819526" cy="26828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Tư tưởng vì nhân dân, vì con người của Chủ tịch Hồ Chí Minh trong “Bộ đội  Cụ Hồ” | Việt Nam">
            <a:extLst>
              <a:ext uri="{FF2B5EF4-FFF2-40B4-BE49-F238E27FC236}">
                <a16:creationId xmlns:a16="http://schemas.microsoft.com/office/drawing/2014/main" id="{1EF99924-BB37-42A4-B2D7-8B7A0A7E8A6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15276" y="4416425"/>
            <a:ext cx="3819526"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6002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circle(in)">
                                      <p:cBhvr>
                                        <p:cTn id="12" dur="20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circle(in)">
                                      <p:cBhvr>
                                        <p:cTn id="17" dur="2000"/>
                                        <p:tgtEl>
                                          <p:spTgt spid="102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B03B2-8B3A-43C1-8881-CF373025411E}"/>
              </a:ext>
            </a:extLst>
          </p:cNvPr>
          <p:cNvSpPr>
            <a:spLocks noGrp="1"/>
          </p:cNvSpPr>
          <p:nvPr>
            <p:ph idx="1"/>
          </p:nvPr>
        </p:nvSpPr>
        <p:spPr>
          <a:xfrm>
            <a:off x="492335" y="627600"/>
            <a:ext cx="5797629" cy="6040436"/>
          </a:xfrm>
        </p:spPr>
        <p:txBody>
          <a:bodyPr>
            <a:normAutofit/>
          </a:bodyPr>
          <a:lstStyle/>
          <a:p>
            <a:pPr marL="0" indent="0">
              <a:buNone/>
            </a:pPr>
            <a:r>
              <a:rPr lang="vi-VN" dirty="0"/>
              <a:t> </a:t>
            </a:r>
            <a:r>
              <a:rPr lang="vi-VN" sz="2800" b="1" u="sng" dirty="0">
                <a:latin typeface="Times New Roman" panose="02020603050405020304" pitchFamily="18" charset="0"/>
                <a:cs typeface="Times New Roman" panose="02020603050405020304" pitchFamily="18" charset="0"/>
              </a:rPr>
              <a:t>Phương pháp xây dựng con người:</a:t>
            </a:r>
            <a:endParaRPr lang="en-US" sz="2800" b="1" u="sng" dirty="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a:p>
            <a:pPr marL="0" indent="0">
              <a:buNone/>
            </a:pPr>
            <a:endParaRPr lang="en-US" sz="2200" dirty="0"/>
          </a:p>
          <a:p>
            <a:pPr marL="0" indent="0">
              <a:buNone/>
            </a:pPr>
            <a:endParaRPr lang="en-US" sz="2200" dirty="0"/>
          </a:p>
          <a:p>
            <a:pPr marL="0" indent="0">
              <a:buNone/>
            </a:pPr>
            <a:r>
              <a:rPr lang="vi-VN" sz="2200" dirty="0"/>
              <a:t>-</a:t>
            </a:r>
            <a:r>
              <a:rPr lang="vi-VN" sz="2200" b="1" dirty="0"/>
              <a:t> </a:t>
            </a:r>
            <a:r>
              <a:rPr lang="vi-VN" sz="2400" b="1" dirty="0"/>
              <a:t> </a:t>
            </a:r>
            <a:r>
              <a:rPr lang="vi-VN" sz="2400" dirty="0">
                <a:latin typeface="Times New Roman" panose="02020603050405020304" pitchFamily="18" charset="0"/>
                <a:cs typeface="Times New Roman" panose="02020603050405020304" pitchFamily="18" charset="0"/>
              </a:rPr>
              <a:t>Mỗi người tự rèn luyện, tu dưỡng ý thức, kết hợp chặt chẽ với xây dựng cơ chế, tính khoa học của bộ máy và tạo dựng nền quân chủ</a:t>
            </a:r>
          </a:p>
          <a:p>
            <a:pPr marL="0" indent="0">
              <a:buNone/>
            </a:pPr>
            <a:r>
              <a:rPr lang="vi-VN" sz="2400" dirty="0"/>
              <a:t>-  </a:t>
            </a:r>
            <a:r>
              <a:rPr lang="vi-VN" sz="2400" dirty="0">
                <a:latin typeface="Times New Roman" panose="02020603050405020304" pitchFamily="18" charset="0"/>
                <a:cs typeface="Times New Roman" panose="02020603050405020304" pitchFamily="18" charset="0"/>
              </a:rPr>
              <a:t>Xây dựng đời sống mới, chú trọng vai trò của Đảng, chính quyền, đoàn thể quần chúng</a:t>
            </a:r>
          </a:p>
        </p:txBody>
      </p:sp>
      <p:pic>
        <p:nvPicPr>
          <p:cNvPr id="11266" name="Picture 2" descr="Giản dị, đức tính của con người vĩ đại Hồ Chí Minh">
            <a:extLst>
              <a:ext uri="{FF2B5EF4-FFF2-40B4-BE49-F238E27FC236}">
                <a16:creationId xmlns:a16="http://schemas.microsoft.com/office/drawing/2014/main" id="{8B37ADAC-76A8-4AA8-AFA2-2FE48361ABE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24675" y="1847850"/>
            <a:ext cx="5267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723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Vertic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3B388C-9D08-4CB7-B5BB-6EF3E7B18952}"/>
              </a:ext>
            </a:extLst>
          </p:cNvPr>
          <p:cNvSpPr/>
          <p:nvPr/>
        </p:nvSpPr>
        <p:spPr>
          <a:xfrm>
            <a:off x="351807" y="5363689"/>
            <a:ext cx="11147466" cy="954107"/>
          </a:xfrm>
          <a:prstGeom prst="rect">
            <a:avLst/>
          </a:prstGeom>
        </p:spPr>
        <p:txBody>
          <a:bodyPr wrap="square">
            <a:spAutoFit/>
          </a:bodyPr>
          <a:lstStyle/>
          <a:p>
            <a:pPr marL="449999" indent="-235788">
              <a:spcBef>
                <a:spcPts val="1200"/>
              </a:spcBef>
              <a:spcAft>
                <a:spcPts val="1200"/>
              </a:spcAft>
            </a:pPr>
            <a:r>
              <a:rPr lang="vi-VN" sz="2800" dirty="0">
                <a:solidFill>
                  <a:srgbClr val="000000"/>
                </a:solidFill>
                <a:latin typeface="Times New Roman" panose="02020603050405020304" pitchFamily="18" charset="0"/>
                <a:cs typeface="Times New Roman" panose="02020603050405020304" pitchFamily="18" charset="0"/>
              </a:rPr>
              <a:t>-   Phát triển giáo dục – đào tạo con người mới, đóng vai trò quan trọng</a:t>
            </a: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pic>
        <p:nvPicPr>
          <p:cNvPr id="12290" name="Picture 2" descr="Học tập phong cách lãnh đạo Hồ Chí Minh">
            <a:extLst>
              <a:ext uri="{FF2B5EF4-FFF2-40B4-BE49-F238E27FC236}">
                <a16:creationId xmlns:a16="http://schemas.microsoft.com/office/drawing/2014/main" id="{46F1CA9A-2E67-4503-96F7-68C91B0E009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553201" y="1974830"/>
            <a:ext cx="4114800" cy="287714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Đạo đức và nêu gương về đạo đức như Hồ Chí Minh">
            <a:extLst>
              <a:ext uri="{FF2B5EF4-FFF2-40B4-BE49-F238E27FC236}">
                <a16:creationId xmlns:a16="http://schemas.microsoft.com/office/drawing/2014/main" id="{05865289-B3F4-42A3-B71A-17853EBAD17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22534" y="1974830"/>
            <a:ext cx="4491576" cy="2877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2534" y="728825"/>
            <a:ext cx="6528193" cy="7342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800" dirty="0"/>
              <a:t> </a:t>
            </a:r>
            <a:r>
              <a:rPr lang="vi-VN" sz="2800" b="1" u="sng" dirty="0">
                <a:latin typeface="Times New Roman" panose="02020603050405020304" pitchFamily="18" charset="0"/>
                <a:cs typeface="Times New Roman" panose="02020603050405020304" pitchFamily="18" charset="0"/>
              </a:rPr>
              <a:t>Phương pháp xây dựng con người:</a:t>
            </a:r>
            <a:endParaRPr lang="en-US" sz="2800" b="1" u="sng"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2174787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500" fill="hold"/>
                                        <p:tgtEl>
                                          <p:spTgt spid="12292"/>
                                        </p:tgtEl>
                                        <p:attrNameLst>
                                          <p:attrName>ppt_w</p:attrName>
                                        </p:attrNameLst>
                                      </p:cBhvr>
                                      <p:tavLst>
                                        <p:tav tm="0">
                                          <p:val>
                                            <p:fltVal val="0"/>
                                          </p:val>
                                        </p:tav>
                                        <p:tav tm="100000">
                                          <p:val>
                                            <p:strVal val="#ppt_w"/>
                                          </p:val>
                                        </p:tav>
                                      </p:tavLst>
                                    </p:anim>
                                    <p:anim calcmode="lin" valueType="num">
                                      <p:cBhvr>
                                        <p:cTn id="8" dur="500" fill="hold"/>
                                        <p:tgtEl>
                                          <p:spTgt spid="12292"/>
                                        </p:tgtEl>
                                        <p:attrNameLst>
                                          <p:attrName>ppt_h</p:attrName>
                                        </p:attrNameLst>
                                      </p:cBhvr>
                                      <p:tavLst>
                                        <p:tav tm="0">
                                          <p:val>
                                            <p:fltVal val="0"/>
                                          </p:val>
                                        </p:tav>
                                        <p:tav tm="100000">
                                          <p:val>
                                            <p:strVal val="#ppt_h"/>
                                          </p:val>
                                        </p:tav>
                                      </p:tavLst>
                                    </p:anim>
                                    <p:animEffect transition="in" filter="fade">
                                      <p:cBhvr>
                                        <p:cTn id="9" dur="500"/>
                                        <p:tgtEl>
                                          <p:spTgt spid="1229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290"/>
                                        </p:tgtEl>
                                        <p:attrNameLst>
                                          <p:attrName>style.visibility</p:attrName>
                                        </p:attrNameLst>
                                      </p:cBhvr>
                                      <p:to>
                                        <p:strVal val="visible"/>
                                      </p:to>
                                    </p:set>
                                    <p:anim calcmode="lin" valueType="num">
                                      <p:cBhvr additive="base">
                                        <p:cTn id="14" dur="500" fill="hold"/>
                                        <p:tgtEl>
                                          <p:spTgt spid="12290"/>
                                        </p:tgtEl>
                                        <p:attrNameLst>
                                          <p:attrName>ppt_x</p:attrName>
                                        </p:attrNameLst>
                                      </p:cBhvr>
                                      <p:tavLst>
                                        <p:tav tm="0">
                                          <p:val>
                                            <p:strVal val="#ppt_x"/>
                                          </p:val>
                                        </p:tav>
                                        <p:tav tm="100000">
                                          <p:val>
                                            <p:strVal val="#ppt_x"/>
                                          </p:val>
                                        </p:tav>
                                      </p:tavLst>
                                    </p:anim>
                                    <p:anim calcmode="lin" valueType="num">
                                      <p:cBhvr additive="base">
                                        <p:cTn id="15"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iterate type="wd">
                                    <p:tmPct val="10000"/>
                                  </p:iterate>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descr="36 Cách nói CẢM ƠN và ĐÁP LẠI LỜI CẢM ƠN trong tiếng Anh">
            <a:extLst>
              <a:ext uri="{FF2B5EF4-FFF2-40B4-BE49-F238E27FC236}">
                <a16:creationId xmlns:a16="http://schemas.microsoft.com/office/drawing/2014/main" id="{38B3EB1D-DFCB-4605-B8C9-6EBE03ECD06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90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13" y="1073239"/>
            <a:ext cx="8596668" cy="871471"/>
          </a:xfrm>
        </p:spPr>
        <p:txBody>
          <a:bodyPr>
            <a:normAutofit/>
          </a:bodyPr>
          <a:lstStyle/>
          <a:p>
            <a:pPr algn="ctr"/>
            <a:r>
              <a:rPr lang="en-US" sz="4400" b="1" u="sng" dirty="0">
                <a:solidFill>
                  <a:schemeClr val="tx1"/>
                </a:solidFill>
                <a:latin typeface="Times New Roman" panose="02020603050405020304" pitchFamily="18" charset="0"/>
                <a:cs typeface="Times New Roman" panose="02020603050405020304" pitchFamily="18" charset="0"/>
              </a:rPr>
              <a:t>THÀNH VIÊN</a:t>
            </a:r>
          </a:p>
        </p:txBody>
      </p:sp>
      <p:sp>
        <p:nvSpPr>
          <p:cNvPr id="3" name="Content Placeholder 2"/>
          <p:cNvSpPr>
            <a:spLocks noGrp="1"/>
          </p:cNvSpPr>
          <p:nvPr>
            <p:ph idx="1"/>
          </p:nvPr>
        </p:nvSpPr>
        <p:spPr>
          <a:xfrm>
            <a:off x="1236372" y="2134831"/>
            <a:ext cx="9736427" cy="4562183"/>
          </a:xfrm>
          <a:ln>
            <a:noFill/>
          </a:ln>
        </p:spPr>
        <p:txBody>
          <a:bodyPr>
            <a:noAutofit/>
          </a:bodyPr>
          <a:lstStyle/>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Lê</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Trần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Yến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Nhi</a:t>
            </a:r>
            <a:r>
              <a:rPr lang="en-US" sz="2200" dirty="0">
                <a:solidFill>
                  <a:schemeClr val="tx1"/>
                </a:solidFill>
                <a:latin typeface="Times New Roman" panose="02020603050405020304" pitchFamily="18" charset="0"/>
                <a:cs typeface="Times New Roman" panose="02020603050405020304" pitchFamily="18" charset="0"/>
              </a:rPr>
              <a:t> – 19150405</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Đinh</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Hoài</a:t>
            </a:r>
            <a:r>
              <a:rPr lang="en-US" sz="2200" dirty="0">
                <a:solidFill>
                  <a:schemeClr val="tx1"/>
                </a:solidFill>
                <a:latin typeface="Times New Roman" panose="02020603050405020304" pitchFamily="18" charset="0"/>
                <a:cs typeface="Times New Roman" panose="02020603050405020304" pitchFamily="18" charset="0"/>
              </a:rPr>
              <a:t> Thu – 19150463</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Ngô</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Thị</a:t>
            </a:r>
            <a:r>
              <a:rPr lang="en-US" sz="2200" dirty="0">
                <a:solidFill>
                  <a:schemeClr val="tx1"/>
                </a:solidFill>
                <a:latin typeface="Times New Roman" panose="02020603050405020304" pitchFamily="18" charset="0"/>
                <a:cs typeface="Times New Roman" panose="02020603050405020304" pitchFamily="18" charset="0"/>
              </a:rPr>
              <a:t> Kim </a:t>
            </a:r>
            <a:r>
              <a:rPr lang="en-US" sz="2200" dirty="0" err="1">
                <a:solidFill>
                  <a:schemeClr val="tx1"/>
                </a:solidFill>
                <a:latin typeface="Times New Roman" panose="02020603050405020304" pitchFamily="18" charset="0"/>
                <a:cs typeface="Times New Roman" panose="02020603050405020304" pitchFamily="18" charset="0"/>
              </a:rPr>
              <a:t>Phượng</a:t>
            </a:r>
            <a:r>
              <a:rPr lang="en-US" sz="2200" dirty="0">
                <a:solidFill>
                  <a:schemeClr val="tx1"/>
                </a:solidFill>
                <a:latin typeface="Times New Roman" panose="02020603050405020304" pitchFamily="18" charset="0"/>
                <a:cs typeface="Times New Roman" panose="02020603050405020304" pitchFamily="18" charset="0"/>
              </a:rPr>
              <a:t> – 19180061</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Phạm</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Thị</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Diệu</a:t>
            </a:r>
            <a:r>
              <a:rPr lang="en-US" sz="2200" dirty="0">
                <a:solidFill>
                  <a:schemeClr val="tx1"/>
                </a:solidFill>
                <a:latin typeface="Times New Roman" panose="02020603050405020304" pitchFamily="18" charset="0"/>
                <a:cs typeface="Times New Roman" panose="02020603050405020304" pitchFamily="18" charset="0"/>
              </a:rPr>
              <a:t> – 19180215</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Lê</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Hoàng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Trung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Hiếu</a:t>
            </a:r>
            <a:r>
              <a:rPr lang="en-US" sz="2200" dirty="0">
                <a:solidFill>
                  <a:schemeClr val="tx1"/>
                </a:solidFill>
                <a:latin typeface="Times New Roman" panose="02020603050405020304" pitchFamily="18" charset="0"/>
                <a:cs typeface="Times New Roman" panose="02020603050405020304" pitchFamily="18" charset="0"/>
              </a:rPr>
              <a:t> – 19180252</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Nguyễn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Quốc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Khánh</a:t>
            </a:r>
            <a:r>
              <a:rPr lang="en-US" sz="2200" dirty="0">
                <a:solidFill>
                  <a:schemeClr val="tx1"/>
                </a:solidFill>
                <a:latin typeface="Times New Roman" panose="02020603050405020304" pitchFamily="18" charset="0"/>
                <a:cs typeface="Times New Roman" panose="02020603050405020304" pitchFamily="18" charset="0"/>
              </a:rPr>
              <a:t> – 19180282</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Lâm</a:t>
            </a:r>
            <a:r>
              <a:rPr lang="en-US" sz="2200" dirty="0">
                <a:solidFill>
                  <a:schemeClr val="tx1"/>
                </a:solidFill>
                <a:latin typeface="Times New Roman" panose="02020603050405020304" pitchFamily="18" charset="0"/>
                <a:cs typeface="Times New Roman" panose="02020603050405020304" pitchFamily="18" charset="0"/>
              </a:rPr>
              <a:t> Song </a:t>
            </a:r>
            <a:r>
              <a:rPr lang="en-US" sz="2200" dirty="0" err="1">
                <a:solidFill>
                  <a:schemeClr val="tx1"/>
                </a:solidFill>
                <a:latin typeface="Times New Roman" panose="02020603050405020304" pitchFamily="18" charset="0"/>
                <a:cs typeface="Times New Roman" panose="02020603050405020304" pitchFamily="18" charset="0"/>
              </a:rPr>
              <a:t>Lê</a:t>
            </a:r>
            <a:r>
              <a:rPr lang="en-US" sz="2200" dirty="0">
                <a:solidFill>
                  <a:schemeClr val="tx1"/>
                </a:solidFill>
                <a:latin typeface="Times New Roman" panose="02020603050405020304" pitchFamily="18" charset="0"/>
                <a:cs typeface="Times New Roman" panose="02020603050405020304" pitchFamily="18" charset="0"/>
              </a:rPr>
              <a:t> – 19180287</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Hồ</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Thị</a:t>
            </a:r>
            <a:r>
              <a:rPr lang="en-US" sz="2200" dirty="0">
                <a:solidFill>
                  <a:schemeClr val="tx1"/>
                </a:solidFill>
                <a:latin typeface="Times New Roman" panose="02020603050405020304" pitchFamily="18" charset="0"/>
                <a:cs typeface="Times New Roman" panose="02020603050405020304" pitchFamily="18" charset="0"/>
              </a:rPr>
              <a:t> Ly – 19180300</a:t>
            </a:r>
          </a:p>
          <a:p>
            <a:pPr marL="514350" indent="-514350">
              <a:buClr>
                <a:schemeClr val="tx1"/>
              </a:buClr>
              <a:buFont typeface="+mj-lt"/>
              <a:buAutoNum type="arabicPeriod"/>
            </a:pPr>
            <a:r>
              <a:rPr lang="en-US" sz="2200" dirty="0" err="1">
                <a:solidFill>
                  <a:schemeClr val="tx1"/>
                </a:solidFill>
                <a:latin typeface="Times New Roman" panose="02020603050405020304" pitchFamily="18" charset="0"/>
                <a:cs typeface="Times New Roman" panose="02020603050405020304" pitchFamily="18" charset="0"/>
              </a:rPr>
              <a:t>Trần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Thị</a:t>
            </a:r>
            <a:r>
              <a:rPr lang="en-US" sz="2200" dirty="0">
                <a:solidFill>
                  <a:schemeClr val="tx1"/>
                </a:solidFill>
                <a:latin typeface="Times New Roman" panose="02020603050405020304" pitchFamily="18" charset="0"/>
                <a:cs typeface="Times New Roman" panose="02020603050405020304" pitchFamily="18" charset="0"/>
              </a:rPr>
              <a:t> Thanh Mai – 19180301</a:t>
            </a:r>
          </a:p>
          <a:p>
            <a:pPr marL="514350" indent="-514350">
              <a:buClr>
                <a:schemeClr val="tx1"/>
              </a:buClr>
              <a:buFont typeface="+mj-lt"/>
              <a:buAutoNum type="arabicPeriod"/>
            </a:pPr>
            <a:r>
              <a:rPr lang="en-US" sz="2200" dirty="0">
                <a:solidFill>
                  <a:schemeClr val="tx1"/>
                </a:solidFill>
                <a:latin typeface="Times New Roman" panose="02020603050405020304" pitchFamily="18" charset="0"/>
                <a:cs typeface="Times New Roman" panose="02020603050405020304" pitchFamily="18" charset="0"/>
              </a:rPr>
              <a:t>Long </a:t>
            </a:r>
            <a:r>
              <a:rPr lang="en-US" sz="2200" dirty="0" err="1">
                <a:solidFill>
                  <a:schemeClr val="tx1"/>
                </a:solidFill>
                <a:latin typeface="Times New Roman" panose="02020603050405020304" pitchFamily="18" charset="0"/>
                <a:cs typeface="Times New Roman" panose="02020603050405020304" pitchFamily="18" charset="0"/>
              </a:rPr>
              <a:t>Thị</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Mơ</a:t>
            </a:r>
            <a:r>
              <a:rPr lang="en-US" sz="2200" dirty="0">
                <a:solidFill>
                  <a:schemeClr val="tx1"/>
                </a:solidFill>
                <a:latin typeface="Times New Roman" panose="02020603050405020304" pitchFamily="18" charset="0"/>
                <a:cs typeface="Times New Roman" panose="02020603050405020304" pitchFamily="18" charset="0"/>
              </a:rPr>
              <a:t> - 19180305</a:t>
            </a:r>
          </a:p>
        </p:txBody>
      </p:sp>
    </p:spTree>
    <p:extLst>
      <p:ext uri="{BB962C8B-B14F-4D97-AF65-F5344CB8AC3E}">
        <p14:creationId xmlns:p14="http://schemas.microsoft.com/office/powerpoint/2010/main" val="362579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lh3.googleusercontent.com/pyVDK1pgPm4xbTrOX6gPhs9XO62Ph2ksjKSySIKjXpR7nIq_XdtmKUcyz623o0kdiiwdM5HJFyU4b5TxcAMku4ODY_ZPMWINB6Xk55cQIawv-SRSdpOunykUyuORHipWXqSt6F-u">
            <a:extLst>
              <a:ext uri="{FF2B5EF4-FFF2-40B4-BE49-F238E27FC236}">
                <a16:creationId xmlns:a16="http://schemas.microsoft.com/office/drawing/2014/main" id="{ACE5CCA1-405F-411A-91AC-2EA017FB369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121248" y="1362760"/>
            <a:ext cx="5734050" cy="453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40A2567-107D-43F7-9DE0-F252560C1B00}"/>
              </a:ext>
            </a:extLst>
          </p:cNvPr>
          <p:cNvSpPr/>
          <p:nvPr/>
        </p:nvSpPr>
        <p:spPr>
          <a:xfrm>
            <a:off x="3035657" y="6102721"/>
            <a:ext cx="6096000" cy="707886"/>
          </a:xfrm>
          <a:prstGeom prst="rect">
            <a:avLst/>
          </a:prstGeom>
        </p:spPr>
        <p:txBody>
          <a:bodyPr>
            <a:spAutoFit/>
          </a:bodyPr>
          <a:lstStyle/>
          <a:p>
            <a:r>
              <a:rPr lang="vi-VN" sz="2000" i="1" dirty="0">
                <a:solidFill>
                  <a:srgbClr val="000000"/>
                </a:solidFill>
                <a:latin typeface="Times New Roman" panose="02020603050405020304" pitchFamily="18" charset="0"/>
              </a:rPr>
              <a:t>Trồng cây - trồng người, đó là hai sự nghiệp cao cả trong cuộc đời của lãnh tụ Hồ Chí Minh (Ảnh tư liệu</a:t>
            </a:r>
            <a:r>
              <a:rPr lang="vi-VN" sz="2000" i="1" dirty="0">
                <a:solidFill>
                  <a:srgbClr val="908F8F"/>
                </a:solidFill>
                <a:latin typeface="Times New Roman" panose="02020603050405020304" pitchFamily="18" charset="0"/>
              </a:rPr>
              <a:t>)</a:t>
            </a:r>
            <a:endParaRPr lang="vi-VN" sz="2000" dirty="0"/>
          </a:p>
        </p:txBody>
      </p:sp>
      <p:sp>
        <p:nvSpPr>
          <p:cNvPr id="5" name="Rectangle 4">
            <a:extLst>
              <a:ext uri="{FF2B5EF4-FFF2-40B4-BE49-F238E27FC236}">
                <a16:creationId xmlns:a16="http://schemas.microsoft.com/office/drawing/2014/main" id="{8E509DA4-E6F5-477C-B849-45458F2A0AFC}"/>
              </a:ext>
            </a:extLst>
          </p:cNvPr>
          <p:cNvSpPr/>
          <p:nvPr/>
        </p:nvSpPr>
        <p:spPr>
          <a:xfrm>
            <a:off x="3121248" y="351752"/>
            <a:ext cx="6096000" cy="1569660"/>
          </a:xfrm>
          <a:prstGeom prst="rect">
            <a:avLst/>
          </a:prstGeom>
        </p:spPr>
        <p:txBody>
          <a:bodyPr>
            <a:spAutoFit/>
          </a:bodyPr>
          <a:lstStyle/>
          <a:p>
            <a:pPr algn="ctr"/>
            <a:r>
              <a:rPr lang="vi-VN" sz="2400" b="1" i="1" dirty="0">
                <a:solidFill>
                  <a:srgbClr val="000000"/>
                </a:solidFill>
                <a:latin typeface="Times New Roman" panose="02020603050405020304" pitchFamily="18" charset="0"/>
                <a:cs typeface="Times New Roman" panose="02020603050405020304" pitchFamily="18" charset="0"/>
              </a:rPr>
              <a:t>“ Vì lợi ích mười năm trồng cây</a:t>
            </a:r>
            <a:endParaRPr lang="vi-VN" sz="2400" i="1" dirty="0">
              <a:latin typeface="Times New Roman" panose="02020603050405020304" pitchFamily="18" charset="0"/>
              <a:cs typeface="Times New Roman" panose="02020603050405020304" pitchFamily="18" charset="0"/>
            </a:endParaRPr>
          </a:p>
          <a:p>
            <a:pPr algn="ctr"/>
            <a:r>
              <a:rPr lang="vi-VN" sz="2400" b="1" i="1" dirty="0">
                <a:solidFill>
                  <a:srgbClr val="000000"/>
                </a:solidFill>
                <a:latin typeface="Times New Roman" panose="02020603050405020304" pitchFamily="18" charset="0"/>
                <a:cs typeface="Times New Roman" panose="02020603050405020304" pitchFamily="18" charset="0"/>
              </a:rPr>
              <a:t>Vì lợi ích trăm năm trồng người”.</a:t>
            </a:r>
            <a:endParaRPr lang="vi-VN" sz="2400" i="1" dirty="0">
              <a:latin typeface="Times New Roman" panose="02020603050405020304" pitchFamily="18" charset="0"/>
              <a:cs typeface="Times New Roman" panose="02020603050405020304" pitchFamily="18" charset="0"/>
            </a:endParaRPr>
          </a:p>
          <a:p>
            <a:br>
              <a:rPr lang="vi-VN" sz="2400" i="1" dirty="0">
                <a:latin typeface="Times New Roman" panose="02020603050405020304" pitchFamily="18" charset="0"/>
                <a:cs typeface="Times New Roman" panose="02020603050405020304" pitchFamily="18" charset="0"/>
              </a:rPr>
            </a:br>
            <a:endParaRPr lang="vi-V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265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C7ED56-36BE-404F-8938-4F8485E0DC30}"/>
              </a:ext>
            </a:extLst>
          </p:cNvPr>
          <p:cNvSpPr txBox="1"/>
          <p:nvPr/>
        </p:nvSpPr>
        <p:spPr>
          <a:xfrm>
            <a:off x="1883401" y="1167550"/>
            <a:ext cx="7724775" cy="830997"/>
          </a:xfrm>
          <a:prstGeom prst="rect">
            <a:avLst/>
          </a:prstGeom>
          <a:noFill/>
        </p:spPr>
        <p:txBody>
          <a:bodyPr wrap="square" rtlCol="0">
            <a:spAutoFit/>
          </a:bodyPr>
          <a:lstStyle/>
          <a:p>
            <a:pPr algn="ctr"/>
            <a:r>
              <a:rPr lang="en-US" sz="4800" b="1" u="sng" dirty="0" err="1">
                <a:latin typeface="Times New Roman" panose="02020603050405020304" pitchFamily="18" charset="0"/>
                <a:cs typeface="Times New Roman" panose="02020603050405020304" pitchFamily="18" charset="0"/>
              </a:rPr>
              <a:t>Nội</a:t>
            </a:r>
            <a:r>
              <a:rPr lang="en-US" sz="4800" b="1" u="sng" dirty="0">
                <a:latin typeface="Times New Roman" panose="02020603050405020304" pitchFamily="18" charset="0"/>
                <a:cs typeface="Times New Roman" panose="02020603050405020304" pitchFamily="18" charset="0"/>
              </a:rPr>
              <a:t> dung: </a:t>
            </a:r>
            <a:endParaRPr lang="vi-VN" sz="48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BF32CD-B68A-4CE8-85B6-B427DAB3E4A8}"/>
              </a:ext>
            </a:extLst>
          </p:cNvPr>
          <p:cNvSpPr txBox="1"/>
          <p:nvPr/>
        </p:nvSpPr>
        <p:spPr>
          <a:xfrm>
            <a:off x="1533525" y="2609850"/>
            <a:ext cx="7572375"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1.Quan </a:t>
            </a:r>
            <a:r>
              <a:rPr lang="en-US" sz="2400" dirty="0" err="1">
                <a:latin typeface="Times New Roman" panose="02020603050405020304" pitchFamily="18" charset="0"/>
                <a:cs typeface="Times New Roman" panose="02020603050405020304" pitchFamily="18" charset="0"/>
              </a:rPr>
              <a:t>niệm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con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2.Quan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con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3.Ý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trồng</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4.Nội dung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trồng</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452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278C-5F0F-4A85-B007-2D306A5DD39A}"/>
              </a:ext>
            </a:extLst>
          </p:cNvPr>
          <p:cNvSpPr>
            <a:spLocks noGrp="1"/>
          </p:cNvSpPr>
          <p:nvPr>
            <p:ph type="title"/>
          </p:nvPr>
        </p:nvSpPr>
        <p:spPr>
          <a:xfrm>
            <a:off x="785731" y="756713"/>
            <a:ext cx="8596668" cy="1320800"/>
          </a:xfrm>
        </p:spPr>
        <p:txBody>
          <a:bodyPr>
            <a:normAutofit fontScale="90000"/>
          </a:bodyPr>
          <a:lstStyle/>
          <a:p>
            <a:r>
              <a:rPr lang="en-US" b="1" u="sng" dirty="0">
                <a:solidFill>
                  <a:schemeClr val="tx1"/>
                </a:solidFill>
                <a:latin typeface="Times New Roman" panose="02020603050405020304" pitchFamily="18" charset="0"/>
                <a:cs typeface="Times New Roman" panose="02020603050405020304" pitchFamily="18" charset="0"/>
              </a:rPr>
              <a:t>1.Quan </a:t>
            </a:r>
            <a:r>
              <a:rPr lang="en-US" b="1" u="sng" dirty="0" err="1">
                <a:solidFill>
                  <a:schemeClr val="tx1"/>
                </a:solidFill>
                <a:latin typeface="Times New Roman" panose="02020603050405020304" pitchFamily="18" charset="0"/>
                <a:cs typeface="Times New Roman" panose="02020603050405020304" pitchFamily="18" charset="0"/>
              </a:rPr>
              <a:t>niệm</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của</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Hồ</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Chí</a:t>
            </a:r>
            <a:r>
              <a:rPr lang="en-US" b="1" u="sng" dirty="0">
                <a:solidFill>
                  <a:schemeClr val="tx1"/>
                </a:solidFill>
                <a:latin typeface="Times New Roman" panose="02020603050405020304" pitchFamily="18" charset="0"/>
                <a:cs typeface="Times New Roman" panose="02020603050405020304" pitchFamily="18" charset="0"/>
              </a:rPr>
              <a:t> Minh </a:t>
            </a:r>
            <a:r>
              <a:rPr lang="en-US" b="1" u="sng" dirty="0" err="1">
                <a:solidFill>
                  <a:schemeClr val="tx1"/>
                </a:solidFill>
                <a:latin typeface="Times New Roman" panose="02020603050405020304" pitchFamily="18" charset="0"/>
                <a:cs typeface="Times New Roman" panose="02020603050405020304" pitchFamily="18" charset="0"/>
              </a:rPr>
              <a:t>về</a:t>
            </a:r>
            <a:r>
              <a:rPr lang="en-US" b="1" u="sng" dirty="0">
                <a:solidFill>
                  <a:schemeClr val="tx1"/>
                </a:solidFill>
                <a:latin typeface="Times New Roman" panose="02020603050405020304" pitchFamily="18" charset="0"/>
                <a:cs typeface="Times New Roman" panose="02020603050405020304" pitchFamily="18" charset="0"/>
              </a:rPr>
              <a:t> con ng</a:t>
            </a:r>
            <a:r>
              <a:rPr lang="vi-VN" b="1" u="sng" dirty="0">
                <a:solidFill>
                  <a:schemeClr val="tx1"/>
                </a:solidFill>
                <a:latin typeface="Times New Roman" panose="02020603050405020304" pitchFamily="18" charset="0"/>
                <a:cs typeface="Times New Roman" panose="02020603050405020304" pitchFamily="18" charset="0"/>
              </a:rPr>
              <a:t>ư</a:t>
            </a:r>
            <a:r>
              <a:rPr lang="en-US" b="1" u="sng" dirty="0" err="1">
                <a:solidFill>
                  <a:schemeClr val="tx1"/>
                </a:solidFill>
                <a:latin typeface="Times New Roman" panose="02020603050405020304" pitchFamily="18" charset="0"/>
                <a:cs typeface="Times New Roman" panose="02020603050405020304" pitchFamily="18" charset="0"/>
              </a:rPr>
              <a:t>ời</a:t>
            </a:r>
            <a:r>
              <a:rPr lang="en-US" b="1" u="sng" dirty="0">
                <a:solidFill>
                  <a:schemeClr val="tx1"/>
                </a:solidFill>
                <a:latin typeface="Times New Roman" panose="02020603050405020304" pitchFamily="18" charset="0"/>
                <a:cs typeface="Times New Roman" panose="02020603050405020304" pitchFamily="18" charset="0"/>
              </a:rPr>
              <a:t>.</a:t>
            </a:r>
            <a:br>
              <a:rPr lang="en-US" b="1" u="sng" dirty="0">
                <a:solidFill>
                  <a:schemeClr val="tx1"/>
                </a:solidFill>
                <a:latin typeface="Times New Roman" panose="02020603050405020304" pitchFamily="18" charset="0"/>
                <a:cs typeface="Times New Roman" panose="02020603050405020304" pitchFamily="18" charset="0"/>
              </a:rPr>
            </a:br>
            <a:endParaRPr lang="vi-V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A66007-C4C0-467B-87C2-FEB3B62E722A}"/>
              </a:ext>
            </a:extLst>
          </p:cNvPr>
          <p:cNvSpPr>
            <a:spLocks noGrp="1"/>
          </p:cNvSpPr>
          <p:nvPr>
            <p:ph idx="1"/>
          </p:nvPr>
        </p:nvSpPr>
        <p:spPr>
          <a:xfrm>
            <a:off x="729953" y="1600994"/>
            <a:ext cx="6658649" cy="5180806"/>
          </a:xfrm>
        </p:spPr>
        <p:txBody>
          <a:bodyPr>
            <a:noAutofit/>
          </a:bodyPr>
          <a:lstStyle/>
          <a:p>
            <a:pPr marL="0" indent="0" fontAlgn="base">
              <a:buNone/>
            </a:pPr>
            <a:r>
              <a:rPr lang="vi-VN" sz="2800" b="1" dirty="0">
                <a:latin typeface="Times New Roman" panose="02020603050405020304" pitchFamily="18" charset="0"/>
                <a:cs typeface="Times New Roman" panose="02020603050405020304" pitchFamily="18" charset="0"/>
              </a:rPr>
              <a:t>Con người </a:t>
            </a:r>
            <a:r>
              <a:rPr lang="vi-V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Một chỉnh thể, thống nhất về trí lực, tâm lực, thể lực.</a:t>
            </a:r>
          </a:p>
          <a:p>
            <a:pPr marL="0" indent="0" fontAlgn="base">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Đa dạng bởi:</a:t>
            </a:r>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dirty="0">
                <a:latin typeface="Times New Roman" panose="02020603050405020304" pitchFamily="18" charset="0"/>
                <a:cs typeface="Times New Roman" panose="02020603050405020304" pitchFamily="18" charset="0"/>
              </a:rPr>
              <a:t>+ Q</a:t>
            </a:r>
            <a:r>
              <a:rPr lang="vi-VN" sz="2400" dirty="0">
                <a:latin typeface="Times New Roman" panose="02020603050405020304" pitchFamily="18" charset="0"/>
                <a:cs typeface="Times New Roman" panose="02020603050405020304" pitchFamily="18" charset="0"/>
              </a:rPr>
              <a:t>uan hệ giữa cá nhân và xã hội (quan hệ gia đình, dòng tộc, làng xã…)</a:t>
            </a:r>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dirty="0">
                <a:latin typeface="Times New Roman" panose="02020603050405020304" pitchFamily="18" charset="0"/>
                <a:cs typeface="Times New Roman" panose="02020603050405020304" pitchFamily="18" charset="0"/>
              </a:rPr>
              <a:t>+ C</a:t>
            </a:r>
            <a:r>
              <a:rPr lang="vi-VN" sz="2400" dirty="0">
                <a:latin typeface="Times New Roman" panose="02020603050405020304" pitchFamily="18" charset="0"/>
                <a:cs typeface="Times New Roman" panose="02020603050405020304" pitchFamily="18" charset="0"/>
              </a:rPr>
              <a:t>ác mối quan hệ xã hội (chính trị, văn hóa, đạo đức tôn giáo,..)</a:t>
            </a:r>
            <a:endParaRPr lang="vi-VN" sz="2400" b="1" dirty="0">
              <a:latin typeface="Times New Roman" panose="02020603050405020304" pitchFamily="18" charset="0"/>
              <a:cs typeface="Times New Roman" panose="02020603050405020304" pitchFamily="18" charset="0"/>
            </a:endParaRPr>
          </a:p>
          <a:p>
            <a:pPr marL="0" indent="0" fontAlgn="base">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Có tính tốt và tính xấu.</a:t>
            </a:r>
          </a:p>
          <a:p>
            <a:endParaRPr lang="vi-VN" sz="2000" dirty="0">
              <a:latin typeface="Times New Roman" panose="02020603050405020304" pitchFamily="18" charset="0"/>
              <a:cs typeface="Times New Roman" panose="02020603050405020304" pitchFamily="18" charset="0"/>
            </a:endParaRPr>
          </a:p>
        </p:txBody>
      </p:sp>
      <p:pic>
        <p:nvPicPr>
          <p:cNvPr id="8194" name="Picture 2" descr="Chủ tịch Hồ Chí Minh: Một tình yêu bao la với nhân dân Việt Nam">
            <a:extLst>
              <a:ext uri="{FF2B5EF4-FFF2-40B4-BE49-F238E27FC236}">
                <a16:creationId xmlns:a16="http://schemas.microsoft.com/office/drawing/2014/main" id="{D66B9661-4900-412C-A3C8-B6C9ACBD6C6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858001" y="1600994"/>
            <a:ext cx="4195453" cy="352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14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1000"/>
                                        <p:tgtEl>
                                          <p:spTgt spid="8194"/>
                                        </p:tgtEl>
                                      </p:cBhvr>
                                    </p:animEffect>
                                    <p:anim calcmode="lin" valueType="num">
                                      <p:cBhvr>
                                        <p:cTn id="14" dur="1000" fill="hold"/>
                                        <p:tgtEl>
                                          <p:spTgt spid="8194"/>
                                        </p:tgtEl>
                                        <p:attrNameLst>
                                          <p:attrName>ppt_x</p:attrName>
                                        </p:attrNameLst>
                                      </p:cBhvr>
                                      <p:tavLst>
                                        <p:tav tm="0">
                                          <p:val>
                                            <p:strVal val="#ppt_x"/>
                                          </p:val>
                                        </p:tav>
                                        <p:tav tm="100000">
                                          <p:val>
                                            <p:strVal val="#ppt_x"/>
                                          </p:val>
                                        </p:tav>
                                      </p:tavLst>
                                    </p:anim>
                                    <p:anim calcmode="lin" valueType="num">
                                      <p:cBhvr>
                                        <p:cTn id="15"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chemeClr val="tx1"/>
                </a:solidFill>
                <a:latin typeface="Times New Roman" panose="02020603050405020304" pitchFamily="18" charset="0"/>
                <a:cs typeface="Times New Roman" panose="02020603050405020304" pitchFamily="18" charset="0"/>
              </a:rPr>
              <a:t>1.Quan </a:t>
            </a:r>
            <a:r>
              <a:rPr lang="en-US" b="1" u="sng" dirty="0" err="1">
                <a:solidFill>
                  <a:schemeClr val="tx1"/>
                </a:solidFill>
                <a:latin typeface="Times New Roman" panose="02020603050405020304" pitchFamily="18" charset="0"/>
                <a:cs typeface="Times New Roman" panose="02020603050405020304" pitchFamily="18" charset="0"/>
              </a:rPr>
              <a:t>điểm</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của</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Hồ</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Chí</a:t>
            </a:r>
            <a:r>
              <a:rPr lang="en-US" b="1" u="sng" dirty="0">
                <a:solidFill>
                  <a:schemeClr val="tx1"/>
                </a:solidFill>
                <a:latin typeface="Times New Roman" panose="02020603050405020304" pitchFamily="18" charset="0"/>
                <a:cs typeface="Times New Roman" panose="02020603050405020304" pitchFamily="18" charset="0"/>
              </a:rPr>
              <a:t> Minh </a:t>
            </a:r>
            <a:r>
              <a:rPr lang="en-US" b="1" u="sng" dirty="0" err="1">
                <a:solidFill>
                  <a:schemeClr val="tx1"/>
                </a:solidFill>
                <a:latin typeface="Times New Roman" panose="02020603050405020304" pitchFamily="18" charset="0"/>
                <a:cs typeface="Times New Roman" panose="02020603050405020304" pitchFamily="18" charset="0"/>
              </a:rPr>
              <a:t>về</a:t>
            </a:r>
            <a:r>
              <a:rPr lang="en-US" b="1" u="sng" dirty="0">
                <a:solidFill>
                  <a:schemeClr val="tx1"/>
                </a:solidFill>
                <a:latin typeface="Times New Roman" panose="02020603050405020304" pitchFamily="18" charset="0"/>
                <a:cs typeface="Times New Roman" panose="02020603050405020304" pitchFamily="18" charset="0"/>
              </a:rPr>
              <a:t> con ng</a:t>
            </a:r>
            <a:r>
              <a:rPr lang="vi-VN" b="1" u="sng" dirty="0">
                <a:solidFill>
                  <a:schemeClr val="tx1"/>
                </a:solidFill>
                <a:latin typeface="Times New Roman" panose="02020603050405020304" pitchFamily="18" charset="0"/>
                <a:cs typeface="Times New Roman" panose="02020603050405020304" pitchFamily="18" charset="0"/>
              </a:rPr>
              <a:t>ư</a:t>
            </a:r>
            <a:r>
              <a:rPr lang="en-US" b="1" u="sng" dirty="0" err="1">
                <a:solidFill>
                  <a:schemeClr val="tx1"/>
                </a:solidFill>
                <a:latin typeface="Times New Roman" panose="02020603050405020304" pitchFamily="18" charset="0"/>
                <a:cs typeface="Times New Roman" panose="02020603050405020304" pitchFamily="18" charset="0"/>
              </a:rPr>
              <a:t>ời</a:t>
            </a:r>
            <a:r>
              <a:rPr lang="en-US" b="1" u="sng" dirty="0">
                <a:solidFill>
                  <a:schemeClr val="tx1"/>
                </a:solidFill>
                <a:latin typeface="Times New Roman" panose="02020603050405020304" pitchFamily="18" charset="0"/>
                <a:cs typeface="Times New Roman" panose="02020603050405020304" pitchFamily="18" charset="0"/>
              </a:rPr>
              <a:t>.</a:t>
            </a:r>
            <a:br>
              <a:rPr lang="en-US" b="1" u="sng"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fontAlgn="base">
              <a:buNone/>
            </a:pPr>
            <a:r>
              <a:rPr lang="vi-VN" sz="2800" b="1" dirty="0">
                <a:latin typeface="Times New Roman" panose="02020603050405020304" pitchFamily="18" charset="0"/>
                <a:cs typeface="Times New Roman" panose="02020603050405020304" pitchFamily="18" charset="0"/>
              </a:rPr>
              <a:t>Con người:</a:t>
            </a:r>
          </a:p>
          <a:p>
            <a:pPr marL="0" indent="0" fontAlgn="base">
              <a:buNone/>
            </a:pPr>
            <a:r>
              <a:rPr lang="en-US" dirty="0">
                <a:latin typeface="Times New Roman" panose="02020603050405020304" pitchFamily="18" charset="0"/>
                <a:cs typeface="Times New Roman" panose="02020603050405020304" pitchFamily="18" charset="0"/>
              </a:rPr>
              <a:t>   - </a:t>
            </a:r>
            <a:r>
              <a:rPr lang="vi-VN" sz="2400" dirty="0">
                <a:latin typeface="Times New Roman" panose="02020603050405020304" pitchFamily="18" charset="0"/>
                <a:cs typeface="Times New Roman" panose="02020603050405020304" pitchFamily="18" charset="0"/>
              </a:rPr>
              <a:t>Nghĩa </a:t>
            </a:r>
            <a:r>
              <a:rPr lang="en-US" sz="2400" dirty="0" err="1">
                <a:latin typeface="Times New Roman" panose="02020603050405020304" pitchFamily="18" charset="0"/>
                <a:cs typeface="Times New Roman" panose="02020603050405020304" pitchFamily="18" charset="0"/>
              </a:rPr>
              <a:t>hẹp</a:t>
            </a:r>
            <a:r>
              <a:rPr lang="vi-VN" sz="2400" dirty="0">
                <a:latin typeface="Times New Roman" panose="02020603050405020304" pitchFamily="18" charset="0"/>
                <a:cs typeface="Times New Roman" panose="02020603050405020304" pitchFamily="18" charset="0"/>
              </a:rPr>
              <a:t>: gia đình, anh em, họ hàng, bè bạn.</a:t>
            </a:r>
          </a:p>
          <a:p>
            <a:pPr marL="0" indent="0" fontAlgn="base">
              <a:buNone/>
            </a:pPr>
            <a:r>
              <a:rPr lang="en-US" sz="2400" dirty="0">
                <a:latin typeface="Times New Roman" panose="02020603050405020304" pitchFamily="18" charset="0"/>
                <a:cs typeface="Times New Roman" panose="02020603050405020304" pitchFamily="18" charset="0"/>
              </a:rPr>
              <a:t>   - </a:t>
            </a:r>
            <a:r>
              <a:rPr lang="vi-VN" sz="2400" dirty="0">
                <a:latin typeface="Times New Roman" panose="02020603050405020304" pitchFamily="18" charset="0"/>
                <a:cs typeface="Times New Roman" panose="02020603050405020304" pitchFamily="18" charset="0"/>
              </a:rPr>
              <a:t>Nghĩa </a:t>
            </a:r>
            <a:r>
              <a:rPr lang="en-US" sz="2400" dirty="0" err="1">
                <a:latin typeface="Times New Roman" panose="02020603050405020304" pitchFamily="18" charset="0"/>
                <a:cs typeface="Times New Roman" panose="02020603050405020304" pitchFamily="18" charset="0"/>
              </a:rPr>
              <a:t>rộng</a:t>
            </a:r>
            <a:r>
              <a:rPr lang="vi-VN" sz="2400" dirty="0">
                <a:latin typeface="Times New Roman" panose="02020603050405020304" pitchFamily="18" charset="0"/>
                <a:cs typeface="Times New Roman" panose="02020603050405020304" pitchFamily="18" charset="0"/>
              </a:rPr>
              <a:t>: đồng bào cả nước, rộng hơn nữa là cả loài người.</a:t>
            </a:r>
          </a:p>
          <a:p>
            <a:pPr marL="0" indent="0" fontAlgn="base">
              <a:buNone/>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Con người</a:t>
            </a:r>
            <a:r>
              <a:rPr lang="vi-VN" sz="28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Yếu tố sinh vật</a:t>
            </a:r>
            <a:endParaRPr lang="en-US" sz="2400" dirty="0">
              <a:latin typeface="Times New Roman" panose="02020603050405020304" pitchFamily="18" charset="0"/>
              <a:cs typeface="Times New Roman" panose="02020603050405020304" pitchFamily="18" charset="0"/>
            </a:endParaRPr>
          </a:p>
          <a:p>
            <a:pPr marL="0" indent="0" fontAlgn="base">
              <a:buNone/>
            </a:pPr>
            <a:r>
              <a:rPr lang="vi-VN" sz="2400" dirty="0">
                <a:latin typeface="Times New Roman" panose="02020603050405020304" pitchFamily="18" charset="0"/>
                <a:cs typeface="Times New Roman" panose="02020603050405020304" pitchFamily="18" charset="0"/>
              </a:rPr>
              <a:t>=&gt; Theo </a:t>
            </a:r>
            <a:r>
              <a:rPr lang="en-US" sz="2400" dirty="0">
                <a:latin typeface="Times New Roman" panose="02020603050405020304" pitchFamily="18" charset="0"/>
                <a:cs typeface="Times New Roman" panose="02020603050405020304" pitchFamily="18" charset="0"/>
              </a:rPr>
              <a:t>N</a:t>
            </a:r>
            <a:r>
              <a:rPr lang="vi-VN" sz="2400" dirty="0">
                <a:latin typeface="Times New Roman" panose="02020603050405020304" pitchFamily="18" charset="0"/>
                <a:cs typeface="Times New Roman" panose="02020603050405020304" pitchFamily="18" charset="0"/>
              </a:rPr>
              <a:t>gười, trong mọi đường lối chủ trương, chính sách, nhiệm vụ phải đảm bảo đầu tiên cho dân có ăn, có mặc, có chỗ ở, có học hành.</a:t>
            </a:r>
          </a:p>
          <a:p>
            <a:endParaRPr lang="en-US" dirty="0"/>
          </a:p>
        </p:txBody>
      </p:sp>
    </p:spTree>
    <p:extLst>
      <p:ext uri="{BB962C8B-B14F-4D97-AF65-F5344CB8AC3E}">
        <p14:creationId xmlns:p14="http://schemas.microsoft.com/office/powerpoint/2010/main" val="131999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9BF90-8685-40E8-B17B-C5F47A8C4BA5}"/>
              </a:ext>
            </a:extLst>
          </p:cNvPr>
          <p:cNvSpPr/>
          <p:nvPr/>
        </p:nvSpPr>
        <p:spPr>
          <a:xfrm>
            <a:off x="1292715" y="1609929"/>
            <a:ext cx="8715375" cy="954107"/>
          </a:xfrm>
          <a:prstGeom prst="rect">
            <a:avLst/>
          </a:prstGeom>
        </p:spPr>
        <p:txBody>
          <a:bodyPr wrap="square">
            <a:spAutoFit/>
          </a:bodyPr>
          <a:lstStyle/>
          <a:p>
            <a:pPr fontAlgn="base">
              <a:buFont typeface="Arial" panose="020B0604020202020204" pitchFamily="34" charset="0"/>
              <a:buChar char="•"/>
            </a:pPr>
            <a:r>
              <a:rPr lang="en-US" sz="2800" dirty="0">
                <a:solidFill>
                  <a:srgbClr val="000000"/>
                </a:solidFill>
                <a:latin typeface="Times New Roman" panose="02020603050405020304" pitchFamily="18" charset="0"/>
              </a:rPr>
              <a:t> </a:t>
            </a:r>
            <a:r>
              <a:rPr lang="vi-VN" sz="2800" b="1" dirty="0">
                <a:solidFill>
                  <a:srgbClr val="000000"/>
                </a:solidFill>
                <a:latin typeface="Times New Roman" panose="02020603050405020304" pitchFamily="18" charset="0"/>
              </a:rPr>
              <a:t>Con người </a:t>
            </a:r>
            <a:r>
              <a:rPr lang="vi-VN" sz="2800" dirty="0">
                <a:solidFill>
                  <a:srgbClr val="000000"/>
                </a:solidFill>
                <a:latin typeface="Times New Roman" panose="02020603050405020304" pitchFamily="18" charset="0"/>
              </a:rPr>
              <a:t>(xét thực tiễn), có</a:t>
            </a:r>
            <a:r>
              <a:rPr lang="vi-VN" sz="2800" b="1" dirty="0">
                <a:solidFill>
                  <a:srgbClr val="000000"/>
                </a:solidFill>
                <a:latin typeface="Times New Roman" panose="02020603050405020304" pitchFamily="18" charset="0"/>
              </a:rPr>
              <a:t> </a:t>
            </a:r>
            <a:r>
              <a:rPr lang="en-US" sz="2800" dirty="0">
                <a:solidFill>
                  <a:srgbClr val="000000"/>
                </a:solidFill>
                <a:latin typeface="Times New Roman" panose="02020603050405020304" pitchFamily="18" charset="0"/>
              </a:rPr>
              <a:t>3</a:t>
            </a:r>
            <a:r>
              <a:rPr lang="vi-VN" sz="2800" dirty="0">
                <a:solidFill>
                  <a:srgbClr val="000000"/>
                </a:solidFill>
                <a:latin typeface="Times New Roman" panose="02020603050405020304" pitchFamily="18" charset="0"/>
              </a:rPr>
              <a:t> mối quan hệ:</a:t>
            </a:r>
          </a:p>
          <a:p>
            <a:pPr marL="457200" fontAlgn="base"/>
            <a:r>
              <a:rPr lang="en-US" sz="2800" dirty="0">
                <a:solidFill>
                  <a:srgbClr val="000000"/>
                </a:solidFill>
                <a:latin typeface="Times New Roman" panose="02020603050405020304" pitchFamily="18" charset="0"/>
              </a:rPr>
              <a:t>+ </a:t>
            </a:r>
            <a:r>
              <a:rPr lang="vi-VN" sz="2800" dirty="0">
                <a:solidFill>
                  <a:srgbClr val="000000"/>
                </a:solidFill>
                <a:latin typeface="Times New Roman" panose="02020603050405020304" pitchFamily="18" charset="0"/>
              </a:rPr>
              <a:t>Quan hệ với cộng đồng </a:t>
            </a:r>
            <a:r>
              <a:rPr lang="en-US" sz="2800" dirty="0" err="1">
                <a:solidFill>
                  <a:srgbClr val="000000"/>
                </a:solidFill>
                <a:latin typeface="Times New Roman" panose="02020603050405020304" pitchFamily="18" charset="0"/>
              </a:rPr>
              <a:t>xã</a:t>
            </a:r>
            <a:r>
              <a:rPr lang="en-US" sz="2800" dirty="0">
                <a:solidFill>
                  <a:srgbClr val="000000"/>
                </a:solidFill>
                <a:latin typeface="Times New Roman" panose="02020603050405020304" pitchFamily="18" charset="0"/>
              </a:rPr>
              <a:t> </a:t>
            </a:r>
            <a:r>
              <a:rPr lang="en-US" sz="2800" dirty="0" err="1">
                <a:solidFill>
                  <a:srgbClr val="000000"/>
                </a:solidFill>
                <a:latin typeface="Times New Roman" panose="02020603050405020304" pitchFamily="18" charset="0"/>
              </a:rPr>
              <a:t>hội</a:t>
            </a:r>
            <a:r>
              <a:rPr lang="vi-VN" sz="2800" dirty="0">
                <a:solidFill>
                  <a:srgbClr val="000000"/>
                </a:solidFill>
                <a:latin typeface="Times New Roman" panose="02020603050405020304" pitchFamily="18" charset="0"/>
              </a:rPr>
              <a:t> (là 1 thành viên)</a:t>
            </a:r>
          </a:p>
        </p:txBody>
      </p:sp>
      <p:pic>
        <p:nvPicPr>
          <p:cNvPr id="2050" name="Picture 2" descr="https://lh5.googleusercontent.com/V5Yw9cPxsc61g-qWUn6h4BKG7PZmfWKfuN2z9Uyxz_6oxL0opkeOL51F2PxERFDq4wnsvc3FDj9Idye_i6t-9S83hI9Em0PRgd9AHqgYfIRvTzbkjPvzmgjAbYK8wzwBq1YXT5yP">
            <a:extLst>
              <a:ext uri="{FF2B5EF4-FFF2-40B4-BE49-F238E27FC236}">
                <a16:creationId xmlns:a16="http://schemas.microsoft.com/office/drawing/2014/main" id="{2C7DD08A-39E6-4E70-BA9C-61928D56ED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52824" y="2972196"/>
            <a:ext cx="57340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3872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49DBB8-C2B3-4E9A-ACC0-F3754DDC73B8}"/>
              </a:ext>
            </a:extLst>
          </p:cNvPr>
          <p:cNvSpPr txBox="1"/>
          <p:nvPr/>
        </p:nvSpPr>
        <p:spPr>
          <a:xfrm>
            <a:off x="609600" y="781050"/>
            <a:ext cx="89916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Quan hệ với một chế độ xã hội (làm chủ hay bị áp bức)</a:t>
            </a:r>
          </a:p>
          <a:p>
            <a:endParaRPr lang="vi-VN" sz="2800" dirty="0">
              <a:latin typeface="Times New Roman" panose="02020603050405020304" pitchFamily="18" charset="0"/>
              <a:cs typeface="Times New Roman" panose="02020603050405020304" pitchFamily="18" charset="0"/>
            </a:endParaRPr>
          </a:p>
        </p:txBody>
      </p:sp>
      <p:pic>
        <p:nvPicPr>
          <p:cNvPr id="9218" name="Picture 2" descr="https://lh5.googleusercontent.com/oe196mDBm2c36yBPdCxD9Ih54xfPfN8yCwCrZNrBY2hC3wTKFnHuiRuI42cvjbc-UyE2bEXJrbMsFjwr13ZNeE38g0V4BftrOMI4KBSUYB4urE44FbYU5SIQJi-W6FD0qjS2p4A_">
            <a:extLst>
              <a:ext uri="{FF2B5EF4-FFF2-40B4-BE49-F238E27FC236}">
                <a16:creationId xmlns:a16="http://schemas.microsoft.com/office/drawing/2014/main" id="{D9248D67-8FA2-43D7-B9F7-D059901D976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90800" y="1785938"/>
            <a:ext cx="57340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64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circle(in)">
                                      <p:cBhvr>
                                        <p:cTn id="12"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289DBF-4FA6-413B-B610-4663511DC0CD}"/>
              </a:ext>
            </a:extLst>
          </p:cNvPr>
          <p:cNvSpPr/>
          <p:nvPr/>
        </p:nvSpPr>
        <p:spPr>
          <a:xfrm>
            <a:off x="495299" y="181660"/>
            <a:ext cx="9405937" cy="954107"/>
          </a:xfrm>
          <a:prstGeom prst="rect">
            <a:avLst/>
          </a:prstGeom>
        </p:spPr>
        <p:txBody>
          <a:bodyPr wrap="square">
            <a:spAutoFit/>
          </a:bodyPr>
          <a:lstStyle/>
          <a:p>
            <a:pPr marL="457200" fontAlgn="base"/>
            <a:br>
              <a:rPr lang="vi-VN" sz="2800" dirty="0"/>
            </a:br>
            <a:r>
              <a:rPr lang="en-US" sz="2800" dirty="0"/>
              <a:t>+ 	</a:t>
            </a:r>
            <a:r>
              <a:rPr lang="vi-VN" sz="2800" dirty="0">
                <a:solidFill>
                  <a:srgbClr val="000000"/>
                </a:solidFill>
                <a:latin typeface="Times New Roman" panose="02020603050405020304" pitchFamily="18" charset="0"/>
              </a:rPr>
              <a:t>Quan hệ với tự nhiên (một bộ phận không thể tách rời)</a:t>
            </a:r>
          </a:p>
        </p:txBody>
      </p:sp>
      <p:pic>
        <p:nvPicPr>
          <p:cNvPr id="3074" name="Picture 2" descr="https://lh3.googleusercontent.com/A0acxWxCEhHPuTPOxKjT8ytKANYo52qh1UisCmsgf4RCwK7Guupy_7r8xDPYCGzxLcZSOIke0VUFOC3RYmcjbePeHgqiKI0D_fnfpwVoeQfcjp8kWKVyLHEcaQYJThyJdKonYgiA">
            <a:extLst>
              <a:ext uri="{FF2B5EF4-FFF2-40B4-BE49-F238E27FC236}">
                <a16:creationId xmlns:a16="http://schemas.microsoft.com/office/drawing/2014/main" id="{5C85BF0B-2D2E-496B-A671-EFC390239B55}"/>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81025" y="1243013"/>
            <a:ext cx="573405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EsmPB4aRNSlyOK999HBHO4G64K7-y4hwCXRgcJXujVBhJ4xaoDrKbXMwEzSF9jkZc5kBrTlqOPLLHtqTPojrkH8NUVAqqU2xURstrharTUPpY-8hugODQQm5XAbMp3mSdUDjOkxv">
            <a:extLst>
              <a:ext uri="{FF2B5EF4-FFF2-40B4-BE49-F238E27FC236}">
                <a16:creationId xmlns:a16="http://schemas.microsoft.com/office/drawing/2014/main" id="{4BA8E41F-41AD-4867-A20E-3C2B1F9B172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591300" y="1890713"/>
            <a:ext cx="3309937"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A12609F-D2B4-4FE4-9D73-962DACEE9AFC}"/>
              </a:ext>
            </a:extLst>
          </p:cNvPr>
          <p:cNvSpPr/>
          <p:nvPr/>
        </p:nvSpPr>
        <p:spPr>
          <a:xfrm>
            <a:off x="695325" y="4826675"/>
            <a:ext cx="9105900" cy="2031325"/>
          </a:xfrm>
          <a:prstGeom prst="rect">
            <a:avLst/>
          </a:prstGeom>
        </p:spPr>
        <p:txBody>
          <a:bodyPr wrap="square">
            <a:spAutoFit/>
          </a:bodyPr>
          <a:lstStyle/>
          <a:p>
            <a:pPr marL="914400"/>
            <a:r>
              <a:rPr lang="vi-VN" dirty="0">
                <a:solidFill>
                  <a:srgbClr val="000000"/>
                </a:solidFill>
                <a:latin typeface="Times New Roman" panose="02020603050405020304" pitchFamily="18" charset="0"/>
              </a:rPr>
              <a:t>=&gt; Nét đặc sắc trong quan niệm con người của chủ tịch Hồ Chí Minh là </a:t>
            </a:r>
            <a:r>
              <a:rPr lang="vi-VN" i="1" dirty="0">
                <a:solidFill>
                  <a:srgbClr val="000000"/>
                </a:solidFill>
                <a:latin typeface="Times New Roman" panose="02020603050405020304" pitchFamily="18" charset="0"/>
              </a:rPr>
              <a:t>nhìn nhận đặc điểm con người Việt Nam với những điều kiện lịch sử cụ thể, với những cấu trúc kinh tế, xã hội cụ thể.</a:t>
            </a:r>
            <a:endParaRPr lang="vi-VN" dirty="0"/>
          </a:p>
          <a:p>
            <a:pPr marL="914400"/>
            <a:r>
              <a:rPr lang="vi-VN" b="1" dirty="0">
                <a:solidFill>
                  <a:srgbClr val="000000"/>
                </a:solidFill>
                <a:latin typeface="Times New Roman" panose="02020603050405020304" pitchFamily="18" charset="0"/>
              </a:rPr>
              <a:t>=&gt; Dẫn đến giải quyết mối quan hệ dân tộc và giai cấp rất sáng tạo, không chỉ về đường lối cách mạng mà cả mặt con người.</a:t>
            </a:r>
            <a:endParaRPr lang="vi-VN" dirty="0"/>
          </a:p>
          <a:p>
            <a:br>
              <a:rPr lang="vi-VN" dirty="0"/>
            </a:br>
            <a:endParaRPr lang="vi-VN" dirty="0"/>
          </a:p>
        </p:txBody>
      </p:sp>
    </p:spTree>
    <p:extLst>
      <p:ext uri="{BB962C8B-B14F-4D97-AF65-F5344CB8AC3E}">
        <p14:creationId xmlns:p14="http://schemas.microsoft.com/office/powerpoint/2010/main" val="177958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randombar(horizontal)">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0000"/>
                                  </p:iterate>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10000"/>
                                  </p:iterate>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309</TotalTime>
  <Words>900</Words>
  <Application>Microsoft Macintosh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PowerPoint Presentation</vt:lpstr>
      <vt:lpstr>THÀNH VIÊN</vt:lpstr>
      <vt:lpstr>PowerPoint Presentation</vt:lpstr>
      <vt:lpstr>PowerPoint Presentation</vt:lpstr>
      <vt:lpstr>1.Quan niệm của Hồ Chí Minh về con người. </vt:lpstr>
      <vt:lpstr>1.Quan điểm của Hồ Chí Minh về con người. </vt:lpstr>
      <vt:lpstr>PowerPoint Presentation</vt:lpstr>
      <vt:lpstr>PowerPoint Presentation</vt:lpstr>
      <vt:lpstr>PowerPoint Presentation</vt:lpstr>
      <vt:lpstr>2.Quan điểm của Hồ Chí Minh về vai trò của con người. </vt:lpstr>
      <vt:lpstr>PowerPoint Presentation</vt:lpstr>
      <vt:lpstr>3.Ý nghĩa của việc trồng người</vt:lpstr>
      <vt:lpstr>4.Nội dung và phương pháp của “trồng người”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Tấn Thọ Huỳnh</cp:lastModifiedBy>
  <cp:revision>77</cp:revision>
  <dcterms:created xsi:type="dcterms:W3CDTF">2021-05-18T14:57:55Z</dcterms:created>
  <dcterms:modified xsi:type="dcterms:W3CDTF">2023-06-30T05:32:31Z</dcterms:modified>
</cp:coreProperties>
</file>