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1" r:id="rId6"/>
    <p:sldId id="258" r:id="rId7"/>
    <p:sldId id="259" r:id="rId8"/>
    <p:sldId id="272" r:id="rId9"/>
    <p:sldId id="273" r:id="rId10"/>
    <p:sldId id="274" r:id="rId11"/>
    <p:sldId id="275" r:id="rId12"/>
    <p:sldId id="276" r:id="rId13"/>
    <p:sldId id="277" r:id="rId14"/>
    <p:sldId id="278" r:id="rId15"/>
    <p:sldId id="284" r:id="rId16"/>
    <p:sldId id="283" r:id="rId17"/>
    <p:sldId id="279" r:id="rId18"/>
    <p:sldId id="285" r:id="rId19"/>
    <p:sldId id="286" r:id="rId20"/>
    <p:sldId id="280" r:id="rId21"/>
    <p:sldId id="28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6"/>
      </p:cViewPr>
      <p:guideLst>
        <p:guide orient="horz" pos="2159"/>
        <p:guide pos="28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4E323-96D1-4C9A-A376-E64C634DD96D}"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8ED03-D9F5-4209-9789-490C5DB649D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68ED03-D9F5-4209-9789-490C5DB649D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11155B-F4E3-4086-A727-1F621CDE71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F11155B-F4E3-4086-A727-1F621CDE71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F11155B-F4E3-4086-A727-1F621CDE71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F11155B-F4E3-4086-A727-1F621CDE71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F11155B-F4E3-4086-A727-1F621CDE71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F11155B-F4E3-4086-A727-1F621CDE71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F11155B-F4E3-4086-A727-1F621CDE719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11155B-F4E3-4086-A727-1F621CDE719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1155B-F4E3-4086-A727-1F621CDE719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F11155B-F4E3-4086-A727-1F621CDE71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F11155B-F4E3-4086-A727-1F621CDE71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E08F3-6015-4D1D-B934-ABADB1CAB60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1155B-F4E3-4086-A727-1F621CDE719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E08F3-6015-4D1D-B934-ABADB1CAB60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505856" y="324256"/>
            <a:ext cx="609600" cy="369332"/>
          </a:xfrm>
          <a:prstGeom prst="rect">
            <a:avLst/>
          </a:prstGeom>
          <a:noFill/>
          <a:ln>
            <a:noFill/>
          </a:ln>
        </p:spPr>
        <p:txBody>
          <a:bodyPr wrap="square" rtlCol="0">
            <a:spAutoFit/>
          </a:bodyPr>
          <a:lstStyle/>
          <a:p>
            <a:r>
              <a:rPr lang="vi-VN" dirty="0" smtClean="0">
                <a:solidFill>
                  <a:schemeClr val="bg1"/>
                </a:solidFill>
              </a:rPr>
              <a:t>.</a:t>
            </a:r>
            <a:endParaRPr lang="en-US" dirty="0">
              <a:solidFill>
                <a:schemeClr val="bg1"/>
              </a:solidFill>
            </a:endParaRPr>
          </a:p>
        </p:txBody>
      </p:sp>
      <p:sp>
        <p:nvSpPr>
          <p:cNvPr id="8" name="Rectangle 7"/>
          <p:cNvSpPr/>
          <p:nvPr/>
        </p:nvSpPr>
        <p:spPr>
          <a:xfrm>
            <a:off x="380999" y="2667000"/>
            <a:ext cx="8458201" cy="1143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vi-VN" sz="4000" b="1" dirty="0">
                <a:solidFill>
                  <a:schemeClr val="tx2"/>
                </a:solidFill>
                <a:latin typeface="Times New Roman" panose="02020603050405020304" charset="0"/>
                <a:cs typeface="Times New Roman" panose="02020603050405020304" charset="0"/>
              </a:rPr>
              <a:t>TƯ TƯỞNG HỒ CHÍ MINH</a:t>
            </a:r>
            <a:endParaRPr lang="en-US" altLang="vi-VN" sz="4000" b="1" dirty="0">
              <a:solidFill>
                <a:schemeClr val="tx2"/>
              </a:solidFill>
              <a:latin typeface="Times New Roman" panose="02020603050405020304" charset="0"/>
              <a:cs typeface="Times New Roman" panose="02020603050405020304" charset="0"/>
            </a:endParaRPr>
          </a:p>
        </p:txBody>
      </p:sp>
      <p:sp>
        <p:nvSpPr>
          <p:cNvPr id="3" name="Rectangle 2"/>
          <p:cNvSpPr/>
          <p:nvPr/>
        </p:nvSpPr>
        <p:spPr>
          <a:xfrm>
            <a:off x="2743200" y="4495800"/>
            <a:ext cx="373380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p:cNvSpPr txBox="1"/>
          <p:nvPr/>
        </p:nvSpPr>
        <p:spPr>
          <a:xfrm>
            <a:off x="2427322" y="4295745"/>
            <a:ext cx="5868035" cy="398780"/>
          </a:xfrm>
          <a:prstGeom prst="rect">
            <a:avLst/>
          </a:prstGeom>
          <a:noFill/>
        </p:spPr>
        <p:txBody>
          <a:bodyPr wrap="none" rtlCol="0" anchor="t">
            <a:spAutoFit/>
          </a:bodyPr>
          <a:lstStyle/>
          <a:p>
            <a:r>
              <a:rPr lang="en-US" altLang="en-US" sz="2000" b="1" dirty="0" smtClean="0">
                <a:solidFill>
                  <a:srgbClr val="0000CC"/>
                </a:solidFill>
                <a:latin typeface="Times New Roman" panose="02020603050405020304" charset="0"/>
                <a:cs typeface="Times New Roman" panose="02020603050405020304" charset="0"/>
              </a:rPr>
              <a:t>BỘ MÔN HỒ CHÍ MINH HỌC &amp; LỊCH SỬ ĐẢNG</a:t>
            </a:r>
            <a:endParaRPr lang="vi-VN" altLang="en-US" sz="2000" i="1" dirty="0">
              <a:solidFill>
                <a:srgbClr val="00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265430" y="1245235"/>
            <a:ext cx="8436610" cy="4246245"/>
          </a:xfrm>
          <a:prstGeom prst="rect">
            <a:avLst/>
          </a:prstGeom>
          <a:noFill/>
        </p:spPr>
        <p:txBody>
          <a:bodyPr wrap="square" rtlCol="0">
            <a:spAutoFit/>
          </a:bodyPr>
          <a:p>
            <a:r>
              <a:rPr lang="en-US" sz="3000" b="1">
                <a:latin typeface="Times New Roman" panose="02020603050405020304" charset="0"/>
                <a:cs typeface="Times New Roman" panose="02020603050405020304" charset="0"/>
              </a:rPr>
              <a:t>4. Nguyên tắc, phương pháp đại đoàn kết dân tộc</a:t>
            </a:r>
            <a:endParaRPr lang="en-US" sz="3000" b="1">
              <a:latin typeface="Times New Roman" panose="02020603050405020304" charset="0"/>
              <a:cs typeface="Times New Roman" panose="02020603050405020304" charset="0"/>
            </a:endParaRPr>
          </a:p>
          <a:p>
            <a:r>
              <a:rPr lang="en-US" sz="3000" b="1" i="1">
                <a:latin typeface="Times New Roman" panose="02020603050405020304" charset="0"/>
                <a:cs typeface="Times New Roman" panose="02020603050405020304" charset="0"/>
              </a:rPr>
              <a:t>a. Nguyên tắc đại đoàn kết toàn dân tộc</a:t>
            </a:r>
            <a:endParaRPr lang="en-US" sz="3000" b="1" i="1">
              <a:latin typeface="Times New Roman" panose="02020603050405020304" charset="0"/>
              <a:cs typeface="Times New Roman" panose="02020603050405020304" charset="0"/>
            </a:endParaRPr>
          </a:p>
          <a:p>
            <a:endParaRPr lang="en-US" sz="3000" b="1" i="1">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Bảo đảm lợi ích tối cao của dân tộc và những quyền lợi cơ bản của nhân dân lao động.</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Tin dân, lấy dân làm gốc.</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Liên minh </a:t>
            </a:r>
            <a:r>
              <a:rPr lang="en-US" sz="3000" i="1">
                <a:latin typeface="Times New Roman" panose="02020603050405020304" charset="0"/>
                <a:cs typeface="Times New Roman" panose="02020603050405020304" charset="0"/>
              </a:rPr>
              <a:t>công - nông - trí,</a:t>
            </a:r>
            <a:r>
              <a:rPr lang="en-US" sz="3000">
                <a:latin typeface="Times New Roman" panose="02020603050405020304" charset="0"/>
                <a:cs typeface="Times New Roman" panose="02020603050405020304" charset="0"/>
              </a:rPr>
              <a:t> do g</a:t>
            </a:r>
            <a:r>
              <a:rPr lang="en-US" sz="3000">
                <a:latin typeface="Times New Roman" panose="02020603050405020304" charset="0"/>
                <a:cs typeface="Times New Roman" panose="02020603050405020304" charset="0"/>
              </a:rPr>
              <a:t>iai cấp công nhân lãnh đạo </a:t>
            </a:r>
            <a:r>
              <a:rPr lang="en-US" sz="3000">
                <a:latin typeface="Times New Roman" panose="02020603050405020304" charset="0"/>
                <a:cs typeface="Times New Roman" panose="02020603050405020304" charset="0"/>
              </a:rPr>
              <a:t>=&gt; Đây là </a:t>
            </a:r>
            <a:r>
              <a:rPr lang="en-US" sz="3000" i="1">
                <a:latin typeface="Times New Roman" panose="02020603050405020304" charset="0"/>
                <a:cs typeface="Times New Roman" panose="02020603050405020304" charset="0"/>
              </a:rPr>
              <a:t>nguyên tắc nhất quán</a:t>
            </a:r>
            <a:r>
              <a:rPr lang="en-US" sz="3000">
                <a:latin typeface="Times New Roman" panose="02020603050405020304" charset="0"/>
                <a:cs typeface="Times New Roman" panose="02020603050405020304" charset="0"/>
              </a:rPr>
              <a:t> của Hồ Chí Minh. </a:t>
            </a:r>
            <a:endParaRPr lang="en-US" sz="3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459105" y="1304925"/>
            <a:ext cx="8225790" cy="3784600"/>
          </a:xfrm>
          <a:prstGeom prst="rect">
            <a:avLst/>
          </a:prstGeom>
          <a:noFill/>
        </p:spPr>
        <p:txBody>
          <a:bodyPr wrap="square" rtlCol="0">
            <a:spAutoFit/>
          </a:bodyPr>
          <a:p>
            <a:r>
              <a:rPr lang="en-US" sz="3000" b="1" i="1">
                <a:latin typeface="Times New Roman" panose="02020603050405020304" charset="0"/>
                <a:cs typeface="Times New Roman" panose="02020603050405020304" charset="0"/>
              </a:rPr>
              <a:t>b. Phương pháp đại đoàn kết toàn dân tộc</a:t>
            </a:r>
            <a:endParaRPr lang="en-US" sz="3000" b="1" i="1">
              <a:latin typeface="Times New Roman" panose="02020603050405020304" charset="0"/>
              <a:cs typeface="Times New Roman" panose="02020603050405020304" charset="0"/>
            </a:endParaRPr>
          </a:p>
          <a:p>
            <a:endParaRPr lang="en-US" sz="3000" b="1" i="1">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a:t>
            </a:r>
            <a:r>
              <a:rPr lang="en-US" sz="3000" i="1">
                <a:latin typeface="Times New Roman" panose="02020603050405020304" charset="0"/>
                <a:cs typeface="Times New Roman" panose="02020603050405020304" charset="0"/>
              </a:rPr>
              <a:t>Một là</a:t>
            </a:r>
            <a:r>
              <a:rPr lang="en-US" sz="3000">
                <a:latin typeface="Times New Roman" panose="02020603050405020304" charset="0"/>
                <a:cs typeface="Times New Roman" panose="02020603050405020304" charset="0"/>
              </a:rPr>
              <a:t>, làm tốt công tác </a:t>
            </a:r>
            <a:r>
              <a:rPr lang="en-US" sz="3000" i="1">
                <a:latin typeface="Times New Roman" panose="02020603050405020304" charset="0"/>
                <a:cs typeface="Times New Roman" panose="02020603050405020304" charset="0"/>
              </a:rPr>
              <a:t>dân vận</a:t>
            </a:r>
            <a:r>
              <a:rPr lang="en-US" sz="3000">
                <a:latin typeface="Times New Roman" panose="02020603050405020304" charset="0"/>
                <a:cs typeface="Times New Roman" panose="02020603050405020304" charset="0"/>
              </a:rPr>
              <a:t>.</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a:t>
            </a:r>
            <a:r>
              <a:rPr lang="en-US" sz="3000" i="1">
                <a:latin typeface="Times New Roman" panose="02020603050405020304" charset="0"/>
                <a:cs typeface="Times New Roman" panose="02020603050405020304" charset="0"/>
              </a:rPr>
              <a:t>Hai là</a:t>
            </a:r>
            <a:r>
              <a:rPr lang="en-US" sz="3000">
                <a:latin typeface="Times New Roman" panose="02020603050405020304" charset="0"/>
                <a:cs typeface="Times New Roman" panose="02020603050405020304" charset="0"/>
              </a:rPr>
              <a:t>, phải có </a:t>
            </a:r>
            <a:r>
              <a:rPr lang="en-US" sz="3000" i="1">
                <a:latin typeface="Times New Roman" panose="02020603050405020304" charset="0"/>
                <a:cs typeface="Times New Roman" panose="02020603050405020304" charset="0"/>
              </a:rPr>
              <a:t>phương pháp tổ chức khoa học</a:t>
            </a:r>
            <a:r>
              <a:rPr lang="en-US" sz="3000">
                <a:latin typeface="Times New Roman" panose="02020603050405020304" charset="0"/>
                <a:cs typeface="Times New Roman" panose="02020603050405020304" charset="0"/>
              </a:rPr>
              <a:t> =&gt; đây là nhân tố quyết định sự tồn tại và sức mạnh của đại đoàn kết dân tộc.</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a:t>
            </a:r>
            <a:r>
              <a:rPr lang="en-US" sz="3000" i="1">
                <a:latin typeface="Times New Roman" panose="02020603050405020304" charset="0"/>
                <a:cs typeface="Times New Roman" panose="02020603050405020304" charset="0"/>
              </a:rPr>
              <a:t>Ba là</a:t>
            </a:r>
            <a:r>
              <a:rPr lang="en-US" sz="3000">
                <a:latin typeface="Times New Roman" panose="02020603050405020304" charset="0"/>
                <a:cs typeface="Times New Roman" panose="02020603050405020304" charset="0"/>
              </a:rPr>
              <a:t>, </a:t>
            </a:r>
            <a:r>
              <a:rPr lang="en-US" sz="3000" i="1">
                <a:latin typeface="Times New Roman" panose="02020603050405020304" charset="0"/>
                <a:cs typeface="Times New Roman" panose="02020603050405020304" charset="0"/>
              </a:rPr>
              <a:t>phương pháp xử lý đồng bộ các mối quan hệ </a:t>
            </a:r>
            <a:r>
              <a:rPr lang="en-US" sz="3000">
                <a:latin typeface="Times New Roman" panose="02020603050405020304" charset="0"/>
                <a:cs typeface="Times New Roman" panose="02020603050405020304" charset="0"/>
              </a:rPr>
              <a:t>=&gt; nhằm thực hiện thêm bạn, bớt thù.</a:t>
            </a:r>
            <a:endParaRPr lang="en-US" sz="3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293370" y="1663700"/>
            <a:ext cx="8726805" cy="4092575"/>
          </a:xfrm>
          <a:prstGeom prst="rect">
            <a:avLst/>
          </a:prstGeom>
          <a:noFill/>
        </p:spPr>
        <p:txBody>
          <a:bodyPr wrap="square" rtlCol="0">
            <a:spAutoFit/>
          </a:bodyPr>
          <a:p>
            <a:r>
              <a:rPr lang="en-US" sz="4000" b="1">
                <a:latin typeface="Times New Roman" panose="02020603050405020304" charset="0"/>
                <a:cs typeface="Times New Roman" panose="02020603050405020304" charset="0"/>
              </a:rPr>
              <a:t>II. TƯ TƯỞNG HỒ CHÍ MINH VỀ ĐOÀN KẾT QUỐC TẾ</a:t>
            </a:r>
            <a:endParaRPr lang="en-US" sz="4000" b="1">
              <a:latin typeface="Times New Roman" panose="02020603050405020304" charset="0"/>
              <a:cs typeface="Times New Roman" panose="02020603050405020304" charset="0"/>
            </a:endParaRPr>
          </a:p>
          <a:p>
            <a:r>
              <a:rPr lang="en-US" sz="3000" b="1">
                <a:latin typeface="Times New Roman" panose="02020603050405020304" charset="0"/>
                <a:cs typeface="Times New Roman" panose="02020603050405020304" charset="0"/>
              </a:rPr>
              <a:t>1. Sự cần thiết phải đoàn kết quốc tế (ĐKQT)</a:t>
            </a:r>
            <a:endParaRPr lang="en-US" sz="3000" b="1">
              <a:latin typeface="Times New Roman" panose="02020603050405020304" charset="0"/>
              <a:cs typeface="Times New Roman" panose="02020603050405020304" charset="0"/>
            </a:endParaRPr>
          </a:p>
          <a:p>
            <a:endParaRPr lang="en-US" sz="3000" b="1">
              <a:latin typeface="Times New Roman" panose="02020603050405020304" charset="0"/>
              <a:cs typeface="Times New Roman" panose="02020603050405020304" charset="0"/>
            </a:endParaRPr>
          </a:p>
          <a:p>
            <a:r>
              <a:rPr lang="en-US" sz="3000" b="1">
                <a:latin typeface="Times New Roman" panose="02020603050405020304" charset="0"/>
                <a:cs typeface="Times New Roman" panose="02020603050405020304" charset="0"/>
              </a:rPr>
              <a:t>a. Thực hiện ĐKQT nhằm kết hợp sức mạnh dân tộc với sức mạnh thời đại, tạo sức mạnh tổng hợp cho cách mạng.</a:t>
            </a:r>
            <a:endParaRPr lang="en-US" sz="3000" b="1">
              <a:latin typeface="Times New Roman" panose="02020603050405020304" charset="0"/>
              <a:cs typeface="Times New Roman" panose="02020603050405020304" charset="0"/>
            </a:endParaRPr>
          </a:p>
          <a:p>
            <a:endParaRPr lang="en-US" sz="3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316230" y="1883410"/>
            <a:ext cx="8201025" cy="3784600"/>
          </a:xfrm>
          <a:prstGeom prst="rect">
            <a:avLst/>
          </a:prstGeom>
          <a:noFill/>
        </p:spPr>
        <p:txBody>
          <a:bodyPr wrap="square" rtlCol="0">
            <a:spAutoFit/>
          </a:bodyPr>
          <a:p>
            <a:r>
              <a:rPr lang="en-US">
                <a:latin typeface="Times New Roman" panose="02020603050405020304" charset="0"/>
                <a:cs typeface="Times New Roman" panose="02020603050405020304" charset="0"/>
                <a:sym typeface="+mn-ea"/>
              </a:rPr>
              <a:t> </a:t>
            </a:r>
            <a:r>
              <a:rPr lang="en-US" sz="3000">
                <a:latin typeface="Times New Roman" panose="02020603050405020304" charset="0"/>
                <a:cs typeface="Times New Roman" panose="02020603050405020304" charset="0"/>
                <a:sym typeface="+mn-ea"/>
              </a:rPr>
              <a:t>- Thực hiện ĐKQT để tập hợp lực lượng bên ngoài, tranh thủ sự đồng tình, ủng hộ và giúp đỡ của bạn bè quốc tế.</a:t>
            </a:r>
            <a:endParaRPr lang="en-US" sz="3000">
              <a:latin typeface="Times New Roman" panose="02020603050405020304" charset="0"/>
              <a:cs typeface="Times New Roman" panose="02020603050405020304" charset="0"/>
              <a:sym typeface="+mn-ea"/>
            </a:endParaRPr>
          </a:p>
          <a:p>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sym typeface="+mn-ea"/>
              </a:rPr>
              <a:t>- Thực hiện ĐĐKTDT phải </a:t>
            </a:r>
            <a:r>
              <a:rPr lang="en-US" sz="3000" i="1">
                <a:latin typeface="Times New Roman" panose="02020603050405020304" charset="0"/>
                <a:cs typeface="Times New Roman" panose="02020603050405020304" charset="0"/>
                <a:sym typeface="+mn-ea"/>
              </a:rPr>
              <a:t>gắn liền</a:t>
            </a:r>
            <a:r>
              <a:rPr lang="en-US" sz="3000">
                <a:latin typeface="Times New Roman" panose="02020603050405020304" charset="0"/>
                <a:cs typeface="Times New Roman" panose="02020603050405020304" charset="0"/>
                <a:sym typeface="+mn-ea"/>
              </a:rPr>
              <a:t> và là </a:t>
            </a:r>
            <a:r>
              <a:rPr lang="en-US" sz="3000" i="1">
                <a:latin typeface="Times New Roman" panose="02020603050405020304" charset="0"/>
                <a:cs typeface="Times New Roman" panose="02020603050405020304" charset="0"/>
                <a:sym typeface="+mn-ea"/>
              </a:rPr>
              <a:t>cơ sở </a:t>
            </a:r>
            <a:r>
              <a:rPr lang="en-US" sz="3000">
                <a:latin typeface="Times New Roman" panose="02020603050405020304" charset="0"/>
                <a:cs typeface="Times New Roman" panose="02020603050405020304" charset="0"/>
                <a:sym typeface="+mn-ea"/>
              </a:rPr>
              <a:t>cho việc thực hiện ĐKQT.</a:t>
            </a:r>
            <a:endParaRPr lang="en-US" sz="3000">
              <a:latin typeface="Times New Roman" panose="02020603050405020304" charset="0"/>
              <a:cs typeface="Times New Roman" panose="02020603050405020304" charset="0"/>
            </a:endParaRPr>
          </a:p>
          <a:p>
            <a:endParaRPr lang="en-US" sz="3000">
              <a:latin typeface="Times New Roman" panose="02020603050405020304" charset="0"/>
              <a:cs typeface="Times New Roman" panose="02020603050405020304" charset="0"/>
            </a:endParaRPr>
          </a:p>
          <a:p>
            <a:endParaRPr lang="en-US" sz="3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214630" y="1304925"/>
            <a:ext cx="8328660" cy="4246245"/>
          </a:xfrm>
          <a:prstGeom prst="rect">
            <a:avLst/>
          </a:prstGeom>
          <a:noFill/>
        </p:spPr>
        <p:txBody>
          <a:bodyPr wrap="square" rtlCol="0">
            <a:spAutoFit/>
          </a:bodyPr>
          <a:p>
            <a:r>
              <a:rPr lang="en-US" sz="3000" b="1">
                <a:latin typeface="Times New Roman" panose="02020603050405020304" charset="0"/>
                <a:cs typeface="Times New Roman" panose="02020603050405020304" charset="0"/>
              </a:rPr>
              <a:t>b. Thực hiện ĐKQT nhằm góp phần cùng nhân dân thế giới thực hiện thắng lợi các mục tiêu cách mạng của thời đại</a:t>
            </a:r>
            <a:endParaRPr lang="en-US" sz="3000" b="1">
              <a:latin typeface="Times New Roman" panose="02020603050405020304" charset="0"/>
              <a:cs typeface="Times New Roman" panose="02020603050405020304" charset="0"/>
            </a:endParaRPr>
          </a:p>
          <a:p>
            <a:endParaRPr lang="en-US" sz="3000" b="1">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Thực hiện ĐKQT vì thắng lợi của mỗi nước và vì sự nghiệp chung của nhân loại tiến bộ.</a:t>
            </a:r>
            <a:endParaRPr lang="en-US" sz="3000">
              <a:latin typeface="Times New Roman" panose="02020603050405020304" charset="0"/>
              <a:cs typeface="Times New Roman" panose="02020603050405020304" charset="0"/>
            </a:endParaRPr>
          </a:p>
          <a:p>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Kết hợp chặt chẽ chủ nghĩa yêu nước với chủ nghĩa quốc tế vô sản.</a:t>
            </a:r>
            <a:endParaRPr lang="en-US" sz="3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255270" y="1265555"/>
            <a:ext cx="8617585" cy="5631180"/>
          </a:xfrm>
          <a:prstGeom prst="rect">
            <a:avLst/>
          </a:prstGeom>
          <a:noFill/>
        </p:spPr>
        <p:txBody>
          <a:bodyPr wrap="square" rtlCol="0">
            <a:spAutoFit/>
          </a:bodyPr>
          <a:p>
            <a:r>
              <a:rPr lang="en-US" sz="3000" b="1">
                <a:latin typeface="Times New Roman" panose="02020603050405020304" charset="0"/>
                <a:cs typeface="Times New Roman" panose="02020603050405020304" charset="0"/>
              </a:rPr>
              <a:t>2. Lực lượng đoàn kết quốc tế và hình thức tổ chức</a:t>
            </a:r>
            <a:endParaRPr lang="en-US" sz="3000" b="1">
              <a:latin typeface="Times New Roman" panose="02020603050405020304" charset="0"/>
              <a:cs typeface="Times New Roman" panose="02020603050405020304" charset="0"/>
            </a:endParaRPr>
          </a:p>
          <a:p>
            <a:r>
              <a:rPr lang="en-US" sz="3000" b="1">
                <a:latin typeface="Times New Roman" panose="02020603050405020304" charset="0"/>
                <a:cs typeface="Times New Roman" panose="02020603050405020304" charset="0"/>
              </a:rPr>
              <a:t>a. Các lực lượng cần đoàn kết</a:t>
            </a:r>
            <a:endParaRPr lang="en-US" sz="3000" b="1">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Đối với phong trào cộng sản và công nhân quốc tế.</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Đối với phong trào đấu tranh giải phóng dân tộc.</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Đối với các lực lượng tiến bộ.</a:t>
            </a:r>
            <a:endParaRPr lang="en-US" sz="3000">
              <a:latin typeface="Times New Roman" panose="02020603050405020304" charset="0"/>
              <a:cs typeface="Times New Roman" panose="02020603050405020304" charset="0"/>
            </a:endParaRPr>
          </a:p>
          <a:p>
            <a:r>
              <a:rPr lang="en-US" sz="3000" b="1">
                <a:latin typeface="Times New Roman" panose="02020603050405020304" charset="0"/>
                <a:cs typeface="Times New Roman" panose="02020603050405020304" charset="0"/>
              </a:rPr>
              <a:t>b. Hình thức tổ chức</a:t>
            </a:r>
            <a:endParaRPr lang="en-US" sz="3000" b="1">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Đối với các dân tộc trên bán đảo Đông Dương.</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Đối với các dân tộc châu Á và châu Phi đấu tranh giành độc lập.</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 Đối với mặt trận dân chủ và lực lượng đồng minh chống phát xít.</a:t>
            </a:r>
            <a:endParaRPr lang="en-US" sz="3000">
              <a:latin typeface="Times New Roman" panose="02020603050405020304" charset="0"/>
              <a:cs typeface="Times New Roman" panose="02020603050405020304" charset="0"/>
            </a:endParaRPr>
          </a:p>
          <a:p>
            <a:endParaRPr lang="en-US" sz="3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574040" y="2022475"/>
            <a:ext cx="8188960" cy="2399665"/>
          </a:xfrm>
          <a:prstGeom prst="rect">
            <a:avLst/>
          </a:prstGeom>
          <a:noFill/>
        </p:spPr>
        <p:txBody>
          <a:bodyPr wrap="square" rtlCol="0">
            <a:spAutoFit/>
          </a:bodyPr>
          <a:p>
            <a:r>
              <a:rPr lang="en-US" sz="3000" b="1">
                <a:latin typeface="Times New Roman" panose="02020603050405020304" charset="0"/>
                <a:cs typeface="Times New Roman" panose="02020603050405020304" charset="0"/>
              </a:rPr>
              <a:t>3. Nguyên tắc đoàn kết quốc tế</a:t>
            </a:r>
            <a:endParaRPr lang="en-US" sz="3000" b="1">
              <a:latin typeface="Times New Roman" panose="02020603050405020304" charset="0"/>
              <a:cs typeface="Times New Roman" panose="02020603050405020304" charset="0"/>
            </a:endParaRPr>
          </a:p>
          <a:p>
            <a:r>
              <a:rPr lang="en-US" sz="3000" b="1" i="1">
                <a:latin typeface="Times New Roman" panose="02020603050405020304" charset="0"/>
                <a:cs typeface="Times New Roman" panose="02020603050405020304" charset="0"/>
              </a:rPr>
              <a:t>a. Đoàn kết trên cơ sở thống nhất mục tiêu và lợi ích, có lý, có tình.</a:t>
            </a:r>
            <a:endParaRPr lang="en-US" sz="3000" b="1" i="1">
              <a:latin typeface="Times New Roman" panose="02020603050405020304" charset="0"/>
              <a:cs typeface="Times New Roman" panose="02020603050405020304" charset="0"/>
            </a:endParaRPr>
          </a:p>
          <a:p>
            <a:r>
              <a:rPr lang="en-US" sz="3000" b="1" i="1">
                <a:latin typeface="Times New Roman" panose="02020603050405020304" charset="0"/>
                <a:cs typeface="Times New Roman" panose="02020603050405020304" charset="0"/>
              </a:rPr>
              <a:t>b. Đoàn kết trên cơ sở độc lập, tự chủ</a:t>
            </a:r>
            <a:endParaRPr lang="en-US" sz="3000" b="1" i="1">
              <a:latin typeface="Times New Roman" panose="02020603050405020304" charset="0"/>
              <a:cs typeface="Times New Roman" panose="02020603050405020304" charset="0"/>
            </a:endParaRPr>
          </a:p>
          <a:p>
            <a:endParaRPr lang="en-US" sz="3000" b="1" i="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203835" y="1506855"/>
            <a:ext cx="8996680" cy="3169285"/>
          </a:xfrm>
          <a:prstGeom prst="rect">
            <a:avLst/>
          </a:prstGeom>
          <a:noFill/>
        </p:spPr>
        <p:txBody>
          <a:bodyPr wrap="square" rtlCol="0">
            <a:spAutoFit/>
          </a:bodyPr>
          <a:p>
            <a:pPr algn="l"/>
            <a:r>
              <a:rPr lang="en-US" sz="4000" b="1">
                <a:latin typeface="Times New Roman" panose="02020603050405020304" charset="0"/>
                <a:cs typeface="Times New Roman" panose="02020603050405020304" charset="0"/>
                <a:sym typeface="+mn-ea"/>
              </a:rPr>
              <a:t>III. VẬN DỤNG TƯ TƯỞNG HỒ CHÍ MINH VỀ ĐẠI ĐOÀN KẾT TOÀN DÂN TỘC VÀ ĐOÀN KẾT QUỐC TẾ TRONG GIAI ĐOẠN HIỆN NAY</a:t>
            </a:r>
            <a:endParaRPr lang="en-US" sz="4000" b="1">
              <a:latin typeface="Times New Roman" panose="02020603050405020304" charset="0"/>
              <a:cs typeface="Times New Roman" panose="02020603050405020304" charset="0"/>
            </a:endParaRPr>
          </a:p>
          <a:p>
            <a:pPr algn="l"/>
            <a:endParaRPr lang="en-US" sz="4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274955" y="1536700"/>
            <a:ext cx="8687435" cy="4707890"/>
          </a:xfrm>
          <a:prstGeom prst="rect">
            <a:avLst/>
          </a:prstGeom>
          <a:noFill/>
        </p:spPr>
        <p:txBody>
          <a:bodyPr wrap="square" rtlCol="0">
            <a:spAutoFit/>
          </a:bodyPr>
          <a:p>
            <a:r>
              <a:rPr lang="en-US" sz="3000" b="1">
                <a:latin typeface="Times New Roman" panose="02020603050405020304" charset="0"/>
                <a:cs typeface="Times New Roman" panose="02020603050405020304" charset="0"/>
              </a:rPr>
              <a:t>1. Quán triệt tư tưởng Hồ Chí Minh về đại đoàn kết trong chủ trương, đường lối của Đảng</a:t>
            </a:r>
            <a:endParaRPr lang="en-US" sz="3000" b="1">
              <a:latin typeface="Times New Roman" panose="02020603050405020304" charset="0"/>
              <a:cs typeface="Times New Roman" panose="02020603050405020304" charset="0"/>
            </a:endParaRPr>
          </a:p>
          <a:p>
            <a:endParaRPr lang="en-US" sz="3000" b="1">
              <a:latin typeface="Times New Roman" panose="02020603050405020304" charset="0"/>
              <a:cs typeface="Times New Roman" panose="02020603050405020304" charset="0"/>
            </a:endParaRPr>
          </a:p>
          <a:p>
            <a:r>
              <a:rPr lang="en-US" sz="3000" b="1">
                <a:latin typeface="Times New Roman" panose="02020603050405020304" charset="0"/>
                <a:cs typeface="Times New Roman" panose="02020603050405020304" charset="0"/>
              </a:rPr>
              <a:t>2. Xây dựng khối đại đoàn kết toàn dân tộc trên nền tảng liên minh công – nông – trí dưới sự lãnh đạo của Đảng</a:t>
            </a:r>
            <a:endParaRPr lang="en-US" sz="3000" b="1">
              <a:latin typeface="Times New Roman" panose="02020603050405020304" charset="0"/>
              <a:cs typeface="Times New Roman" panose="02020603050405020304" charset="0"/>
            </a:endParaRPr>
          </a:p>
          <a:p>
            <a:endParaRPr lang="en-US" sz="3000" b="1">
              <a:latin typeface="Times New Roman" panose="02020603050405020304" charset="0"/>
              <a:cs typeface="Times New Roman" panose="02020603050405020304" charset="0"/>
            </a:endParaRPr>
          </a:p>
          <a:p>
            <a:r>
              <a:rPr lang="en-US" sz="3000" b="1">
                <a:latin typeface="Times New Roman" panose="02020603050405020304" charset="0"/>
                <a:cs typeface="Times New Roman" panose="02020603050405020304" charset="0"/>
              </a:rPr>
              <a:t>3. Đại đoàn kết toàn dân tộc phải kết hợp với đoàn kết quốc tế</a:t>
            </a:r>
            <a:endParaRPr lang="en-US" sz="3000" b="1">
              <a:latin typeface="Times New Roman" panose="02020603050405020304" charset="0"/>
              <a:cs typeface="Times New Roman" panose="02020603050405020304" charset="0"/>
            </a:endParaRPr>
          </a:p>
          <a:p>
            <a:endParaRPr lang="en-US" sz="3000" b="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 name="Rectangle 3"/>
          <p:cNvSpPr/>
          <p:nvPr/>
        </p:nvSpPr>
        <p:spPr>
          <a:xfrm>
            <a:off x="342900" y="2510790"/>
            <a:ext cx="8458200" cy="1602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3000" b="1" smtClean="0">
                <a:solidFill>
                  <a:schemeClr val="tx2"/>
                </a:solidFill>
                <a:latin typeface="Times New Roman" panose="02020603050405020304" charset="0"/>
                <a:cs typeface="Times New Roman" panose="02020603050405020304" charset="0"/>
              </a:rPr>
              <a:t>Chương 5</a:t>
            </a:r>
            <a:endParaRPr lang="en-GB" altLang="en-US" sz="3000" b="1" smtClean="0">
              <a:solidFill>
                <a:schemeClr val="tx2"/>
              </a:solidFill>
              <a:latin typeface="Times New Roman" panose="02020603050405020304" charset="0"/>
              <a:cs typeface="Times New Roman" panose="02020603050405020304" charset="0"/>
            </a:endParaRPr>
          </a:p>
          <a:p>
            <a:pPr algn="ctr"/>
            <a:r>
              <a:rPr lang="en-GB" altLang="en-US" sz="3000" b="1" smtClean="0">
                <a:solidFill>
                  <a:schemeClr val="tx2"/>
                </a:solidFill>
                <a:latin typeface="Times New Roman" panose="02020603050405020304" charset="0"/>
                <a:cs typeface="Times New Roman" panose="02020603050405020304" charset="0"/>
              </a:rPr>
              <a:t>TƯ TƯỞNG HỒ CHÍ MINH VỀ ĐẠI ĐOÀN KẾT TOÀN DÂN TỘC VÀ ĐOÀN KẾT QUỐC TẾ</a:t>
            </a:r>
            <a:endParaRPr lang="en-GB" altLang="en-US" sz="3000" b="1" smtClean="0">
              <a:solidFill>
                <a:schemeClr val="tx2"/>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206375" y="1903095"/>
            <a:ext cx="8731250" cy="2399665"/>
          </a:xfrm>
          <a:prstGeom prst="rect">
            <a:avLst/>
          </a:prstGeom>
          <a:noFill/>
        </p:spPr>
        <p:txBody>
          <a:bodyPr wrap="square" rtlCol="0">
            <a:spAutoFit/>
          </a:bodyPr>
          <a:p>
            <a:pPr indent="0" algn="l">
              <a:buNone/>
            </a:pPr>
            <a:r>
              <a:rPr lang="en-US" altLang="en-GB" sz="3000" b="1" dirty="0" err="1" smtClean="0">
                <a:solidFill>
                  <a:srgbClr val="002060"/>
                </a:solidFill>
                <a:latin typeface="Times New Roman" panose="02020603050405020304" charset="0"/>
                <a:cs typeface="Times New Roman" panose="02020603050405020304" charset="0"/>
                <a:sym typeface="+mn-ea"/>
              </a:rPr>
              <a:t>I.</a:t>
            </a:r>
            <a:r>
              <a:rPr lang="en-US" altLang="en-GB" sz="3000" b="1" dirty="0" err="1" smtClean="0">
                <a:solidFill>
                  <a:srgbClr val="002060"/>
                </a:solidFill>
                <a:latin typeface="Times New Roman" panose="02020603050405020304" charset="0"/>
                <a:cs typeface="Times New Roman" panose="02020603050405020304" charset="0"/>
                <a:sym typeface="+mn-ea"/>
              </a:rPr>
              <a:t> TƯ TƯỞNG HỒ CHÍ MINH VỀ ĐẠI ĐOÀN</a:t>
            </a:r>
            <a:endParaRPr lang="en-US" altLang="en-GB" sz="3000" b="1" dirty="0" err="1" smtClean="0">
              <a:solidFill>
                <a:srgbClr val="002060"/>
              </a:solidFill>
              <a:latin typeface="Times New Roman" panose="02020603050405020304" charset="0"/>
              <a:cs typeface="Times New Roman" panose="02020603050405020304" charset="0"/>
              <a:sym typeface="+mn-ea"/>
            </a:endParaRPr>
          </a:p>
          <a:p>
            <a:pPr indent="0" algn="ctr">
              <a:buNone/>
            </a:pPr>
            <a:r>
              <a:rPr lang="en-US" altLang="en-GB" sz="3000" b="1" dirty="0" err="1" smtClean="0">
                <a:solidFill>
                  <a:srgbClr val="002060"/>
                </a:solidFill>
                <a:latin typeface="Times New Roman" panose="02020603050405020304" charset="0"/>
                <a:cs typeface="Times New Roman" panose="02020603050405020304" charset="0"/>
                <a:sym typeface="+mn-ea"/>
              </a:rPr>
              <a:t>KẾT TOÀN DÂN TỘC</a:t>
            </a:r>
            <a:endParaRPr lang="en-US" altLang="en-GB" sz="3000" b="1" dirty="0" err="1" smtClean="0">
              <a:solidFill>
                <a:srgbClr val="002060"/>
              </a:solidFill>
              <a:latin typeface="Times New Roman" panose="02020603050405020304" charset="0"/>
              <a:cs typeface="Times New Roman" panose="02020603050405020304" charset="0"/>
              <a:sym typeface="+mn-ea"/>
            </a:endParaRPr>
          </a:p>
          <a:p>
            <a:pPr indent="0" algn="ctr">
              <a:buNone/>
            </a:pPr>
            <a:endParaRPr lang="en-US" altLang="en-GB" sz="3000" b="1" dirty="0" err="1" smtClean="0">
              <a:solidFill>
                <a:srgbClr val="002060"/>
              </a:solidFill>
              <a:latin typeface="Times New Roman" panose="02020603050405020304" charset="0"/>
              <a:cs typeface="Times New Roman" panose="02020603050405020304" charset="0"/>
            </a:endParaRPr>
          </a:p>
          <a:p>
            <a:pPr indent="0" algn="just">
              <a:buNone/>
            </a:pPr>
            <a:r>
              <a:rPr lang="en-US" altLang="en-GB" sz="3000" b="1" dirty="0" err="1" smtClean="0">
                <a:solidFill>
                  <a:srgbClr val="002060"/>
                </a:solidFill>
                <a:latin typeface="Times New Roman" panose="02020603050405020304" charset="0"/>
                <a:cs typeface="Times New Roman" panose="02020603050405020304" charset="0"/>
                <a:sym typeface="+mn-ea"/>
              </a:rPr>
              <a:t>1. Vai trò của đại đoàn kết toàn dân tộc</a:t>
            </a:r>
            <a:endParaRPr lang="en-US" altLang="en-GB" sz="3000" b="1" dirty="0" err="1" smtClean="0">
              <a:solidFill>
                <a:srgbClr val="002060"/>
              </a:solidFill>
              <a:latin typeface="Times New Roman" panose="02020603050405020304" charset="0"/>
              <a:cs typeface="Times New Roman" panose="02020603050405020304" charset="0"/>
            </a:endParaRPr>
          </a:p>
          <a:p>
            <a:endParaRPr lang="en-US" sz="3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095057"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 name="Text Box 3"/>
          <p:cNvSpPr txBox="1"/>
          <p:nvPr/>
        </p:nvSpPr>
        <p:spPr>
          <a:xfrm>
            <a:off x="267970" y="1358265"/>
            <a:ext cx="8449310" cy="1014730"/>
          </a:xfrm>
          <a:prstGeom prst="rect">
            <a:avLst/>
          </a:prstGeom>
          <a:noFill/>
        </p:spPr>
        <p:txBody>
          <a:bodyPr wrap="square" rtlCol="0" anchor="t">
            <a:spAutoFit/>
          </a:bodyPr>
          <a:p>
            <a:pPr indent="0" algn="just">
              <a:buNone/>
            </a:pPr>
            <a:r>
              <a:rPr lang="en-US" altLang="en-US" sz="3000" b="1" i="1" dirty="0">
                <a:solidFill>
                  <a:srgbClr val="0000CC"/>
                </a:solidFill>
                <a:latin typeface="Times New Roman" panose="02020603050405020304" charset="0"/>
                <a:cs typeface="Times New Roman" panose="02020603050405020304" charset="0"/>
              </a:rPr>
              <a:t>a. Đại đoàn kết toàn dân tộc là vấn đề có ý nghĩa chiến lược, quyết định thành công của cách mạng	</a:t>
            </a:r>
            <a:endParaRPr lang="vi-VN" altLang="en-US" sz="3000" b="1" dirty="0">
              <a:solidFill>
                <a:srgbClr val="002060"/>
              </a:solidFill>
              <a:latin typeface="Times New Roman" panose="02020603050405020304" charset="0"/>
              <a:cs typeface="Times New Roman" panose="02020603050405020304" charset="0"/>
            </a:endParaRPr>
          </a:p>
        </p:txBody>
      </p:sp>
      <p:sp>
        <p:nvSpPr>
          <p:cNvPr id="2" name="Text Box 1"/>
          <p:cNvSpPr txBox="1"/>
          <p:nvPr/>
        </p:nvSpPr>
        <p:spPr>
          <a:xfrm>
            <a:off x="286385" y="2846070"/>
            <a:ext cx="8571230" cy="2399665"/>
          </a:xfrm>
          <a:prstGeom prst="rect">
            <a:avLst/>
          </a:prstGeom>
          <a:noFill/>
        </p:spPr>
        <p:txBody>
          <a:bodyPr wrap="square" rtlCol="0">
            <a:spAutoFit/>
          </a:bodyPr>
          <a:p>
            <a:r>
              <a:rPr lang="en-US" b="1"/>
              <a:t>-  </a:t>
            </a:r>
            <a:r>
              <a:rPr lang="en-US" sz="3000">
                <a:latin typeface="Times New Roman" panose="02020603050405020304" charset="0"/>
                <a:cs typeface="Times New Roman" panose="02020603050405020304" charset="0"/>
              </a:rPr>
              <a:t>Đại đoàn kết là </a:t>
            </a:r>
            <a:r>
              <a:rPr lang="en-US" sz="3000" b="1" i="1">
                <a:latin typeface="Times New Roman" panose="02020603050405020304" charset="0"/>
                <a:cs typeface="Times New Roman" panose="02020603050405020304" charset="0"/>
              </a:rPr>
              <a:t>chiến lược</a:t>
            </a:r>
            <a:r>
              <a:rPr lang="en-US" sz="3000">
                <a:latin typeface="Times New Roman" panose="02020603050405020304" charset="0"/>
                <a:cs typeface="Times New Roman" panose="02020603050405020304" charset="0"/>
              </a:rPr>
              <a:t> lâu dài, nhất quán của cách mạng Việt Nam. </a:t>
            </a:r>
            <a:endParaRPr lang="en-US" sz="3000">
              <a:latin typeface="Times New Roman" panose="02020603050405020304" charset="0"/>
              <a:cs typeface="Times New Roman" panose="02020603050405020304" charset="0"/>
            </a:endParaRPr>
          </a:p>
          <a:p>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Đại đoàn kết là </a:t>
            </a:r>
            <a:r>
              <a:rPr lang="en-US" sz="3000" b="1" i="1">
                <a:latin typeface="Times New Roman" panose="02020603050405020304" charset="0"/>
                <a:cs typeface="Times New Roman" panose="02020603050405020304" charset="0"/>
              </a:rPr>
              <a:t>vấn đề sống còn</a:t>
            </a:r>
            <a:r>
              <a:rPr lang="en-US" sz="3000" b="1" i="1">
                <a:latin typeface="Times New Roman" panose="02020603050405020304" charset="0"/>
                <a:cs typeface="Times New Roman" panose="02020603050405020304" charset="0"/>
              </a:rPr>
              <a:t> </a:t>
            </a:r>
            <a:r>
              <a:rPr lang="en-US" sz="3000">
                <a:latin typeface="Times New Roman" panose="02020603050405020304" charset="0"/>
                <a:cs typeface="Times New Roman" panose="02020603050405020304" charset="0"/>
              </a:rPr>
              <a:t>và </a:t>
            </a:r>
            <a:r>
              <a:rPr lang="en-US" sz="3000" b="1" i="1">
                <a:latin typeface="Times New Roman" panose="02020603050405020304" charset="0"/>
                <a:cs typeface="Times New Roman" panose="02020603050405020304" charset="0"/>
              </a:rPr>
              <a:t>quyết định sự thành công</a:t>
            </a:r>
            <a:r>
              <a:rPr lang="en-US" sz="3000" i="1">
                <a:latin typeface="Times New Roman" panose="02020603050405020304" charset="0"/>
                <a:cs typeface="Times New Roman" panose="02020603050405020304" charset="0"/>
              </a:rPr>
              <a:t> </a:t>
            </a:r>
            <a:r>
              <a:rPr lang="en-US" sz="3000">
                <a:latin typeface="Times New Roman" panose="02020603050405020304" charset="0"/>
                <a:cs typeface="Times New Roman" panose="02020603050405020304" charset="0"/>
              </a:rPr>
              <a:t>của cách mạng.</a:t>
            </a:r>
            <a:endParaRPr lang="en-US" sz="3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 name="Text Box 3"/>
          <p:cNvSpPr txBox="1"/>
          <p:nvPr/>
        </p:nvSpPr>
        <p:spPr>
          <a:xfrm>
            <a:off x="324485" y="1624330"/>
            <a:ext cx="8515350" cy="3784600"/>
          </a:xfrm>
          <a:prstGeom prst="rect">
            <a:avLst/>
          </a:prstGeom>
          <a:noFill/>
        </p:spPr>
        <p:txBody>
          <a:bodyPr wrap="square" rtlCol="0">
            <a:spAutoFit/>
          </a:bodyPr>
          <a:p>
            <a:r>
              <a:rPr lang="en-US" sz="3000" b="1" i="1">
                <a:latin typeface="Times New Roman" panose="02020603050405020304" charset="0"/>
                <a:cs typeface="Times New Roman" panose="02020603050405020304" charset="0"/>
              </a:rPr>
              <a:t>b. Đại đoàn kết toàn dân tộc là mục tiêu, nhiệm vụ hàng đầu của Đảng, của dân tộc.</a:t>
            </a:r>
            <a:endParaRPr lang="en-US" sz="3000" b="1" i="1">
              <a:latin typeface="Times New Roman" panose="02020603050405020304" charset="0"/>
              <a:cs typeface="Times New Roman" panose="02020603050405020304" charset="0"/>
            </a:endParaRPr>
          </a:p>
          <a:p>
            <a:endParaRPr lang="en-US" sz="3000" b="1">
              <a:latin typeface="Times New Roman" panose="02020603050405020304" charset="0"/>
              <a:cs typeface="Times New Roman" panose="02020603050405020304" charset="0"/>
            </a:endParaRPr>
          </a:p>
          <a:p>
            <a:r>
              <a:rPr lang="en-US" sz="3000" b="1">
                <a:latin typeface="Times New Roman" panose="02020603050405020304" charset="0"/>
                <a:cs typeface="Times New Roman" panose="02020603050405020304" charset="0"/>
              </a:rPr>
              <a:t>- Đại đoàn kết là mục tiêu, là nhiệm vụ </a:t>
            </a:r>
            <a:r>
              <a:rPr lang="en-US" sz="3000" b="1" i="1">
                <a:latin typeface="Times New Roman" panose="02020603050405020304" charset="0"/>
                <a:cs typeface="Times New Roman" panose="02020603050405020304" charset="0"/>
              </a:rPr>
              <a:t>hàng đầu của Đảng</a:t>
            </a:r>
            <a:r>
              <a:rPr lang="en-US" sz="3000" b="1">
                <a:latin typeface="Times New Roman" panose="02020603050405020304" charset="0"/>
                <a:cs typeface="Times New Roman" panose="02020603050405020304" charset="0"/>
              </a:rPr>
              <a:t>.</a:t>
            </a:r>
            <a:endParaRPr lang="en-US" sz="3000" b="1">
              <a:latin typeface="Times New Roman" panose="02020603050405020304" charset="0"/>
              <a:cs typeface="Times New Roman" panose="02020603050405020304" charset="0"/>
            </a:endParaRPr>
          </a:p>
          <a:p>
            <a:endParaRPr lang="en-US" sz="3000" b="1">
              <a:latin typeface="Times New Roman" panose="02020603050405020304" charset="0"/>
              <a:cs typeface="Times New Roman" panose="02020603050405020304" charset="0"/>
            </a:endParaRPr>
          </a:p>
          <a:p>
            <a:r>
              <a:rPr lang="en-US" sz="3000" b="1">
                <a:latin typeface="Times New Roman" panose="02020603050405020304" charset="0"/>
                <a:cs typeface="Times New Roman" panose="02020603050405020304" charset="0"/>
              </a:rPr>
              <a:t>- Đại đoàn kết là nhiệm vụ </a:t>
            </a:r>
            <a:r>
              <a:rPr lang="en-US" sz="3000" b="1" i="1">
                <a:latin typeface="Times New Roman" panose="02020603050405020304" charset="0"/>
                <a:cs typeface="Times New Roman" panose="02020603050405020304" charset="0"/>
              </a:rPr>
              <a:t>hàng đầu của cả dân tộc</a:t>
            </a:r>
            <a:r>
              <a:rPr lang="en-US" sz="3000" b="1">
                <a:latin typeface="Times New Roman" panose="02020603050405020304" charset="0"/>
                <a:cs typeface="Times New Roman" panose="02020603050405020304" charset="0"/>
              </a:rPr>
              <a:t> Việt Nam. </a:t>
            </a:r>
            <a:endParaRPr lang="en-US" sz="3000" b="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187325" y="2554605"/>
            <a:ext cx="8572500" cy="2399665"/>
          </a:xfrm>
          <a:prstGeom prst="rect">
            <a:avLst/>
          </a:prstGeom>
          <a:noFill/>
        </p:spPr>
        <p:txBody>
          <a:bodyPr wrap="square" rtlCol="0">
            <a:spAutoFit/>
          </a:bodyPr>
          <a:p>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Đoàn kết </a:t>
            </a:r>
            <a:r>
              <a:rPr lang="en-US" sz="3000" i="1">
                <a:latin typeface="Times New Roman" panose="02020603050405020304" charset="0"/>
                <a:cs typeface="Times New Roman" panose="02020603050405020304" charset="0"/>
              </a:rPr>
              <a:t>“DÂN, NHÂN DÂN”</a:t>
            </a:r>
            <a:r>
              <a:rPr lang="en-US" sz="3000">
                <a:latin typeface="Times New Roman" panose="02020603050405020304" charset="0"/>
                <a:cs typeface="Times New Roman" panose="02020603050405020304" charset="0"/>
              </a:rPr>
              <a:t>.</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Tập hợp được tất cả mọi người vào một khối thống nhất.</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Đứng vững trên lập trường của giai cấp công nhân.</a:t>
            </a:r>
            <a:endParaRPr lang="en-US" sz="3000">
              <a:latin typeface="Times New Roman" panose="02020603050405020304" charset="0"/>
              <a:cs typeface="Times New Roman" panose="02020603050405020304" charset="0"/>
            </a:endParaRPr>
          </a:p>
        </p:txBody>
      </p:sp>
      <p:sp>
        <p:nvSpPr>
          <p:cNvPr id="5" name="Text Box 4"/>
          <p:cNvSpPr txBox="1"/>
          <p:nvPr/>
        </p:nvSpPr>
        <p:spPr>
          <a:xfrm>
            <a:off x="187325" y="1532890"/>
            <a:ext cx="8575675" cy="1476375"/>
          </a:xfrm>
          <a:prstGeom prst="rect">
            <a:avLst/>
          </a:prstGeom>
          <a:noFill/>
        </p:spPr>
        <p:txBody>
          <a:bodyPr wrap="square" rtlCol="0">
            <a:spAutoFit/>
          </a:bodyPr>
          <a:p>
            <a:r>
              <a:rPr lang="en-US" sz="3000" b="1">
                <a:latin typeface="Times New Roman" panose="02020603050405020304" charset="0"/>
                <a:cs typeface="Times New Roman" panose="02020603050405020304" charset="0"/>
                <a:sym typeface="+mn-ea"/>
              </a:rPr>
              <a:t>2. Lực lượng đại đoàn kết toàn dân tộc</a:t>
            </a:r>
            <a:endParaRPr lang="en-US" sz="4000" b="1" i="1">
              <a:latin typeface="Times New Roman" panose="02020603050405020304" charset="0"/>
              <a:cs typeface="Times New Roman" panose="02020603050405020304" charset="0"/>
            </a:endParaRPr>
          </a:p>
          <a:p>
            <a:r>
              <a:rPr lang="en-US" sz="3000" b="1" i="1">
                <a:latin typeface="Times New Roman" panose="02020603050405020304" charset="0"/>
                <a:cs typeface="Times New Roman" panose="02020603050405020304" charset="0"/>
                <a:sym typeface="+mn-ea"/>
              </a:rPr>
              <a:t>a. Lực lượng đại đoàn kết toàn dân</a:t>
            </a:r>
            <a:endParaRPr lang="en-US" sz="3000" b="1" i="1">
              <a:latin typeface="Times New Roman" panose="02020603050405020304" charset="0"/>
              <a:cs typeface="Times New Roman" panose="02020603050405020304" charset="0"/>
            </a:endParaRPr>
          </a:p>
          <a:p>
            <a:endParaRPr lang="en-US" sz="3000" b="1" i="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179070" y="1506855"/>
            <a:ext cx="8907145" cy="4246245"/>
          </a:xfrm>
          <a:prstGeom prst="rect">
            <a:avLst/>
          </a:prstGeom>
          <a:noFill/>
        </p:spPr>
        <p:txBody>
          <a:bodyPr wrap="square" rtlCol="0">
            <a:spAutoFit/>
          </a:bodyPr>
          <a:p>
            <a:pPr algn="l"/>
            <a:r>
              <a:rPr lang="en-US" sz="3000" b="1">
                <a:latin typeface="Times New Roman" panose="02020603050405020304" charset="0"/>
                <a:cs typeface="Times New Roman" panose="02020603050405020304" charset="0"/>
              </a:rPr>
              <a:t>b. Điều kiện để xây dựng khối đại đoàn kết toàn dân tộc</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a:t>
            </a:r>
            <a:r>
              <a:rPr lang="en-US" sz="3000" i="1">
                <a:latin typeface="Times New Roman" panose="02020603050405020304" charset="0"/>
                <a:cs typeface="Times New Roman" panose="02020603050405020304" charset="0"/>
              </a:rPr>
              <a:t> Một là</a:t>
            </a:r>
            <a:r>
              <a:rPr lang="en-US" sz="3000">
                <a:latin typeface="Times New Roman" panose="02020603050405020304" charset="0"/>
                <a:cs typeface="Times New Roman" panose="02020603050405020304" charset="0"/>
              </a:rPr>
              <a:t>, phải kế thừa </a:t>
            </a:r>
            <a:r>
              <a:rPr lang="en-US" sz="3000" i="1">
                <a:latin typeface="Times New Roman" panose="02020603050405020304" charset="0"/>
                <a:cs typeface="Times New Roman" panose="02020603050405020304" charset="0"/>
              </a:rPr>
              <a:t>truyền thống yêu nước-nhân nghĩa</a:t>
            </a:r>
            <a:r>
              <a:rPr lang="en-US" sz="3000">
                <a:latin typeface="Times New Roman" panose="02020603050405020304" charset="0"/>
                <a:cs typeface="Times New Roman" panose="02020603050405020304" charset="0"/>
              </a:rPr>
              <a:t> của dân tộc.</a:t>
            </a:r>
            <a:endParaRPr lang="en-US" sz="3000">
              <a:latin typeface="Times New Roman" panose="02020603050405020304" charset="0"/>
              <a:cs typeface="Times New Roman" panose="02020603050405020304" charset="0"/>
            </a:endParaRPr>
          </a:p>
          <a:p>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a:t>
            </a:r>
            <a:r>
              <a:rPr lang="en-US" sz="3000" i="1">
                <a:latin typeface="Times New Roman" panose="02020603050405020304" charset="0"/>
                <a:cs typeface="Times New Roman" panose="02020603050405020304" charset="0"/>
              </a:rPr>
              <a:t>Hai là</a:t>
            </a:r>
            <a:r>
              <a:rPr lang="en-US" sz="3000">
                <a:latin typeface="Times New Roman" panose="02020603050405020304" charset="0"/>
                <a:cs typeface="Times New Roman" panose="02020603050405020304" charset="0"/>
              </a:rPr>
              <a:t>, phải có </a:t>
            </a:r>
            <a:r>
              <a:rPr lang="en-US" sz="3000" i="1">
                <a:latin typeface="Times New Roman" panose="02020603050405020304" charset="0"/>
                <a:cs typeface="Times New Roman" panose="02020603050405020304" charset="0"/>
              </a:rPr>
              <a:t>tấm lòng khoan dung</a:t>
            </a:r>
            <a:r>
              <a:rPr lang="en-US" sz="3000">
                <a:latin typeface="Times New Roman" panose="02020603050405020304" charset="0"/>
                <a:cs typeface="Times New Roman" panose="02020603050405020304" charset="0"/>
              </a:rPr>
              <a:t>, độ lượng của con người.</a:t>
            </a:r>
            <a:endParaRPr lang="en-US" sz="3000">
              <a:latin typeface="Times New Roman" panose="02020603050405020304" charset="0"/>
              <a:cs typeface="Times New Roman" panose="02020603050405020304" charset="0"/>
            </a:endParaRPr>
          </a:p>
          <a:p>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a:t>
            </a:r>
            <a:r>
              <a:rPr lang="en-US" sz="3000" i="1">
                <a:latin typeface="Times New Roman" panose="02020603050405020304" charset="0"/>
                <a:cs typeface="Times New Roman" panose="02020603050405020304" charset="0"/>
              </a:rPr>
              <a:t>Ba là,</a:t>
            </a:r>
            <a:r>
              <a:rPr lang="en-US" sz="3000">
                <a:latin typeface="Times New Roman" panose="02020603050405020304" charset="0"/>
                <a:cs typeface="Times New Roman" panose="02020603050405020304" charset="0"/>
              </a:rPr>
              <a:t> phải có </a:t>
            </a:r>
            <a:r>
              <a:rPr lang="en-US" sz="3000" i="1">
                <a:latin typeface="Times New Roman" panose="02020603050405020304" charset="0"/>
                <a:cs typeface="Times New Roman" panose="02020603050405020304" charset="0"/>
              </a:rPr>
              <a:t>niềm tin vào nhân dân</a:t>
            </a:r>
            <a:r>
              <a:rPr lang="en-US" sz="3000">
                <a:latin typeface="Times New Roman" panose="02020603050405020304" charset="0"/>
                <a:cs typeface="Times New Roman" panose="02020603050405020304" charset="0"/>
              </a:rPr>
              <a:t>.</a:t>
            </a:r>
            <a:endParaRPr lang="en-US" sz="3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0" name="Text Box 99"/>
          <p:cNvSpPr txBox="1"/>
          <p:nvPr/>
        </p:nvSpPr>
        <p:spPr>
          <a:xfrm>
            <a:off x="348615" y="1591310"/>
            <a:ext cx="7949565" cy="553085"/>
          </a:xfrm>
          <a:prstGeom prst="rect">
            <a:avLst/>
          </a:prstGeom>
          <a:noFill/>
          <a:ln w="9525">
            <a:noFill/>
          </a:ln>
        </p:spPr>
        <p:txBody>
          <a:bodyPr wrap="square">
            <a:spAutoFit/>
          </a:bodyPr>
          <a:p>
            <a:pPr indent="0"/>
            <a:r>
              <a:rPr lang="en-US" sz="3000" b="1" i="1">
                <a:latin typeface="Times New Roman" panose="02020603050405020304" charset="0"/>
                <a:cs typeface="Times New Roman" panose="02020603050405020304" charset="0"/>
              </a:rPr>
              <a:t>c. Nền tảng của khối đai đoàn kết dân tộc</a:t>
            </a:r>
            <a:endParaRPr lang="en-US" sz="3000" b="1" i="1">
              <a:latin typeface="Times New Roman" panose="02020603050405020304" charset="0"/>
              <a:cs typeface="Times New Roman" panose="02020603050405020304" charset="0"/>
            </a:endParaRPr>
          </a:p>
        </p:txBody>
      </p:sp>
      <p:sp>
        <p:nvSpPr>
          <p:cNvPr id="2" name="Text Box 1"/>
          <p:cNvSpPr txBox="1"/>
          <p:nvPr/>
        </p:nvSpPr>
        <p:spPr>
          <a:xfrm>
            <a:off x="348615" y="2651125"/>
            <a:ext cx="8446770" cy="2399665"/>
          </a:xfrm>
          <a:prstGeom prst="rect">
            <a:avLst/>
          </a:prstGeom>
          <a:noFill/>
        </p:spPr>
        <p:txBody>
          <a:bodyPr wrap="square" rtlCol="0">
            <a:spAutoFit/>
          </a:bodyPr>
          <a:p>
            <a:r>
              <a:rPr lang="en-US" sz="3000">
                <a:latin typeface="Times New Roman" panose="02020603050405020304" charset="0"/>
                <a:cs typeface="Times New Roman" panose="02020603050405020304" charset="0"/>
              </a:rPr>
              <a:t>-</a:t>
            </a:r>
            <a:r>
              <a:rPr lang="en-US" sz="3000" i="1">
                <a:latin typeface="Times New Roman" panose="02020603050405020304" charset="0"/>
                <a:cs typeface="Times New Roman" panose="02020603050405020304" charset="0"/>
              </a:rPr>
              <a:t> Công nhân, nông dân, trí thức</a:t>
            </a:r>
            <a:r>
              <a:rPr lang="en-US" sz="3000">
                <a:latin typeface="Times New Roman" panose="02020603050405020304" charset="0"/>
                <a:cs typeface="Times New Roman" panose="02020603050405020304" charset="0"/>
              </a:rPr>
              <a:t> là nền, là gốc của đại đoàn kết dân tộc.</a:t>
            </a:r>
            <a:endParaRPr lang="en-US" sz="3000">
              <a:latin typeface="Times New Roman" panose="02020603050405020304" charset="0"/>
              <a:cs typeface="Times New Roman" panose="02020603050405020304" charset="0"/>
            </a:endParaRPr>
          </a:p>
          <a:p>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a:t>
            </a:r>
            <a:r>
              <a:rPr lang="en-US" sz="3000" i="1">
                <a:latin typeface="Times New Roman" panose="02020603050405020304" charset="0"/>
                <a:cs typeface="Times New Roman" panose="02020603050405020304" charset="0"/>
              </a:rPr>
              <a:t>Đ</a:t>
            </a:r>
            <a:r>
              <a:rPr lang="en-US" sz="3000" i="1">
                <a:latin typeface="Times New Roman" panose="02020603050405020304" charset="0"/>
                <a:cs typeface="Times New Roman" panose="02020603050405020304" charset="0"/>
                <a:sym typeface="+mn-ea"/>
              </a:rPr>
              <a:t>oàn kết và thống nhất trong Đảng</a:t>
            </a:r>
            <a:r>
              <a:rPr lang="en-US" sz="3000">
                <a:latin typeface="Times New Roman" panose="02020603050405020304" charset="0"/>
                <a:cs typeface="Times New Roman" panose="02020603050405020304" charset="0"/>
              </a:rPr>
              <a:t> là yếu tố </a:t>
            </a:r>
            <a:r>
              <a:rPr lang="en-US" sz="3000" i="1">
                <a:latin typeface="Times New Roman" panose="02020603050405020304" charset="0"/>
                <a:cs typeface="Times New Roman" panose="02020603050405020304" charset="0"/>
              </a:rPr>
              <a:t>“hạt nhân”.</a:t>
            </a:r>
            <a:endParaRPr lang="en-US" sz="3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981200" y="5562600"/>
            <a:ext cx="6781801"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ext Box 1"/>
          <p:cNvSpPr txBox="1"/>
          <p:nvPr/>
        </p:nvSpPr>
        <p:spPr>
          <a:xfrm>
            <a:off x="347980" y="1316355"/>
            <a:ext cx="8547735" cy="4246245"/>
          </a:xfrm>
          <a:prstGeom prst="rect">
            <a:avLst/>
          </a:prstGeom>
          <a:noFill/>
        </p:spPr>
        <p:txBody>
          <a:bodyPr wrap="square" rtlCol="0">
            <a:spAutoFit/>
          </a:bodyPr>
          <a:p>
            <a:pPr algn="ctr"/>
            <a:r>
              <a:rPr lang="en-US" sz="3000" b="1">
                <a:latin typeface="Times New Roman" panose="02020603050405020304" charset="0"/>
                <a:cs typeface="Times New Roman" panose="02020603050405020304" charset="0"/>
              </a:rPr>
              <a:t>3.Mặt trận - hình thức tổ chức khối đại đoàn kết toàn dân tộc</a:t>
            </a:r>
            <a:endParaRPr lang="en-US" sz="3000" b="1">
              <a:latin typeface="Times New Roman" panose="02020603050405020304" charset="0"/>
              <a:cs typeface="Times New Roman" panose="02020603050405020304" charset="0"/>
            </a:endParaRPr>
          </a:p>
          <a:p>
            <a:endParaRPr lang="en-US" sz="3000" i="1">
              <a:latin typeface="Times New Roman" panose="02020603050405020304" charset="0"/>
              <a:cs typeface="Times New Roman" panose="02020603050405020304" charset="0"/>
            </a:endParaRPr>
          </a:p>
          <a:p>
            <a:r>
              <a:rPr lang="en-US" sz="3000" i="1">
                <a:latin typeface="Times New Roman" panose="02020603050405020304" charset="0"/>
                <a:cs typeface="Times New Roman" panose="02020603050405020304" charset="0"/>
              </a:rPr>
              <a:t>Mặt trận dân tộc thống nhất là tổ chức chính trị - xã hội rộng rãi của nhân dân Việt Nam, nơi quy tụ, tập hợp của các giai cấp, tầng lớp, dân tộc, tôn giáo, các tổ chức, cá nhân yêu nước, phấn đấu vì mục tiêu chung là độc lập dân tộc, thống nhất Tổ quốc, tự do và hạnh phúc của nhân dân.</a:t>
            </a:r>
            <a:endParaRPr lang="en-US" sz="3000" i="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3771</Words>
  <Application>WPS Presentation</Application>
  <PresentationFormat>On-screen Show (4:3)</PresentationFormat>
  <Paragraphs>109</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Times New Roman</vt:lpstr>
      <vt:lpstr>Calibri</vt:lpstr>
      <vt:lpstr>Microsoft YaHei</vt:lpstr>
      <vt:lpstr>Arial Unicode MS</vt:lpstr>
      <vt:lpstr>Malgun Gothic Semilight</vt:lpstr>
      <vt:lpstr>Microsoft JhengHei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ACER</cp:lastModifiedBy>
  <cp:revision>17</cp:revision>
  <dcterms:created xsi:type="dcterms:W3CDTF">2019-09-01T04:00:00Z</dcterms:created>
  <dcterms:modified xsi:type="dcterms:W3CDTF">2020-03-24T08:28:41Z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