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Lst>
  <p:notesMasterIdLst>
    <p:notesMasterId r:id="rId35"/>
  </p:notesMasterIdLst>
  <p:sldIdLst>
    <p:sldId id="256" r:id="rId4"/>
    <p:sldId id="465" r:id="rId5"/>
    <p:sldId id="348" r:id="rId6"/>
    <p:sldId id="349" r:id="rId7"/>
    <p:sldId id="351" r:id="rId8"/>
    <p:sldId id="352" r:id="rId9"/>
    <p:sldId id="398" r:id="rId10"/>
    <p:sldId id="399" r:id="rId11"/>
    <p:sldId id="419" r:id="rId12"/>
    <p:sldId id="421" r:id="rId13"/>
    <p:sldId id="422" r:id="rId14"/>
    <p:sldId id="423" r:id="rId15"/>
    <p:sldId id="424" r:id="rId16"/>
    <p:sldId id="425" r:id="rId17"/>
    <p:sldId id="426" r:id="rId18"/>
    <p:sldId id="428" r:id="rId19"/>
    <p:sldId id="608" r:id="rId20"/>
    <p:sldId id="429" r:id="rId21"/>
    <p:sldId id="430" r:id="rId22"/>
    <p:sldId id="470" r:id="rId23"/>
    <p:sldId id="469" r:id="rId24"/>
    <p:sldId id="471" r:id="rId25"/>
    <p:sldId id="431" r:id="rId26"/>
    <p:sldId id="472" r:id="rId27"/>
    <p:sldId id="473" r:id="rId28"/>
    <p:sldId id="474" r:id="rId29"/>
    <p:sldId id="475" r:id="rId30"/>
    <p:sldId id="476" r:id="rId31"/>
    <p:sldId id="433" r:id="rId32"/>
    <p:sldId id="477" r:id="rId33"/>
    <p:sldId id="371" r:id="rId34"/>
    <p:sldId id="609" r:id="rId36"/>
    <p:sldId id="519" r:id="rId37"/>
    <p:sldId id="520" r:id="rId38"/>
    <p:sldId id="434" r:id="rId39"/>
    <p:sldId id="521" r:id="rId40"/>
    <p:sldId id="373" r:id="rId41"/>
    <p:sldId id="435" r:id="rId42"/>
    <p:sldId id="440" r:id="rId43"/>
    <p:sldId id="522" r:id="rId44"/>
    <p:sldId id="523" r:id="rId45"/>
    <p:sldId id="439" r:id="rId46"/>
    <p:sldId id="525" r:id="rId47"/>
    <p:sldId id="390" r:id="rId48"/>
    <p:sldId id="455" r:id="rId49"/>
    <p:sldId id="551" r:id="rId50"/>
    <p:sldId id="556" r:id="rId51"/>
    <p:sldId id="562" r:id="rId52"/>
    <p:sldId id="460" r:id="rId53"/>
    <p:sldId id="461" r:id="rId54"/>
    <p:sldId id="462" r:id="rId55"/>
    <p:sldId id="463" r:id="rId56"/>
    <p:sldId id="464" r:id="rId57"/>
  </p:sldIdLst>
  <p:sldSz cx="9144000" cy="5715000" type="screen16x10"/>
  <p:notesSz cx="6858000" cy="9144000"/>
  <p:defaultTextStyle>
    <a:defPPr>
      <a:defRPr lang="en-US"/>
    </a:defPPr>
    <a:lvl1pPr marL="0" algn="l" defTabSz="810260" rtl="0" eaLnBrk="1" latinLnBrk="0" hangingPunct="1">
      <a:defRPr sz="1595" kern="1200">
        <a:solidFill>
          <a:schemeClr val="tx1"/>
        </a:solidFill>
        <a:latin typeface="+mn-lt"/>
        <a:ea typeface="+mn-ea"/>
        <a:cs typeface="+mn-cs"/>
      </a:defRPr>
    </a:lvl1pPr>
    <a:lvl2pPr marL="405130" algn="l" defTabSz="810260" rtl="0" eaLnBrk="1" latinLnBrk="0" hangingPunct="1">
      <a:defRPr sz="1595" kern="1200">
        <a:solidFill>
          <a:schemeClr val="tx1"/>
        </a:solidFill>
        <a:latin typeface="+mn-lt"/>
        <a:ea typeface="+mn-ea"/>
        <a:cs typeface="+mn-cs"/>
      </a:defRPr>
    </a:lvl2pPr>
    <a:lvl3pPr marL="810260" algn="l" defTabSz="810260" rtl="0" eaLnBrk="1" latinLnBrk="0" hangingPunct="1">
      <a:defRPr sz="1595" kern="1200">
        <a:solidFill>
          <a:schemeClr val="tx1"/>
        </a:solidFill>
        <a:latin typeface="+mn-lt"/>
        <a:ea typeface="+mn-ea"/>
        <a:cs typeface="+mn-cs"/>
      </a:defRPr>
    </a:lvl3pPr>
    <a:lvl4pPr marL="1215390" algn="l" defTabSz="810260" rtl="0" eaLnBrk="1" latinLnBrk="0" hangingPunct="1">
      <a:defRPr sz="1595" kern="1200">
        <a:solidFill>
          <a:schemeClr val="tx1"/>
        </a:solidFill>
        <a:latin typeface="+mn-lt"/>
        <a:ea typeface="+mn-ea"/>
        <a:cs typeface="+mn-cs"/>
      </a:defRPr>
    </a:lvl4pPr>
    <a:lvl5pPr marL="1621155" algn="l" defTabSz="810260" rtl="0" eaLnBrk="1" latinLnBrk="0" hangingPunct="1">
      <a:defRPr sz="1595" kern="1200">
        <a:solidFill>
          <a:schemeClr val="tx1"/>
        </a:solidFill>
        <a:latin typeface="+mn-lt"/>
        <a:ea typeface="+mn-ea"/>
        <a:cs typeface="+mn-cs"/>
      </a:defRPr>
    </a:lvl5pPr>
    <a:lvl6pPr marL="2026285" algn="l" defTabSz="810260" rtl="0" eaLnBrk="1" latinLnBrk="0" hangingPunct="1">
      <a:defRPr sz="1595" kern="1200">
        <a:solidFill>
          <a:schemeClr val="tx1"/>
        </a:solidFill>
        <a:latin typeface="+mn-lt"/>
        <a:ea typeface="+mn-ea"/>
        <a:cs typeface="+mn-cs"/>
      </a:defRPr>
    </a:lvl6pPr>
    <a:lvl7pPr marL="2431415" algn="l" defTabSz="810260" rtl="0" eaLnBrk="1" latinLnBrk="0" hangingPunct="1">
      <a:defRPr sz="1595" kern="1200">
        <a:solidFill>
          <a:schemeClr val="tx1"/>
        </a:solidFill>
        <a:latin typeface="+mn-lt"/>
        <a:ea typeface="+mn-ea"/>
        <a:cs typeface="+mn-cs"/>
      </a:defRPr>
    </a:lvl7pPr>
    <a:lvl8pPr marL="2836545" algn="l" defTabSz="810260" rtl="0" eaLnBrk="1" latinLnBrk="0" hangingPunct="1">
      <a:defRPr sz="1595" kern="1200">
        <a:solidFill>
          <a:schemeClr val="tx1"/>
        </a:solidFill>
        <a:latin typeface="+mn-lt"/>
        <a:ea typeface="+mn-ea"/>
        <a:cs typeface="+mn-cs"/>
      </a:defRPr>
    </a:lvl8pPr>
    <a:lvl9pPr marL="3241675" algn="l" defTabSz="810260" rtl="0" eaLnBrk="1" latinLnBrk="0" hangingPunct="1">
      <a:defRPr sz="159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11893"/>
    <a:srgbClr val="044AFF"/>
    <a:srgbClr val="023FC0"/>
    <a:srgbClr val="0432FF"/>
    <a:srgbClr val="0E50FF"/>
    <a:srgbClr val="0096FF"/>
    <a:srgbClr val="0334C0"/>
    <a:srgbClr val="0059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53"/>
    <p:restoredTop sz="94523"/>
  </p:normalViewPr>
  <p:slideViewPr>
    <p:cSldViewPr snapToGrid="0" snapToObjects="1">
      <p:cViewPr>
        <p:scale>
          <a:sx n="80" d="100"/>
          <a:sy n="80" d="100"/>
        </p:scale>
        <p:origin x="-978" y="-246"/>
      </p:cViewPr>
      <p:guideLst>
        <p:guide orient="horz" pos="1837"/>
        <p:guide pos="291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notesMaster" Target="notesMasters/notes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960120" y="1143000"/>
            <a:ext cx="493776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3"/>
            <a:ext cx="6858000" cy="1989667"/>
          </a:xfrm>
        </p:spPr>
        <p:txBody>
          <a:bodyPr anchor="b"/>
          <a:lstStyle>
            <a:lvl1pPr algn="ctr">
              <a:defRPr sz="5000"/>
            </a:lvl1pPr>
          </a:lstStyle>
          <a:p>
            <a:r>
              <a:rPr lang="en-US"/>
              <a:t>Click to edit Master title style</a:t>
            </a:r>
            <a:endParaRPr lang="en-US"/>
          </a:p>
        </p:txBody>
      </p:sp>
      <p:sp>
        <p:nvSpPr>
          <p:cNvPr id="3" name="Subtitle 2"/>
          <p:cNvSpPr>
            <a:spLocks noGrp="1"/>
          </p:cNvSpPr>
          <p:nvPr>
            <p:ph type="subTitle" idx="1"/>
          </p:nvPr>
        </p:nvSpPr>
        <p:spPr>
          <a:xfrm>
            <a:off x="1143000" y="3001701"/>
            <a:ext cx="6858000" cy="1379802"/>
          </a:xfrm>
        </p:spPr>
        <p:txBody>
          <a:bodyPr/>
          <a:lstStyle>
            <a:lvl1pPr marL="0" indent="0" algn="ctr">
              <a:buNone/>
              <a:defRPr sz="2000"/>
            </a:lvl1pPr>
            <a:lvl2pPr marL="381000" indent="0" algn="ctr">
              <a:buNone/>
              <a:defRPr sz="1665"/>
            </a:lvl2pPr>
            <a:lvl3pPr marL="762000" indent="0" algn="ctr">
              <a:buNone/>
              <a:defRPr sz="1500"/>
            </a:lvl3pPr>
            <a:lvl4pPr marL="1143000" indent="0" algn="ctr">
              <a:buNone/>
              <a:defRPr sz="1335"/>
            </a:lvl4pPr>
            <a:lvl5pPr marL="1524000" indent="0" algn="ctr">
              <a:buNone/>
              <a:defRPr sz="1335"/>
            </a:lvl5pPr>
            <a:lvl6pPr marL="1905000" indent="0" algn="ctr">
              <a:buNone/>
              <a:defRPr sz="1335"/>
            </a:lvl6pPr>
            <a:lvl7pPr marL="2286000" indent="0" algn="ctr">
              <a:buNone/>
              <a:defRPr sz="1335"/>
            </a:lvl7pPr>
            <a:lvl8pPr marL="2667000" indent="0" algn="ctr">
              <a:buNone/>
              <a:defRPr sz="1335"/>
            </a:lvl8pPr>
            <a:lvl9pPr marL="3047365" indent="0" algn="ctr">
              <a:buNone/>
              <a:defRPr sz="1335"/>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46184D9-7CD9-8948-BDC2-29EEE20BE5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23AC1-9BC3-2C41-9E8A-1FD17930481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46184D9-7CD9-8948-BDC2-29EEE20BE5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23AC1-9BC3-2C41-9E8A-1FD17930481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4415" y="304277"/>
            <a:ext cx="1970943" cy="48431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1" y="304277"/>
            <a:ext cx="5775080" cy="484319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46184D9-7CD9-8948-BDC2-29EEE20BE5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23AC1-9BC3-2C41-9E8A-1FD17930481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46184D9-7CD9-8948-BDC2-29EEE20BE50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23AC1-9BC3-2C41-9E8A-1FD179304814}"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E2C206-F74A-A847-B94D-CEBB2DF76A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E285B-83E6-F249-8F9F-6CA77EBF383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ctr">
              <a:defRPr sz="3000" b="1">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Content Placeholder 2"/>
          <p:cNvSpPr>
            <a:spLocks noGrp="1"/>
          </p:cNvSpPr>
          <p:nvPr>
            <p:ph idx="1"/>
          </p:nvPr>
        </p:nvSpPr>
        <p:spPr/>
        <p:txBody>
          <a:bodyPr>
            <a:normAutofit/>
          </a:bodyPr>
          <a:lstStyle>
            <a:lvl1pPr algn="just">
              <a:defRPr sz="3000" b="1">
                <a:solidFill>
                  <a:schemeClr val="accent1">
                    <a:lumMod val="75000"/>
                  </a:schemeClr>
                </a:solidFill>
                <a:latin typeface="Times New Roman" panose="02020603050405020304" pitchFamily="18" charset="0"/>
                <a:cs typeface="Times New Roman" panose="02020603050405020304" pitchFamily="18" charset="0"/>
              </a:defRPr>
            </a:lvl1pPr>
            <a:lvl2pPr algn="just">
              <a:defRPr sz="3000" b="1">
                <a:solidFill>
                  <a:schemeClr val="accent1">
                    <a:lumMod val="75000"/>
                  </a:schemeClr>
                </a:solidFill>
                <a:latin typeface="Times New Roman" panose="02020603050405020304" pitchFamily="18" charset="0"/>
                <a:cs typeface="Times New Roman" panose="02020603050405020304" pitchFamily="18" charset="0"/>
              </a:defRPr>
            </a:lvl2pPr>
            <a:lvl3pPr algn="just">
              <a:defRPr sz="3000" b="1">
                <a:solidFill>
                  <a:schemeClr val="accent1">
                    <a:lumMod val="75000"/>
                  </a:schemeClr>
                </a:solidFill>
                <a:latin typeface="Times New Roman" panose="02020603050405020304" pitchFamily="18" charset="0"/>
                <a:cs typeface="Times New Roman" panose="02020603050405020304" pitchFamily="18" charset="0"/>
              </a:defRPr>
            </a:lvl3pPr>
            <a:lvl4pPr algn="just">
              <a:defRPr sz="3000" b="1">
                <a:solidFill>
                  <a:schemeClr val="accent1">
                    <a:lumMod val="75000"/>
                  </a:schemeClr>
                </a:solidFill>
                <a:latin typeface="Times New Roman" panose="02020603050405020304" pitchFamily="18" charset="0"/>
                <a:cs typeface="Times New Roman" panose="02020603050405020304" pitchFamily="18" charset="0"/>
              </a:defRPr>
            </a:lvl4pPr>
            <a:lvl5pPr algn="just">
              <a:defRPr sz="3000" b="1">
                <a:solidFill>
                  <a:schemeClr val="accent1">
                    <a:lumMod val="75000"/>
                  </a:schemeClr>
                </a:solidFill>
                <a:latin typeface="Times New Roman" panose="02020603050405020304" pitchFamily="18" charset="0"/>
                <a:cs typeface="Times New Roman" panose="02020603050405020304" pitchFamily="18" charset="0"/>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FE2C206-F74A-A847-B94D-CEBB2DF76A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E285B-83E6-F249-8F9F-6CA77EBF383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3"/>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FE2C206-F74A-A847-B94D-CEBB2DF76A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E285B-83E6-F249-8F9F-6CA77EBF383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521354"/>
            <a:ext cx="3886200" cy="362611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FE2C206-F74A-A847-B94D-CEBB2DF76A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E285B-83E6-F249-8F9F-6CA77EBF383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4" name="Content Placeholder 3"/>
          <p:cNvSpPr>
            <a:spLocks noGrp="1"/>
          </p:cNvSpPr>
          <p:nvPr>
            <p:ph sz="half" idx="2"/>
          </p:nvPr>
        </p:nvSpPr>
        <p:spPr>
          <a:xfrm>
            <a:off x="629842" y="2087564"/>
            <a:ext cx="3868340" cy="307049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2"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6" name="Content Placeholder 5"/>
          <p:cNvSpPr>
            <a:spLocks noGrp="1"/>
          </p:cNvSpPr>
          <p:nvPr>
            <p:ph sz="quarter" idx="4"/>
          </p:nvPr>
        </p:nvSpPr>
        <p:spPr>
          <a:xfrm>
            <a:off x="4629152" y="2087564"/>
            <a:ext cx="3887391" cy="307049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FE2C206-F74A-A847-B94D-CEBB2DF76A3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9E285B-83E6-F249-8F9F-6CA77EBF383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E2C206-F74A-A847-B94D-CEBB2DF76A3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9E285B-83E6-F249-8F9F-6CA77EBF383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2C206-F74A-A847-B94D-CEBB2DF76A3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9E285B-83E6-F249-8F9F-6CA77EBF38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46184D9-7CD9-8948-BDC2-29EEE20BE5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23AC1-9BC3-2C41-9E8A-1FD179304814}"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714501"/>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FE2C206-F74A-A847-B94D-CEBB2DF76A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E285B-83E6-F249-8F9F-6CA77EBF383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1"/>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FE2C206-F74A-A847-B94D-CEBB2DF76A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E285B-83E6-F249-8F9F-6CA77EBF383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FE2C206-F74A-A847-B94D-CEBB2DF76A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E285B-83E6-F249-8F9F-6CA77EBF383C}"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04271"/>
            <a:ext cx="5800725" cy="484319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FE2C206-F74A-A847-B94D-CEBB2DF76A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E285B-83E6-F249-8F9F-6CA77EBF383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4255" y="1424791"/>
            <a:ext cx="7886700" cy="2377281"/>
          </a:xfrm>
        </p:spPr>
        <p:txBody>
          <a:bodyPr anchor="b"/>
          <a:lstStyle>
            <a:lvl1pPr>
              <a:defRPr sz="5000"/>
            </a:lvl1pPr>
          </a:lstStyle>
          <a:p>
            <a:r>
              <a:rPr lang="en-US"/>
              <a:t>Click to edit Master title style</a:t>
            </a:r>
            <a:endParaRPr lang="en-US"/>
          </a:p>
        </p:txBody>
      </p:sp>
      <p:sp>
        <p:nvSpPr>
          <p:cNvPr id="3" name="Text Placeholder 2"/>
          <p:cNvSpPr>
            <a:spLocks noGrp="1"/>
          </p:cNvSpPr>
          <p:nvPr>
            <p:ph type="body" idx="1"/>
          </p:nvPr>
        </p:nvSpPr>
        <p:spPr>
          <a:xfrm>
            <a:off x="624255" y="3824561"/>
            <a:ext cx="7886700" cy="1250156"/>
          </a:xfrm>
        </p:spPr>
        <p:txBody>
          <a:bodyPr/>
          <a:lstStyle>
            <a:lvl1pPr marL="0" indent="0">
              <a:buNone/>
              <a:defRPr sz="2000">
                <a:solidFill>
                  <a:schemeClr val="tx1">
                    <a:tint val="75000"/>
                  </a:schemeClr>
                </a:solidFill>
              </a:defRPr>
            </a:lvl1pPr>
            <a:lvl2pPr marL="381000" indent="0">
              <a:buNone/>
              <a:defRPr sz="1665">
                <a:solidFill>
                  <a:schemeClr val="tx1">
                    <a:tint val="75000"/>
                  </a:schemeClr>
                </a:solidFill>
              </a:defRPr>
            </a:lvl2pPr>
            <a:lvl3pPr marL="762000" indent="0">
              <a:buNone/>
              <a:defRPr sz="1500">
                <a:solidFill>
                  <a:schemeClr val="tx1">
                    <a:tint val="75000"/>
                  </a:schemeClr>
                </a:solidFill>
              </a:defRPr>
            </a:lvl3pPr>
            <a:lvl4pPr marL="1143000" indent="0">
              <a:buNone/>
              <a:defRPr sz="1335">
                <a:solidFill>
                  <a:schemeClr val="tx1">
                    <a:tint val="75000"/>
                  </a:schemeClr>
                </a:solidFill>
              </a:defRPr>
            </a:lvl4pPr>
            <a:lvl5pPr marL="1524000" indent="0">
              <a:buNone/>
              <a:defRPr sz="1335">
                <a:solidFill>
                  <a:schemeClr val="tx1">
                    <a:tint val="75000"/>
                  </a:schemeClr>
                </a:solidFill>
              </a:defRPr>
            </a:lvl5pPr>
            <a:lvl6pPr marL="1905000" indent="0">
              <a:buNone/>
              <a:defRPr sz="1335">
                <a:solidFill>
                  <a:schemeClr val="tx1">
                    <a:tint val="75000"/>
                  </a:schemeClr>
                </a:solidFill>
              </a:defRPr>
            </a:lvl6pPr>
            <a:lvl7pPr marL="2286000" indent="0">
              <a:buNone/>
              <a:defRPr sz="1335">
                <a:solidFill>
                  <a:schemeClr val="tx1">
                    <a:tint val="75000"/>
                  </a:schemeClr>
                </a:solidFill>
              </a:defRPr>
            </a:lvl7pPr>
            <a:lvl8pPr marL="2667000" indent="0">
              <a:buNone/>
              <a:defRPr sz="1335">
                <a:solidFill>
                  <a:schemeClr val="tx1">
                    <a:tint val="75000"/>
                  </a:schemeClr>
                </a:solidFill>
              </a:defRPr>
            </a:lvl8pPr>
            <a:lvl9pPr marL="3047365" indent="0">
              <a:buNone/>
              <a:defRPr sz="1335">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546184D9-7CD9-8948-BDC2-29EEE20BE5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23AC1-9BC3-2C41-9E8A-1FD17930481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5" y="1521354"/>
            <a:ext cx="3873011" cy="362611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2343" y="1521354"/>
            <a:ext cx="3873012" cy="362611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46184D9-7CD9-8948-BDC2-29EEE20BE50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23AC1-9BC3-2C41-9E8A-1FD17930481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120" y="304278"/>
            <a:ext cx="7886700" cy="1104636"/>
          </a:xfrm>
        </p:spPr>
        <p:txBody>
          <a:bodyPr/>
          <a:lstStyle/>
          <a:p>
            <a:r>
              <a:rPr lang="en-US"/>
              <a:t>Click to edit Master title style</a:t>
            </a:r>
            <a:endParaRPr lang="en-US"/>
          </a:p>
        </p:txBody>
      </p:sp>
      <p:sp>
        <p:nvSpPr>
          <p:cNvPr id="3" name="Text Placeholder 2"/>
          <p:cNvSpPr>
            <a:spLocks noGrp="1"/>
          </p:cNvSpPr>
          <p:nvPr>
            <p:ph type="body" idx="1"/>
          </p:nvPr>
        </p:nvSpPr>
        <p:spPr>
          <a:xfrm>
            <a:off x="630121" y="1400970"/>
            <a:ext cx="3868615" cy="686593"/>
          </a:xfrm>
        </p:spPr>
        <p:txBody>
          <a:bodyPr anchor="b"/>
          <a:lstStyle>
            <a:lvl1pPr marL="0" indent="0">
              <a:buNone/>
              <a:defRPr sz="2000" b="1"/>
            </a:lvl1pPr>
            <a:lvl2pPr marL="381000" indent="0">
              <a:buNone/>
              <a:defRPr sz="1665" b="1"/>
            </a:lvl2pPr>
            <a:lvl3pPr marL="762000" indent="0">
              <a:buNone/>
              <a:defRPr sz="1500" b="1"/>
            </a:lvl3pPr>
            <a:lvl4pPr marL="1143000" indent="0">
              <a:buNone/>
              <a:defRPr sz="1335" b="1"/>
            </a:lvl4pPr>
            <a:lvl5pPr marL="1524000" indent="0">
              <a:buNone/>
              <a:defRPr sz="1335" b="1"/>
            </a:lvl5pPr>
            <a:lvl6pPr marL="1905000" indent="0">
              <a:buNone/>
              <a:defRPr sz="1335" b="1"/>
            </a:lvl6pPr>
            <a:lvl7pPr marL="2286000" indent="0">
              <a:buNone/>
              <a:defRPr sz="1335" b="1"/>
            </a:lvl7pPr>
            <a:lvl8pPr marL="2667000" indent="0">
              <a:buNone/>
              <a:defRPr sz="1335" b="1"/>
            </a:lvl8pPr>
            <a:lvl9pPr marL="3047365" indent="0">
              <a:buNone/>
              <a:defRPr sz="1335" b="1"/>
            </a:lvl9pPr>
          </a:lstStyle>
          <a:p>
            <a:pPr lvl="0"/>
            <a:r>
              <a:rPr lang="en-US"/>
              <a:t>Edit Master text styles</a:t>
            </a:r>
            <a:endParaRPr lang="en-US"/>
          </a:p>
        </p:txBody>
      </p:sp>
      <p:sp>
        <p:nvSpPr>
          <p:cNvPr id="4" name="Content Placeholder 3"/>
          <p:cNvSpPr>
            <a:spLocks noGrp="1"/>
          </p:cNvSpPr>
          <p:nvPr>
            <p:ph sz="half" idx="2"/>
          </p:nvPr>
        </p:nvSpPr>
        <p:spPr>
          <a:xfrm>
            <a:off x="630121" y="2087565"/>
            <a:ext cx="3868615" cy="307049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60" y="1400970"/>
            <a:ext cx="3887665" cy="686593"/>
          </a:xfrm>
        </p:spPr>
        <p:txBody>
          <a:bodyPr anchor="b"/>
          <a:lstStyle>
            <a:lvl1pPr marL="0" indent="0">
              <a:buNone/>
              <a:defRPr sz="2000" b="1"/>
            </a:lvl1pPr>
            <a:lvl2pPr marL="381000" indent="0">
              <a:buNone/>
              <a:defRPr sz="1665" b="1"/>
            </a:lvl2pPr>
            <a:lvl3pPr marL="762000" indent="0">
              <a:buNone/>
              <a:defRPr sz="1500" b="1"/>
            </a:lvl3pPr>
            <a:lvl4pPr marL="1143000" indent="0">
              <a:buNone/>
              <a:defRPr sz="1335" b="1"/>
            </a:lvl4pPr>
            <a:lvl5pPr marL="1524000" indent="0">
              <a:buNone/>
              <a:defRPr sz="1335" b="1"/>
            </a:lvl5pPr>
            <a:lvl6pPr marL="1905000" indent="0">
              <a:buNone/>
              <a:defRPr sz="1335" b="1"/>
            </a:lvl6pPr>
            <a:lvl7pPr marL="2286000" indent="0">
              <a:buNone/>
              <a:defRPr sz="1335" b="1"/>
            </a:lvl7pPr>
            <a:lvl8pPr marL="2667000" indent="0">
              <a:buNone/>
              <a:defRPr sz="1335" b="1"/>
            </a:lvl8pPr>
            <a:lvl9pPr marL="3047365" indent="0">
              <a:buNone/>
              <a:defRPr sz="1335" b="1"/>
            </a:lvl9pPr>
          </a:lstStyle>
          <a:p>
            <a:pPr lvl="0"/>
            <a:r>
              <a:rPr lang="en-US"/>
              <a:t>Edit Master text styles</a:t>
            </a:r>
            <a:endParaRPr lang="en-US"/>
          </a:p>
        </p:txBody>
      </p:sp>
      <p:sp>
        <p:nvSpPr>
          <p:cNvPr id="6" name="Content Placeholder 5"/>
          <p:cNvSpPr>
            <a:spLocks noGrp="1"/>
          </p:cNvSpPr>
          <p:nvPr>
            <p:ph sz="quarter" idx="4"/>
          </p:nvPr>
        </p:nvSpPr>
        <p:spPr>
          <a:xfrm>
            <a:off x="4629160" y="2087565"/>
            <a:ext cx="3887665" cy="307049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46184D9-7CD9-8948-BDC2-29EEE20BE50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D23AC1-9BC3-2C41-9E8A-1FD17930481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46184D9-7CD9-8948-BDC2-29EEE20BE50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23AC1-9BC3-2C41-9E8A-1FD17930481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184D9-7CD9-8948-BDC2-29EEE20BE50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D23AC1-9BC3-2C41-9E8A-1FD17930481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118" y="381000"/>
            <a:ext cx="2948355" cy="1333500"/>
          </a:xfrm>
        </p:spPr>
        <p:txBody>
          <a:bodyPr anchor="b"/>
          <a:lstStyle>
            <a:lvl1pPr>
              <a:defRPr sz="2665"/>
            </a:lvl1pPr>
          </a:lstStyle>
          <a:p>
            <a:r>
              <a:rPr lang="en-US"/>
              <a:t>Click to edit Master title style</a:t>
            </a:r>
            <a:endParaRPr lang="en-US"/>
          </a:p>
        </p:txBody>
      </p:sp>
      <p:sp>
        <p:nvSpPr>
          <p:cNvPr id="3" name="Content Placeholder 2"/>
          <p:cNvSpPr>
            <a:spLocks noGrp="1"/>
          </p:cNvSpPr>
          <p:nvPr>
            <p:ph idx="1"/>
          </p:nvPr>
        </p:nvSpPr>
        <p:spPr>
          <a:xfrm>
            <a:off x="3887670" y="822862"/>
            <a:ext cx="4629151" cy="4061354"/>
          </a:xfrm>
        </p:spPr>
        <p:txBody>
          <a:bodyPr/>
          <a:lstStyle>
            <a:lvl1pPr>
              <a:defRPr sz="2665"/>
            </a:lvl1pPr>
            <a:lvl2pPr>
              <a:defRPr sz="2335"/>
            </a:lvl2pPr>
            <a:lvl3pPr>
              <a:defRPr sz="2000"/>
            </a:lvl3pPr>
            <a:lvl4pPr>
              <a:defRPr sz="1665"/>
            </a:lvl4pPr>
            <a:lvl5pPr>
              <a:defRPr sz="1665"/>
            </a:lvl5pPr>
            <a:lvl6pPr>
              <a:defRPr sz="1665"/>
            </a:lvl6pPr>
            <a:lvl7pPr>
              <a:defRPr sz="1665"/>
            </a:lvl7pPr>
            <a:lvl8pPr>
              <a:defRPr sz="1665"/>
            </a:lvl8pPr>
            <a:lvl9pPr>
              <a:defRPr sz="166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118" y="1714503"/>
            <a:ext cx="2948355" cy="3176323"/>
          </a:xfrm>
        </p:spPr>
        <p:txBody>
          <a:bodyPr/>
          <a:lstStyle>
            <a:lvl1pPr marL="0" indent="0">
              <a:buNone/>
              <a:defRPr sz="1335"/>
            </a:lvl1pPr>
            <a:lvl2pPr marL="381000" indent="0">
              <a:buNone/>
              <a:defRPr sz="1165"/>
            </a:lvl2pPr>
            <a:lvl3pPr marL="762000" indent="0">
              <a:buNone/>
              <a:defRPr sz="1000"/>
            </a:lvl3pPr>
            <a:lvl4pPr marL="1143000" indent="0">
              <a:buNone/>
              <a:defRPr sz="835"/>
            </a:lvl4pPr>
            <a:lvl5pPr marL="1524000" indent="0">
              <a:buNone/>
              <a:defRPr sz="835"/>
            </a:lvl5pPr>
            <a:lvl6pPr marL="1905000" indent="0">
              <a:buNone/>
              <a:defRPr sz="835"/>
            </a:lvl6pPr>
            <a:lvl7pPr marL="2286000" indent="0">
              <a:buNone/>
              <a:defRPr sz="835"/>
            </a:lvl7pPr>
            <a:lvl8pPr marL="2667000" indent="0">
              <a:buNone/>
              <a:defRPr sz="835"/>
            </a:lvl8pPr>
            <a:lvl9pPr marL="3047365" indent="0">
              <a:buNone/>
              <a:defRPr sz="835"/>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46184D9-7CD9-8948-BDC2-29EEE20BE50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23AC1-9BC3-2C41-9E8A-1FD17930481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118" y="381000"/>
            <a:ext cx="2948355" cy="1333500"/>
          </a:xfrm>
        </p:spPr>
        <p:txBody>
          <a:bodyPr anchor="b"/>
          <a:lstStyle>
            <a:lvl1pPr>
              <a:defRPr sz="2665"/>
            </a:lvl1pPr>
          </a:lstStyle>
          <a:p>
            <a:r>
              <a:rPr lang="en-US"/>
              <a:t>Click to edit Master title style</a:t>
            </a:r>
            <a:endParaRPr lang="en-US"/>
          </a:p>
        </p:txBody>
      </p:sp>
      <p:sp>
        <p:nvSpPr>
          <p:cNvPr id="3" name="Picture Placeholder 2"/>
          <p:cNvSpPr>
            <a:spLocks noGrp="1"/>
          </p:cNvSpPr>
          <p:nvPr>
            <p:ph type="pic" idx="1"/>
          </p:nvPr>
        </p:nvSpPr>
        <p:spPr>
          <a:xfrm>
            <a:off x="3887670" y="822862"/>
            <a:ext cx="4629151" cy="4061354"/>
          </a:xfrm>
        </p:spPr>
        <p:txBody>
          <a:bodyPr/>
          <a:lstStyle>
            <a:lvl1pPr marL="0" indent="0">
              <a:buNone/>
              <a:defRPr sz="2665"/>
            </a:lvl1pPr>
            <a:lvl2pPr marL="381000" indent="0">
              <a:buNone/>
              <a:defRPr sz="2335"/>
            </a:lvl2pPr>
            <a:lvl3pPr marL="762000" indent="0">
              <a:buNone/>
              <a:defRPr sz="2000"/>
            </a:lvl3pPr>
            <a:lvl4pPr marL="1143000" indent="0">
              <a:buNone/>
              <a:defRPr sz="1665"/>
            </a:lvl4pPr>
            <a:lvl5pPr marL="1524000" indent="0">
              <a:buNone/>
              <a:defRPr sz="1665"/>
            </a:lvl5pPr>
            <a:lvl6pPr marL="1905000" indent="0">
              <a:buNone/>
              <a:defRPr sz="1665"/>
            </a:lvl6pPr>
            <a:lvl7pPr marL="2286000" indent="0">
              <a:buNone/>
              <a:defRPr sz="1665"/>
            </a:lvl7pPr>
            <a:lvl8pPr marL="2667000" indent="0">
              <a:buNone/>
              <a:defRPr sz="1665"/>
            </a:lvl8pPr>
            <a:lvl9pPr marL="3047365" indent="0">
              <a:buNone/>
              <a:defRPr sz="1665"/>
            </a:lvl9pPr>
          </a:lstStyle>
          <a:p>
            <a:endParaRPr lang="en-US"/>
          </a:p>
        </p:txBody>
      </p:sp>
      <p:sp>
        <p:nvSpPr>
          <p:cNvPr id="4" name="Text Placeholder 3"/>
          <p:cNvSpPr>
            <a:spLocks noGrp="1"/>
          </p:cNvSpPr>
          <p:nvPr>
            <p:ph type="body" sz="half" idx="2"/>
          </p:nvPr>
        </p:nvSpPr>
        <p:spPr>
          <a:xfrm>
            <a:off x="630118" y="1714503"/>
            <a:ext cx="2948355" cy="3176323"/>
          </a:xfrm>
        </p:spPr>
        <p:txBody>
          <a:bodyPr/>
          <a:lstStyle>
            <a:lvl1pPr marL="0" indent="0">
              <a:buNone/>
              <a:defRPr sz="1335"/>
            </a:lvl1pPr>
            <a:lvl2pPr marL="381000" indent="0">
              <a:buNone/>
              <a:defRPr sz="1165"/>
            </a:lvl2pPr>
            <a:lvl3pPr marL="762000" indent="0">
              <a:buNone/>
              <a:defRPr sz="1000"/>
            </a:lvl3pPr>
            <a:lvl4pPr marL="1143000" indent="0">
              <a:buNone/>
              <a:defRPr sz="835"/>
            </a:lvl4pPr>
            <a:lvl5pPr marL="1524000" indent="0">
              <a:buNone/>
              <a:defRPr sz="835"/>
            </a:lvl5pPr>
            <a:lvl6pPr marL="1905000" indent="0">
              <a:buNone/>
              <a:defRPr sz="835"/>
            </a:lvl6pPr>
            <a:lvl7pPr marL="2286000" indent="0">
              <a:buNone/>
              <a:defRPr sz="835"/>
            </a:lvl7pPr>
            <a:lvl8pPr marL="2667000" indent="0">
              <a:buNone/>
              <a:defRPr sz="835"/>
            </a:lvl8pPr>
            <a:lvl9pPr marL="3047365" indent="0">
              <a:buNone/>
              <a:defRPr sz="835"/>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46184D9-7CD9-8948-BDC2-29EEE20BE50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23AC1-9BC3-2C41-9E8A-1FD17930481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5" y="304278"/>
            <a:ext cx="7886700" cy="1104636"/>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5" y="1521354"/>
            <a:ext cx="7886700" cy="3626116"/>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1" y="5296965"/>
            <a:ext cx="20574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fld id="{546184D9-7CD9-8948-BDC2-29EEE20BE50F}" type="datetimeFigureOut">
              <a:rPr lang="en-US" smtClean="0"/>
            </a:fld>
            <a:endParaRPr lang="en-US"/>
          </a:p>
        </p:txBody>
      </p:sp>
      <p:sp>
        <p:nvSpPr>
          <p:cNvPr id="5" name="Footer Placeholder 4"/>
          <p:cNvSpPr>
            <a:spLocks noGrp="1"/>
          </p:cNvSpPr>
          <p:nvPr>
            <p:ph type="ftr" sz="quarter" idx="3"/>
          </p:nvPr>
        </p:nvSpPr>
        <p:spPr>
          <a:xfrm>
            <a:off x="3028955" y="5296965"/>
            <a:ext cx="30861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5296965"/>
            <a:ext cx="20574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4BD23AC1-9BC3-2C41-9E8A-1FD17930481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762000" rtl="0" eaLnBrk="1" latinLnBrk="0" hangingPunct="1">
        <a:lnSpc>
          <a:spcPct val="90000"/>
        </a:lnSpc>
        <a:spcBef>
          <a:spcPct val="0"/>
        </a:spcBef>
        <a:buNone/>
        <a:defRPr sz="3665" kern="1200">
          <a:solidFill>
            <a:schemeClr val="tx1"/>
          </a:solidFill>
          <a:latin typeface="+mj-lt"/>
          <a:ea typeface="+mj-ea"/>
          <a:cs typeface="+mj-cs"/>
        </a:defRPr>
      </a:lvl1pPr>
    </p:titleStyle>
    <p:bodyStyle>
      <a:lvl1pPr marL="190500" indent="-190500" algn="l" defTabSz="762000" rtl="0" eaLnBrk="1" latinLnBrk="0" hangingPunct="1">
        <a:lnSpc>
          <a:spcPct val="90000"/>
        </a:lnSpc>
        <a:spcBef>
          <a:spcPts val="835"/>
        </a:spcBef>
        <a:buFont typeface="Arial" panose="020B0604020202020204" pitchFamily="34" charset="0"/>
        <a:buChar char="•"/>
        <a:defRPr sz="2335" kern="1200">
          <a:solidFill>
            <a:schemeClr val="tx1"/>
          </a:solidFill>
          <a:latin typeface="+mn-lt"/>
          <a:ea typeface="+mn-ea"/>
          <a:cs typeface="+mn-cs"/>
        </a:defRPr>
      </a:lvl1pPr>
      <a:lvl2pPr marL="571500" indent="-190500" algn="l" defTabSz="762000" rtl="0" eaLnBrk="1" latinLnBrk="0" hangingPunct="1">
        <a:lnSpc>
          <a:spcPct val="90000"/>
        </a:lnSpc>
        <a:spcBef>
          <a:spcPts val="415"/>
        </a:spcBef>
        <a:buFont typeface="Arial" panose="020B0604020202020204" pitchFamily="34" charset="0"/>
        <a:buChar char="•"/>
        <a:defRPr sz="2000" kern="1200">
          <a:solidFill>
            <a:schemeClr val="tx1"/>
          </a:solidFill>
          <a:latin typeface="+mn-lt"/>
          <a:ea typeface="+mn-ea"/>
          <a:cs typeface="+mn-cs"/>
        </a:defRPr>
      </a:lvl2pPr>
      <a:lvl3pPr marL="952500" indent="-190500" algn="l" defTabSz="762000" rtl="0" eaLnBrk="1" latinLnBrk="0" hangingPunct="1">
        <a:lnSpc>
          <a:spcPct val="90000"/>
        </a:lnSpc>
        <a:spcBef>
          <a:spcPts val="415"/>
        </a:spcBef>
        <a:buFont typeface="Arial" panose="020B0604020202020204" pitchFamily="34" charset="0"/>
        <a:buChar char="•"/>
        <a:defRPr sz="1665" kern="1200">
          <a:solidFill>
            <a:schemeClr val="tx1"/>
          </a:solidFill>
          <a:latin typeface="+mn-lt"/>
          <a:ea typeface="+mn-ea"/>
          <a:cs typeface="+mn-cs"/>
        </a:defRPr>
      </a:lvl3pPr>
      <a:lvl4pPr marL="1333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4pPr>
      <a:lvl5pPr marL="1714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5pPr>
      <a:lvl6pPr marL="2095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6pPr>
      <a:lvl7pPr marL="2476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7pPr>
      <a:lvl8pPr marL="2856865"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8pPr>
      <a:lvl9pPr marL="3237865"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2000" rtl="0" eaLnBrk="1" latinLnBrk="0" hangingPunct="1">
        <a:defRPr sz="1500" kern="1200">
          <a:solidFill>
            <a:schemeClr val="tx1"/>
          </a:solidFill>
          <a:latin typeface="+mn-lt"/>
          <a:ea typeface="+mn-ea"/>
          <a:cs typeface="+mn-cs"/>
        </a:defRPr>
      </a:lvl1pPr>
      <a:lvl2pPr marL="381000" algn="l" defTabSz="762000" rtl="0" eaLnBrk="1" latinLnBrk="0" hangingPunct="1">
        <a:defRPr sz="1500" kern="1200">
          <a:solidFill>
            <a:schemeClr val="tx1"/>
          </a:solidFill>
          <a:latin typeface="+mn-lt"/>
          <a:ea typeface="+mn-ea"/>
          <a:cs typeface="+mn-cs"/>
        </a:defRPr>
      </a:lvl2pPr>
      <a:lvl3pPr marL="762000" algn="l" defTabSz="762000" rtl="0" eaLnBrk="1" latinLnBrk="0" hangingPunct="1">
        <a:defRPr sz="1500" kern="1200">
          <a:solidFill>
            <a:schemeClr val="tx1"/>
          </a:solidFill>
          <a:latin typeface="+mn-lt"/>
          <a:ea typeface="+mn-ea"/>
          <a:cs typeface="+mn-cs"/>
        </a:defRPr>
      </a:lvl3pPr>
      <a:lvl4pPr marL="1143000" algn="l" defTabSz="762000" rtl="0" eaLnBrk="1" latinLnBrk="0" hangingPunct="1">
        <a:defRPr sz="1500" kern="1200">
          <a:solidFill>
            <a:schemeClr val="tx1"/>
          </a:solidFill>
          <a:latin typeface="+mn-lt"/>
          <a:ea typeface="+mn-ea"/>
          <a:cs typeface="+mn-cs"/>
        </a:defRPr>
      </a:lvl4pPr>
      <a:lvl5pPr marL="1524000" algn="l" defTabSz="762000" rtl="0" eaLnBrk="1" latinLnBrk="0" hangingPunct="1">
        <a:defRPr sz="1500" kern="1200">
          <a:solidFill>
            <a:schemeClr val="tx1"/>
          </a:solidFill>
          <a:latin typeface="+mn-lt"/>
          <a:ea typeface="+mn-ea"/>
          <a:cs typeface="+mn-cs"/>
        </a:defRPr>
      </a:lvl5pPr>
      <a:lvl6pPr marL="1905000" algn="l" defTabSz="762000" rtl="0" eaLnBrk="1" latinLnBrk="0" hangingPunct="1">
        <a:defRPr sz="1500" kern="1200">
          <a:solidFill>
            <a:schemeClr val="tx1"/>
          </a:solidFill>
          <a:latin typeface="+mn-lt"/>
          <a:ea typeface="+mn-ea"/>
          <a:cs typeface="+mn-cs"/>
        </a:defRPr>
      </a:lvl6pPr>
      <a:lvl7pPr marL="2286000" algn="l" defTabSz="762000" rtl="0" eaLnBrk="1" latinLnBrk="0" hangingPunct="1">
        <a:defRPr sz="1500" kern="1200">
          <a:solidFill>
            <a:schemeClr val="tx1"/>
          </a:solidFill>
          <a:latin typeface="+mn-lt"/>
          <a:ea typeface="+mn-ea"/>
          <a:cs typeface="+mn-cs"/>
        </a:defRPr>
      </a:lvl7pPr>
      <a:lvl8pPr marL="2667000" algn="l" defTabSz="762000" rtl="0" eaLnBrk="1" latinLnBrk="0" hangingPunct="1">
        <a:defRPr sz="1500" kern="1200">
          <a:solidFill>
            <a:schemeClr val="tx1"/>
          </a:solidFill>
          <a:latin typeface="+mn-lt"/>
          <a:ea typeface="+mn-ea"/>
          <a:cs typeface="+mn-cs"/>
        </a:defRPr>
      </a:lvl8pPr>
      <a:lvl9pPr marL="3047365" algn="l" defTabSz="762000"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6"/>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28650" y="5296960"/>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BFE2C206-F74A-A847-B94D-CEBB2DF76A30}" type="datetimeFigureOut">
              <a:rPr lang="en-US" smtClean="0"/>
            </a:fld>
            <a:endParaRPr lang="en-US"/>
          </a:p>
        </p:txBody>
      </p:sp>
      <p:sp>
        <p:nvSpPr>
          <p:cNvPr id="5" name="Footer Placeholder 4"/>
          <p:cNvSpPr>
            <a:spLocks noGrp="1"/>
          </p:cNvSpPr>
          <p:nvPr>
            <p:ph type="ftr" sz="quarter" idx="3"/>
          </p:nvPr>
        </p:nvSpPr>
        <p:spPr>
          <a:xfrm>
            <a:off x="3028950" y="5296960"/>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60"/>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1E9E285B-83E6-F249-8F9F-6CA77EBF383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 y="521335"/>
            <a:ext cx="8914130" cy="2293620"/>
          </a:xfrm>
        </p:spPr>
        <p:txBody>
          <a:bodyPr anchor="ctr">
            <a:noAutofit/>
          </a:bodyPr>
          <a:lstStyle/>
          <a:p>
            <a:r>
              <a:rPr lang="en-US" sz="4000" b="1" dirty="0" err="1">
                <a:solidFill>
                  <a:srgbClr val="002060"/>
                </a:solidFill>
                <a:latin typeface="Times New Roman" panose="02020603050405020304" pitchFamily="18" charset="0"/>
                <a:cs typeface="Times New Roman" panose="02020603050405020304" pitchFamily="18" charset="0"/>
              </a:rPr>
              <a:t>Chương</a:t>
            </a:r>
            <a:r>
              <a:rPr lang="en-US" sz="4000" b="1" dirty="0">
                <a:solidFill>
                  <a:srgbClr val="002060"/>
                </a:solidFill>
                <a:latin typeface="Times New Roman" panose="02020603050405020304" pitchFamily="18" charset="0"/>
                <a:cs typeface="Times New Roman" panose="02020603050405020304" pitchFamily="18" charset="0"/>
              </a:rPr>
              <a:t> 6</a:t>
            </a:r>
            <a:br>
              <a:rPr lang="en-US" sz="4000" b="1" dirty="0">
                <a:solidFill>
                  <a:srgbClr val="002060"/>
                </a:solidFill>
                <a:latin typeface="Times New Roman" panose="02020603050405020304" pitchFamily="18" charset="0"/>
                <a:cs typeface="Times New Roman" panose="02020603050405020304" pitchFamily="18" charset="0"/>
              </a:rPr>
            </a:br>
            <a:r>
              <a:rPr lang="en-US" sz="4000" b="1" dirty="0">
                <a:solidFill>
                  <a:srgbClr val="002060"/>
                </a:solidFill>
                <a:latin typeface="Times New Roman" panose="02020603050405020304" pitchFamily="18" charset="0"/>
                <a:cs typeface="Times New Roman" panose="02020603050405020304" pitchFamily="18" charset="0"/>
              </a:rPr>
              <a:t>TƯ TƯỞNG HỒ CHÍ MINH VỀ</a:t>
            </a:r>
            <a:br>
              <a:rPr lang="en-US" sz="4000" b="1" dirty="0">
                <a:solidFill>
                  <a:srgbClr val="002060"/>
                </a:solidFill>
                <a:latin typeface="Times New Roman" panose="02020603050405020304" pitchFamily="18" charset="0"/>
                <a:cs typeface="Times New Roman" panose="02020603050405020304" pitchFamily="18" charset="0"/>
              </a:rPr>
            </a:br>
            <a:r>
              <a:rPr lang="en-US" sz="4000" b="1" dirty="0">
                <a:solidFill>
                  <a:srgbClr val="002060"/>
                </a:solidFill>
                <a:latin typeface="Times New Roman" panose="02020603050405020304" pitchFamily="18" charset="0"/>
                <a:cs typeface="Times New Roman" panose="02020603050405020304" pitchFamily="18" charset="0"/>
              </a:rPr>
              <a:t>VĂN HÓA, ĐẠO ĐỨC, CON NGƯỜI</a:t>
            </a:r>
            <a:endParaRPr lang="en-US" sz="4000" b="1" dirty="0">
              <a:solidFill>
                <a:srgbClr val="002060"/>
              </a:solidFill>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a:xfrm>
            <a:off x="410845" y="2814955"/>
            <a:ext cx="8237855" cy="883285"/>
          </a:xfrm>
        </p:spPr>
        <p:txBody>
          <a:bodyPr>
            <a:noAutofit/>
          </a:bodyPr>
          <a:lstStyle/>
          <a:p>
            <a:pPr marL="476250" indent="-476250" algn="just">
              <a:buAutoNum type="romanUcPeriod"/>
            </a:pPr>
            <a:r>
              <a:rPr lang="en-US" sz="3000" b="1" dirty="0">
                <a:solidFill>
                  <a:srgbClr val="002060"/>
                </a:solidFill>
                <a:latin typeface="Times New Roman" panose="02020603050405020304" pitchFamily="18" charset="0"/>
                <a:cs typeface="Times New Roman" panose="02020603050405020304" pitchFamily="18" charset="0"/>
              </a:rPr>
              <a:t>TƯ TƯỞNG HỒ CHÍ MINH VỀ VĂN HÓA</a:t>
            </a:r>
            <a:endParaRPr lang="en-US" sz="3000" b="1" dirty="0">
              <a:solidFill>
                <a:srgbClr val="00206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411480" y="3450590"/>
            <a:ext cx="8318500" cy="553085"/>
          </a:xfrm>
          <a:prstGeom prst="rect">
            <a:avLst/>
          </a:prstGeom>
          <a:noFill/>
        </p:spPr>
        <p:txBody>
          <a:bodyPr wrap="square" rtlCol="0">
            <a:spAutoFit/>
          </a:bodyPr>
          <a:p>
            <a:r>
              <a:rPr lang="en-US" sz="3000" b="1">
                <a:solidFill>
                  <a:srgbClr val="002060"/>
                </a:solidFill>
                <a:latin typeface="Times New Roman" panose="02020603050405020304" pitchFamily="18" charset="0"/>
                <a:cs typeface="Times New Roman" panose="02020603050405020304" pitchFamily="18" charset="0"/>
              </a:rPr>
              <a:t>II. TƯ TƯỞNG HỒ CHÍ MINH VỀ ĐẠO ĐỨC</a:t>
            </a:r>
            <a:endParaRPr lang="en-US" sz="3000" b="1">
              <a:solidFill>
                <a:srgbClr val="002060"/>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311785" y="4126865"/>
            <a:ext cx="9058275" cy="553085"/>
          </a:xfrm>
          <a:prstGeom prst="rect">
            <a:avLst/>
          </a:prstGeom>
          <a:noFill/>
        </p:spPr>
        <p:txBody>
          <a:bodyPr wrap="square" rtlCol="0">
            <a:spAutoFit/>
          </a:bodyPr>
          <a:p>
            <a:r>
              <a:rPr lang="en-US" sz="3000" b="1">
                <a:solidFill>
                  <a:srgbClr val="002060"/>
                </a:solidFill>
                <a:latin typeface="Times New Roman" panose="02020603050405020304" pitchFamily="18" charset="0"/>
                <a:cs typeface="Times New Roman" panose="02020603050405020304" pitchFamily="18" charset="0"/>
              </a:rPr>
              <a:t>III. TƯ TƯỞNG HỒ CHÍ MINH VỀ CON NGƯỜI</a:t>
            </a:r>
            <a:endParaRPr lang="en-US" sz="3000" b="1">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705" y="967105"/>
            <a:ext cx="7831455" cy="4451350"/>
          </a:xfrm>
        </p:spPr>
        <p:txBody>
          <a:bodyPr>
            <a:noAutofit/>
          </a:bodyPr>
          <a:lstStyle/>
          <a:p>
            <a:pPr marL="0" indent="0">
              <a:lnSpc>
                <a:spcPct val="150000"/>
              </a:lnSpc>
              <a:buNone/>
            </a:pPr>
            <a:r>
              <a:rPr lang="en-US" altLang="vi-VN" i="1" dirty="0" err="1" smtClean="0">
                <a:solidFill>
                  <a:srgbClr val="0000CC"/>
                </a:solidFill>
                <a:sym typeface="+mn-ea"/>
              </a:rPr>
              <a:t>- </a:t>
            </a:r>
            <a:r>
              <a:rPr lang="en-US" altLang="vi-VN" dirty="0" err="1" smtClean="0">
                <a:solidFill>
                  <a:srgbClr val="0000CC"/>
                </a:solidFill>
                <a:sym typeface="+mn-ea"/>
              </a:rPr>
              <a:t>Tiếp thu tinh hoa văn hóa nhân loại:</a:t>
            </a:r>
            <a:endParaRPr lang="en-US" dirty="0">
              <a:solidFill>
                <a:srgbClr val="0000CC"/>
              </a:solidFill>
            </a:endParaRPr>
          </a:p>
          <a:p>
            <a:pPr marL="0" indent="0">
              <a:lnSpc>
                <a:spcPct val="150000"/>
              </a:lnSpc>
              <a:buNone/>
            </a:pPr>
            <a:r>
              <a:rPr lang="en-US" dirty="0">
                <a:solidFill>
                  <a:srgbClr val="0000CC"/>
                </a:solidFill>
              </a:rPr>
              <a:t>+ </a:t>
            </a:r>
            <a:r>
              <a:rPr lang="en-US" i="1" dirty="0">
                <a:solidFill>
                  <a:srgbClr val="002060"/>
                </a:solidFill>
              </a:rPr>
              <a:t>Tiếp biến </a:t>
            </a:r>
            <a:r>
              <a:rPr lang="en-US" dirty="0">
                <a:solidFill>
                  <a:srgbClr val="0000CC"/>
                </a:solidFill>
              </a:rPr>
              <a:t>văn hóa là một quy luật của văn hóa.</a:t>
            </a:r>
            <a:endParaRPr lang="en-US" dirty="0">
              <a:solidFill>
                <a:srgbClr val="0000CC"/>
              </a:solidFill>
            </a:endParaRPr>
          </a:p>
          <a:p>
            <a:pPr marL="0" indent="0">
              <a:lnSpc>
                <a:spcPct val="150000"/>
              </a:lnSpc>
              <a:buNone/>
            </a:pPr>
            <a:r>
              <a:rPr lang="en-US" altLang="vi-VN" dirty="0">
                <a:solidFill>
                  <a:srgbClr val="0000CC"/>
                </a:solidFill>
              </a:rPr>
              <a:t>+ </a:t>
            </a:r>
            <a:r>
              <a:rPr lang="en-US" altLang="vi-VN" i="1" dirty="0">
                <a:solidFill>
                  <a:srgbClr val="002060"/>
                </a:solidFill>
              </a:rPr>
              <a:t>Tiếp thu toàn diện</a:t>
            </a:r>
            <a:r>
              <a:rPr lang="en-US" altLang="vi-VN" dirty="0">
                <a:solidFill>
                  <a:srgbClr val="0000CC"/>
                </a:solidFill>
              </a:rPr>
              <a:t>: Đông, Tây, kim, cổ.</a:t>
            </a:r>
            <a:endParaRPr lang="en-US" altLang="vi-VN" dirty="0">
              <a:solidFill>
                <a:srgbClr val="0000CC"/>
              </a:solidFill>
            </a:endParaRPr>
          </a:p>
          <a:p>
            <a:pPr marL="0" indent="0">
              <a:lnSpc>
                <a:spcPct val="150000"/>
              </a:lnSpc>
              <a:buNone/>
            </a:pPr>
            <a:r>
              <a:rPr lang="en-US" altLang="vi-VN" dirty="0">
                <a:solidFill>
                  <a:srgbClr val="0000CC"/>
                </a:solidFill>
              </a:rPr>
              <a:t>+ Văn hóa dân tộc phải</a:t>
            </a:r>
            <a:r>
              <a:rPr lang="en-US" altLang="vi-VN" i="1" dirty="0">
                <a:solidFill>
                  <a:srgbClr val="002060"/>
                </a:solidFill>
              </a:rPr>
              <a:t> làm gốc</a:t>
            </a:r>
            <a:r>
              <a:rPr lang="en-US" altLang="vi-VN" dirty="0">
                <a:solidFill>
                  <a:srgbClr val="0000CC"/>
                </a:solidFill>
              </a:rPr>
              <a:t>, </a:t>
            </a:r>
            <a:r>
              <a:rPr lang="en-US" altLang="vi-VN" i="1" dirty="0">
                <a:solidFill>
                  <a:srgbClr val="002060"/>
                </a:solidFill>
              </a:rPr>
              <a:t>là điều kiện</a:t>
            </a:r>
            <a:r>
              <a:rPr lang="en-US" altLang="vi-VN" dirty="0">
                <a:solidFill>
                  <a:srgbClr val="0000CC"/>
                </a:solidFill>
              </a:rPr>
              <a:t> để tiếp thu văn hóa nhân loại.</a:t>
            </a:r>
            <a:endParaRPr lang="en-US" altLang="vi-VN" dirty="0">
              <a:solidFill>
                <a:srgbClr val="0000CC"/>
              </a:solidFill>
            </a:endParaRPr>
          </a:p>
        </p:txBody>
      </p:sp>
      <p:sp>
        <p:nvSpPr>
          <p:cNvPr id="2" name="Text Box 1"/>
          <p:cNvSpPr txBox="1"/>
          <p:nvPr/>
        </p:nvSpPr>
        <p:spPr>
          <a:xfrm>
            <a:off x="2242185" y="62230"/>
            <a:ext cx="6530340" cy="829945"/>
          </a:xfrm>
          <a:prstGeom prst="rect">
            <a:avLst/>
          </a:prstGeom>
          <a:noFill/>
        </p:spPr>
        <p:txBody>
          <a:bodyPr wrap="square" rtlCol="0">
            <a:spAutoFit/>
          </a:bodyPr>
          <a:p>
            <a:r>
              <a:rPr lang="en-US" sz="2400" b="1" i="1">
                <a:latin typeface="Times New Roman" panose="02020603050405020304" pitchFamily="18" charset="0"/>
                <a:cs typeface="Times New Roman" panose="02020603050405020304" pitchFamily="18" charset="0"/>
              </a:rPr>
              <a:t>I.1.b. Quan điểm của Hồ Chí Minh về</a:t>
            </a:r>
            <a:endParaRPr lang="en-US" sz="2400" b="1" i="1">
              <a:latin typeface="Times New Roman" panose="02020603050405020304" pitchFamily="18" charset="0"/>
              <a:cs typeface="Times New Roman" panose="02020603050405020304" pitchFamily="18" charset="0"/>
            </a:endParaRPr>
          </a:p>
          <a:p>
            <a:r>
              <a:rPr lang="en-US" sz="2400" b="1" i="1">
                <a:latin typeface="Times New Roman" panose="02020603050405020304" pitchFamily="18" charset="0"/>
                <a:cs typeface="Times New Roman" panose="02020603050405020304" pitchFamily="18" charset="0"/>
              </a:rPr>
              <a:t>quan hệ giữa văn hóa với các lĩnh vực khác</a:t>
            </a:r>
            <a:endParaRPr lang="en-US" sz="24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8545" y="1595755"/>
            <a:ext cx="7967980" cy="3856990"/>
          </a:xfrm>
        </p:spPr>
        <p:txBody>
          <a:bodyPr>
            <a:noAutofit/>
          </a:bodyPr>
          <a:lstStyle/>
          <a:p>
            <a:pPr marL="0" indent="0">
              <a:lnSpc>
                <a:spcPct val="150000"/>
              </a:lnSpc>
              <a:buNone/>
            </a:pPr>
            <a:r>
              <a:rPr lang="vi-VN" altLang="en-US" dirty="0">
                <a:solidFill>
                  <a:srgbClr val="0000CC"/>
                </a:solidFill>
              </a:rPr>
              <a:t>*</a:t>
            </a:r>
            <a:r>
              <a:rPr lang="en-US" dirty="0">
                <a:solidFill>
                  <a:srgbClr val="0000CC"/>
                </a:solidFill>
              </a:rPr>
              <a:t> </a:t>
            </a:r>
            <a:r>
              <a:rPr lang="vi-VN" altLang="en-US" dirty="0">
                <a:solidFill>
                  <a:srgbClr val="0000CC"/>
                </a:solidFill>
              </a:rPr>
              <a:t>Văn hóa là mục tiêu:</a:t>
            </a:r>
            <a:endParaRPr lang="vi-VN" altLang="en-US" dirty="0">
              <a:solidFill>
                <a:srgbClr val="0000CC"/>
              </a:solidFill>
            </a:endParaRPr>
          </a:p>
          <a:p>
            <a:pPr marL="0" indent="0">
              <a:lnSpc>
                <a:spcPct val="150000"/>
              </a:lnSpc>
              <a:buNone/>
            </a:pPr>
            <a:r>
              <a:rPr lang="vi-VN" altLang="en-US" dirty="0">
                <a:solidFill>
                  <a:srgbClr val="0000CC"/>
                </a:solidFill>
              </a:rPr>
              <a:t>- Là quyền sống, quyền sung sướng, quyền tự do, mưu cầu hạnh phúc.</a:t>
            </a:r>
            <a:endParaRPr lang="vi-VN" altLang="en-US" dirty="0">
              <a:solidFill>
                <a:srgbClr val="0000CC"/>
              </a:solidFill>
            </a:endParaRPr>
          </a:p>
          <a:p>
            <a:pPr marL="0" indent="0">
              <a:lnSpc>
                <a:spcPct val="150000"/>
              </a:lnSpc>
              <a:buNone/>
            </a:pPr>
            <a:r>
              <a:rPr lang="vi-VN" altLang="en-US" dirty="0">
                <a:solidFill>
                  <a:srgbClr val="0000CC"/>
                </a:solidFill>
              </a:rPr>
              <a:t>- Là </a:t>
            </a:r>
            <a:r>
              <a:rPr lang="vi-VN" altLang="en-US" i="1" dirty="0">
                <a:solidFill>
                  <a:srgbClr val="002060"/>
                </a:solidFill>
              </a:rPr>
              <a:t>khát vọng</a:t>
            </a:r>
            <a:r>
              <a:rPr lang="vi-VN" altLang="en-US" i="1" dirty="0">
                <a:solidFill>
                  <a:srgbClr val="0000CC"/>
                </a:solidFill>
              </a:rPr>
              <a:t> </a:t>
            </a:r>
            <a:r>
              <a:rPr lang="vi-VN" altLang="en-US" dirty="0">
                <a:solidFill>
                  <a:srgbClr val="0000CC"/>
                </a:solidFill>
              </a:rPr>
              <a:t>về các giá trị chân, thiện, mỹ.</a:t>
            </a:r>
            <a:endParaRPr lang="vi-VN" altLang="en-US" dirty="0">
              <a:solidFill>
                <a:srgbClr val="0000CC"/>
              </a:solidFill>
            </a:endParaRPr>
          </a:p>
          <a:p>
            <a:pPr marL="0" indent="0">
              <a:lnSpc>
                <a:spcPct val="150000"/>
              </a:lnSpc>
              <a:buNone/>
            </a:pPr>
            <a:r>
              <a:rPr lang="en-US" altLang="vi-VN" dirty="0">
                <a:solidFill>
                  <a:srgbClr val="0000CC"/>
                </a:solidFill>
              </a:rPr>
              <a:t>- </a:t>
            </a:r>
            <a:r>
              <a:rPr lang="vi-VN" altLang="en-US" dirty="0">
                <a:solidFill>
                  <a:srgbClr val="0000CC"/>
                </a:solidFill>
                <a:sym typeface="+mn-ea"/>
              </a:rPr>
              <a:t> Là xã hội </a:t>
            </a:r>
            <a:r>
              <a:rPr lang="vi-VN" altLang="en-US" i="1" dirty="0">
                <a:solidFill>
                  <a:srgbClr val="002060"/>
                </a:solidFill>
                <a:sym typeface="+mn-ea"/>
              </a:rPr>
              <a:t>dân chủ, công bằng, văn minh</a:t>
            </a:r>
            <a:r>
              <a:rPr lang="en-US" altLang="vi-VN" i="1" dirty="0">
                <a:solidFill>
                  <a:srgbClr val="002060"/>
                </a:solidFill>
                <a:sym typeface="+mn-ea"/>
              </a:rPr>
              <a:t>. </a:t>
            </a:r>
            <a:endParaRPr lang="vi-VN" altLang="en-US" dirty="0">
              <a:solidFill>
                <a:srgbClr val="0000CC"/>
              </a:solidFill>
            </a:endParaRPr>
          </a:p>
          <a:p>
            <a:pPr marL="0" indent="0">
              <a:buNone/>
            </a:pPr>
            <a:endParaRPr lang="vi-VN" altLang="en-US" dirty="0">
              <a:solidFill>
                <a:srgbClr val="0000CC"/>
              </a:solidFill>
            </a:endParaRPr>
          </a:p>
        </p:txBody>
      </p:sp>
      <p:sp>
        <p:nvSpPr>
          <p:cNvPr id="6" name="Rectangle 5"/>
          <p:cNvSpPr/>
          <p:nvPr/>
        </p:nvSpPr>
        <p:spPr>
          <a:xfrm>
            <a:off x="228600" y="879475"/>
            <a:ext cx="8150860" cy="1014730"/>
          </a:xfrm>
          <a:prstGeom prst="rect">
            <a:avLst/>
          </a:prstGeom>
        </p:spPr>
        <p:txBody>
          <a:bodyPr wrap="square">
            <a:spAutoFit/>
          </a:bodyPr>
          <a:lstStyle/>
          <a:p>
            <a:pPr indent="0" algn="ctr">
              <a:buNone/>
            </a:pPr>
            <a:r>
              <a:rPr lang="vi-VN" altLang="en-US" sz="3000" b="1" i="1" dirty="0" err="1" smtClean="0">
                <a:solidFill>
                  <a:srgbClr val="002060"/>
                </a:solidFill>
                <a:latin typeface="Times New Roman" panose="02020603050405020304" pitchFamily="18" charset="0"/>
                <a:cs typeface="Times New Roman" panose="02020603050405020304" pitchFamily="18" charset="0"/>
                <a:sym typeface="+mn-ea"/>
              </a:rPr>
              <a:t>a) </a:t>
            </a:r>
            <a:r>
              <a:rPr lang="en-US" altLang="vi-VN" sz="3000" b="1" i="1" dirty="0" err="1" smtClean="0">
                <a:solidFill>
                  <a:srgbClr val="002060"/>
                </a:solidFill>
                <a:latin typeface="Times New Roman" panose="02020603050405020304" pitchFamily="18" charset="0"/>
                <a:cs typeface="Times New Roman" panose="02020603050405020304" pitchFamily="18" charset="0"/>
                <a:sym typeface="+mn-ea"/>
              </a:rPr>
              <a:t>V</a:t>
            </a:r>
            <a:r>
              <a:rPr lang="vi-VN" sz="3000" b="1" i="1" dirty="0" err="1" smtClean="0">
                <a:solidFill>
                  <a:srgbClr val="002060"/>
                </a:solidFill>
                <a:latin typeface="Times New Roman" panose="02020603050405020304" pitchFamily="18" charset="0"/>
                <a:cs typeface="Times New Roman" panose="02020603050405020304" pitchFamily="18" charset="0"/>
                <a:sym typeface="+mn-ea"/>
              </a:rPr>
              <a:t>ăn hóa </a:t>
            </a:r>
            <a:r>
              <a:rPr lang="en-US" altLang="vi-VN" sz="3000" b="1" i="1" dirty="0" err="1" smtClean="0">
                <a:solidFill>
                  <a:srgbClr val="002060"/>
                </a:solidFill>
                <a:latin typeface="Times New Roman" panose="02020603050405020304" pitchFamily="18" charset="0"/>
                <a:cs typeface="Times New Roman" panose="02020603050405020304" pitchFamily="18" charset="0"/>
                <a:sym typeface="+mn-ea"/>
              </a:rPr>
              <a:t>là mục tiêu, động lực của sự nghiệp cách mạng</a:t>
            </a:r>
            <a:endParaRPr lang="en-US" altLang="vi-VN" sz="3000" b="1" i="1" dirty="0" err="1" smtClean="0">
              <a:solidFill>
                <a:srgbClr val="002060"/>
              </a:solidFill>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1804035" y="-31115"/>
            <a:ext cx="5699125" cy="1383665"/>
          </a:xfrm>
          <a:prstGeom prst="rect">
            <a:avLst/>
          </a:prstGeom>
          <a:noFill/>
        </p:spPr>
        <p:txBody>
          <a:bodyPr wrap="square" rtlCol="0">
            <a:spAutoFit/>
          </a:bodyPr>
          <a:p>
            <a:pPr algn="ctr"/>
            <a:r>
              <a:rPr lang="en-US" altLang="vi-VN" sz="2800" b="1" dirty="0" err="1" smtClean="0">
                <a:solidFill>
                  <a:srgbClr val="002060"/>
                </a:solidFill>
                <a:latin typeface="Times New Roman" panose="02020603050405020304" pitchFamily="18" charset="0"/>
                <a:cs typeface="Times New Roman" panose="02020603050405020304" pitchFamily="18" charset="0"/>
                <a:sym typeface="+mn-ea"/>
              </a:rPr>
              <a:t>2</a:t>
            </a:r>
            <a:r>
              <a:rPr lang="vi-VN" altLang="en-US" sz="2800" b="1" dirty="0" err="1" smtClean="0">
                <a:solidFill>
                  <a:srgbClr val="002060"/>
                </a:solidFill>
                <a:latin typeface="Times New Roman" panose="02020603050405020304" pitchFamily="18" charset="0"/>
                <a:cs typeface="Times New Roman" panose="02020603050405020304" pitchFamily="18" charset="0"/>
                <a:sym typeface="+mn-ea"/>
              </a:rPr>
              <a:t>. </a:t>
            </a:r>
            <a:r>
              <a:rPr lang="en-US" sz="2800" b="1" dirty="0" err="1" smtClean="0">
                <a:solidFill>
                  <a:srgbClr val="002060"/>
                </a:solidFill>
                <a:latin typeface="Times New Roman" panose="02020603050405020304" pitchFamily="18" charset="0"/>
                <a:cs typeface="Times New Roman" panose="02020603050405020304" pitchFamily="18" charset="0"/>
                <a:sym typeface="+mn-ea"/>
              </a:rPr>
              <a:t>Quan </a:t>
            </a:r>
            <a:r>
              <a:rPr lang="vi-VN" altLang="en-US" sz="2800" b="1" dirty="0" err="1" smtClean="0">
                <a:solidFill>
                  <a:srgbClr val="002060"/>
                </a:solidFill>
                <a:latin typeface="Times New Roman" panose="02020603050405020304" pitchFamily="18" charset="0"/>
                <a:cs typeface="Times New Roman" panose="02020603050405020304" pitchFamily="18" charset="0"/>
                <a:sym typeface="+mn-ea"/>
              </a:rPr>
              <a:t>điểm của Hồ Chí Minh</a:t>
            </a:r>
            <a:endParaRPr lang="vi-VN" altLang="en-US" sz="2800" b="1" dirty="0" err="1" smtClean="0">
              <a:solidFill>
                <a:srgbClr val="002060"/>
              </a:solidFill>
              <a:latin typeface="Times New Roman" panose="02020603050405020304" pitchFamily="18" charset="0"/>
              <a:cs typeface="Times New Roman" panose="02020603050405020304" pitchFamily="18" charset="0"/>
              <a:sym typeface="+mn-ea"/>
            </a:endParaRPr>
          </a:p>
          <a:p>
            <a:pPr algn="ctr"/>
            <a:r>
              <a:rPr lang="vi-VN" altLang="en-US" sz="2800" b="1" dirty="0" err="1" smtClean="0">
                <a:solidFill>
                  <a:srgbClr val="002060"/>
                </a:solidFill>
                <a:latin typeface="Times New Roman" panose="02020603050405020304" pitchFamily="18" charset="0"/>
                <a:cs typeface="Times New Roman" panose="02020603050405020304" pitchFamily="18" charset="0"/>
                <a:sym typeface="+mn-ea"/>
              </a:rPr>
              <a:t>về </a:t>
            </a:r>
            <a:r>
              <a:rPr lang="en-US" altLang="vi-VN" sz="2800" b="1" dirty="0" err="1" smtClean="0">
                <a:solidFill>
                  <a:srgbClr val="002060"/>
                </a:solidFill>
                <a:latin typeface="Times New Roman" panose="02020603050405020304" pitchFamily="18" charset="0"/>
                <a:cs typeface="Times New Roman" panose="02020603050405020304" pitchFamily="18" charset="0"/>
                <a:sym typeface="+mn-ea"/>
              </a:rPr>
              <a:t>vai trò của văn hóa</a:t>
            </a:r>
            <a:endParaRPr lang="en-US" altLang="vi-VN" sz="2800" b="1" dirty="0" err="1" smtClean="0">
              <a:solidFill>
                <a:srgbClr val="002060"/>
              </a:solidFill>
              <a:latin typeface="Times New Roman" panose="02020603050405020304" pitchFamily="18" charset="0"/>
              <a:cs typeface="Times New Roman" panose="02020603050405020304" pitchFamily="18" charset="0"/>
            </a:endParaRPr>
          </a:p>
          <a:p>
            <a:pPr algn="ctr"/>
            <a:endParaRPr lang="en-US" altLang="vi-VN" sz="2800" b="1" dirty="0" err="1" smtClean="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705" y="1450975"/>
            <a:ext cx="8276590" cy="2973705"/>
          </a:xfrm>
        </p:spPr>
        <p:txBody>
          <a:bodyPr>
            <a:noAutofit/>
          </a:bodyPr>
          <a:lstStyle/>
          <a:p>
            <a:pPr marL="0" indent="0">
              <a:lnSpc>
                <a:spcPct val="130000"/>
              </a:lnSpc>
              <a:spcBef>
                <a:spcPts val="750"/>
              </a:spcBef>
              <a:spcAft>
                <a:spcPts val="0"/>
              </a:spcAft>
              <a:buNone/>
            </a:pPr>
            <a:r>
              <a:rPr lang="vi-VN" altLang="en-US" dirty="0">
                <a:solidFill>
                  <a:srgbClr val="0000CC"/>
                </a:solidFill>
              </a:rPr>
              <a:t>*Văn hóa là động lực:</a:t>
            </a:r>
            <a:endParaRPr lang="vi-VN" altLang="en-US" dirty="0">
              <a:solidFill>
                <a:srgbClr val="0000CC"/>
              </a:solidFill>
            </a:endParaRPr>
          </a:p>
          <a:p>
            <a:pPr marL="0" indent="0">
              <a:lnSpc>
                <a:spcPct val="130000"/>
              </a:lnSpc>
              <a:spcBef>
                <a:spcPts val="750"/>
              </a:spcBef>
              <a:spcAft>
                <a:spcPts val="0"/>
              </a:spcAft>
              <a:buNone/>
            </a:pPr>
            <a:r>
              <a:rPr lang="vi-VN" altLang="en-US" dirty="0">
                <a:solidFill>
                  <a:srgbClr val="0000CC"/>
                </a:solidFill>
              </a:rPr>
              <a:t>- Văn hóa chính trị: </a:t>
            </a:r>
            <a:r>
              <a:rPr lang="vi-VN" altLang="en-US" i="1" dirty="0">
                <a:solidFill>
                  <a:srgbClr val="002060"/>
                </a:solidFill>
              </a:rPr>
              <a:t>soi đường </a:t>
            </a:r>
            <a:r>
              <a:rPr lang="vi-VN" altLang="en-US" dirty="0">
                <a:solidFill>
                  <a:srgbClr val="0000CC"/>
                </a:solidFill>
              </a:rPr>
              <a:t>cho quốc dân đi.</a:t>
            </a:r>
            <a:endParaRPr lang="vi-VN" altLang="en-US" dirty="0">
              <a:solidFill>
                <a:srgbClr val="0000CC"/>
              </a:solidFill>
            </a:endParaRPr>
          </a:p>
          <a:p>
            <a:pPr marL="0" indent="0">
              <a:lnSpc>
                <a:spcPct val="130000"/>
              </a:lnSpc>
              <a:spcBef>
                <a:spcPts val="750"/>
              </a:spcBef>
              <a:spcAft>
                <a:spcPts val="0"/>
              </a:spcAft>
              <a:buNone/>
            </a:pPr>
            <a:r>
              <a:rPr lang="vi-VN" altLang="en-US" dirty="0">
                <a:solidFill>
                  <a:srgbClr val="0000CC"/>
                </a:solidFill>
              </a:rPr>
              <a:t>- Văn hóa nghệ thuật: nâng cao lòng yêu nước.</a:t>
            </a:r>
            <a:endParaRPr lang="vi-VN" altLang="en-US" dirty="0">
              <a:solidFill>
                <a:srgbClr val="0000CC"/>
              </a:solidFill>
            </a:endParaRPr>
          </a:p>
          <a:p>
            <a:pPr marL="0" indent="0">
              <a:lnSpc>
                <a:spcPct val="130000"/>
              </a:lnSpc>
              <a:spcBef>
                <a:spcPts val="750"/>
              </a:spcBef>
              <a:spcAft>
                <a:spcPts val="0"/>
              </a:spcAft>
              <a:buNone/>
            </a:pPr>
            <a:r>
              <a:rPr lang="en-US" dirty="0">
                <a:solidFill>
                  <a:srgbClr val="0000CC"/>
                </a:solidFill>
                <a:sym typeface="+mn-ea"/>
              </a:rPr>
              <a:t> </a:t>
            </a:r>
            <a:endParaRPr lang="vi-VN" altLang="en-US" dirty="0">
              <a:solidFill>
                <a:srgbClr val="0000CC"/>
              </a:solidFill>
              <a:sym typeface="+mn-ea"/>
            </a:endParaRPr>
          </a:p>
        </p:txBody>
      </p:sp>
      <p:sp>
        <p:nvSpPr>
          <p:cNvPr id="4" name="Text Box 3"/>
          <p:cNvSpPr txBox="1"/>
          <p:nvPr/>
        </p:nvSpPr>
        <p:spPr>
          <a:xfrm>
            <a:off x="1521460" y="37465"/>
            <a:ext cx="6661150" cy="1291590"/>
          </a:xfrm>
          <a:prstGeom prst="rect">
            <a:avLst/>
          </a:prstGeom>
          <a:noFill/>
        </p:spPr>
        <p:txBody>
          <a:bodyPr wrap="square" rtlCol="0">
            <a:spAutoFit/>
          </a:bodyPr>
          <a:p>
            <a:pPr algn="ctr"/>
            <a:r>
              <a:rPr lang="en-US" sz="2600" b="1" i="1">
                <a:latin typeface="Times New Roman" panose="02020603050405020304" pitchFamily="18" charset="0"/>
                <a:cs typeface="Times New Roman" panose="02020603050405020304" pitchFamily="18" charset="0"/>
              </a:rPr>
              <a:t>I.2.a.</a:t>
            </a:r>
            <a:r>
              <a:rPr lang="en-US" altLang="vi-VN" sz="2600" b="1" i="1" dirty="0" err="1" smtClean="0">
                <a:solidFill>
                  <a:srgbClr val="002060"/>
                </a:solidFill>
                <a:latin typeface="Times New Roman" panose="02020603050405020304" pitchFamily="18" charset="0"/>
                <a:cs typeface="Times New Roman" panose="02020603050405020304" pitchFamily="18" charset="0"/>
                <a:sym typeface="+mn-ea"/>
              </a:rPr>
              <a:t>V</a:t>
            </a:r>
            <a:r>
              <a:rPr lang="vi-VN" sz="2600" b="1" i="1" dirty="0" err="1" smtClean="0">
                <a:solidFill>
                  <a:srgbClr val="002060"/>
                </a:solidFill>
                <a:latin typeface="Times New Roman" panose="02020603050405020304" pitchFamily="18" charset="0"/>
                <a:cs typeface="Times New Roman" panose="02020603050405020304" pitchFamily="18" charset="0"/>
                <a:sym typeface="+mn-ea"/>
              </a:rPr>
              <a:t>ăn hóa </a:t>
            </a:r>
            <a:r>
              <a:rPr lang="en-US" altLang="vi-VN" sz="2600" b="1" i="1" dirty="0" err="1" smtClean="0">
                <a:solidFill>
                  <a:srgbClr val="002060"/>
                </a:solidFill>
                <a:latin typeface="Times New Roman" panose="02020603050405020304" pitchFamily="18" charset="0"/>
                <a:cs typeface="Times New Roman" panose="02020603050405020304" pitchFamily="18" charset="0"/>
                <a:sym typeface="+mn-ea"/>
              </a:rPr>
              <a:t>là mục tiêu, động lực</a:t>
            </a:r>
            <a:endParaRPr lang="en-US" altLang="vi-VN" sz="2600" b="1" i="1" dirty="0" err="1" smtClean="0">
              <a:solidFill>
                <a:srgbClr val="002060"/>
              </a:solidFill>
              <a:latin typeface="Times New Roman" panose="02020603050405020304" pitchFamily="18" charset="0"/>
              <a:cs typeface="Times New Roman" panose="02020603050405020304" pitchFamily="18" charset="0"/>
              <a:sym typeface="+mn-ea"/>
            </a:endParaRPr>
          </a:p>
          <a:p>
            <a:pPr algn="ctr"/>
            <a:r>
              <a:rPr lang="en-US" altLang="vi-VN" sz="2600" b="1" i="1" dirty="0" err="1" smtClean="0">
                <a:solidFill>
                  <a:srgbClr val="002060"/>
                </a:solidFill>
                <a:latin typeface="Times New Roman" panose="02020603050405020304" pitchFamily="18" charset="0"/>
                <a:cs typeface="Times New Roman" panose="02020603050405020304" pitchFamily="18" charset="0"/>
                <a:sym typeface="+mn-ea"/>
              </a:rPr>
              <a:t> của sự nghiệp cách mạng</a:t>
            </a:r>
            <a:endParaRPr lang="en-US" altLang="vi-VN" sz="2600" b="1" i="1" dirty="0" err="1" smtClean="0">
              <a:solidFill>
                <a:srgbClr val="002060"/>
              </a:solidFill>
              <a:latin typeface="Times New Roman" panose="02020603050405020304" pitchFamily="18" charset="0"/>
              <a:cs typeface="Times New Roman" panose="02020603050405020304" pitchFamily="18" charset="0"/>
              <a:sym typeface="+mn-ea"/>
            </a:endParaRPr>
          </a:p>
          <a:p>
            <a:pPr algn="ctr"/>
            <a:endParaRPr lang="en-US" altLang="vi-VN" sz="2600" b="1" i="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5390" y="1055370"/>
            <a:ext cx="7581900" cy="4368800"/>
          </a:xfrm>
        </p:spPr>
        <p:txBody>
          <a:bodyPr>
            <a:noAutofit/>
          </a:bodyPr>
          <a:lstStyle/>
          <a:p>
            <a:pPr marL="0" indent="0">
              <a:lnSpc>
                <a:spcPct val="150000"/>
              </a:lnSpc>
              <a:buNone/>
            </a:pPr>
            <a:r>
              <a:rPr lang="en-US" dirty="0">
                <a:solidFill>
                  <a:srgbClr val="0000CC"/>
                </a:solidFill>
              </a:rPr>
              <a:t>- </a:t>
            </a:r>
            <a:r>
              <a:rPr lang="vi-VN" altLang="en-US" dirty="0">
                <a:solidFill>
                  <a:srgbClr val="0000CC"/>
                </a:solidFill>
                <a:sym typeface="+mn-ea"/>
              </a:rPr>
              <a:t>Văn hóa giáo dục: diệt giặc dốt, giúp con người </a:t>
            </a:r>
            <a:r>
              <a:rPr lang="vi-VN" altLang="en-US" i="1" dirty="0">
                <a:solidFill>
                  <a:srgbClr val="002060"/>
                </a:solidFill>
                <a:sym typeface="+mn-ea"/>
              </a:rPr>
              <a:t>hiểu biết quy luật phát triển của xã hội</a:t>
            </a:r>
            <a:r>
              <a:rPr lang="vi-VN" altLang="en-US" dirty="0">
                <a:solidFill>
                  <a:srgbClr val="0000CC"/>
                </a:solidFill>
                <a:sym typeface="+mn-ea"/>
              </a:rPr>
              <a:t>.</a:t>
            </a:r>
            <a:endParaRPr lang="en-US" dirty="0">
              <a:solidFill>
                <a:srgbClr val="0000CC"/>
              </a:solidFill>
            </a:endParaRPr>
          </a:p>
          <a:p>
            <a:pPr marL="0" indent="0">
              <a:lnSpc>
                <a:spcPct val="150000"/>
              </a:lnSpc>
              <a:buNone/>
            </a:pPr>
            <a:r>
              <a:rPr lang="vi-VN" altLang="en-US" dirty="0">
                <a:solidFill>
                  <a:srgbClr val="0000CC"/>
                </a:solidFill>
              </a:rPr>
              <a:t>- </a:t>
            </a:r>
            <a:r>
              <a:rPr lang="vi-VN" altLang="en-US" dirty="0">
                <a:solidFill>
                  <a:srgbClr val="0000CC"/>
                </a:solidFill>
                <a:sym typeface="+mn-ea"/>
              </a:rPr>
              <a:t>Văn hóa đạo đức, lối sống: </a:t>
            </a:r>
            <a:r>
              <a:rPr lang="en-US" altLang="vi-VN" dirty="0">
                <a:solidFill>
                  <a:srgbClr val="0000CC"/>
                </a:solidFill>
                <a:sym typeface="+mn-ea"/>
              </a:rPr>
              <a:t>h</a:t>
            </a:r>
            <a:r>
              <a:rPr lang="vi-VN" altLang="en-US" dirty="0">
                <a:solidFill>
                  <a:srgbClr val="0000CC"/>
                </a:solidFill>
                <a:sym typeface="+mn-ea"/>
              </a:rPr>
              <a:t>ướng con người tới </a:t>
            </a:r>
            <a:r>
              <a:rPr lang="vi-VN" altLang="en-US" i="1" dirty="0">
                <a:solidFill>
                  <a:srgbClr val="002060"/>
                </a:solidFill>
                <a:sym typeface="+mn-ea"/>
              </a:rPr>
              <a:t>Chân -Thiện -Mỹ.</a:t>
            </a:r>
            <a:endParaRPr lang="vi-VN" altLang="en-US" dirty="0">
              <a:solidFill>
                <a:srgbClr val="0000CC"/>
              </a:solidFill>
            </a:endParaRPr>
          </a:p>
          <a:p>
            <a:pPr marL="0" indent="0">
              <a:lnSpc>
                <a:spcPct val="150000"/>
              </a:lnSpc>
              <a:buNone/>
            </a:pPr>
            <a:r>
              <a:rPr lang="vi-VN" altLang="en-US" dirty="0">
                <a:solidFill>
                  <a:srgbClr val="0000CC"/>
                </a:solidFill>
                <a:sym typeface="+mn-ea"/>
              </a:rPr>
              <a:t>- Văn hóa pháp luật: Đảm bảo </a:t>
            </a:r>
            <a:r>
              <a:rPr lang="vi-VN" altLang="en-US" i="1" dirty="0">
                <a:solidFill>
                  <a:srgbClr val="002060"/>
                </a:solidFill>
                <a:sym typeface="+mn-ea"/>
              </a:rPr>
              <a:t>dân chủ, kỷ cương</a:t>
            </a:r>
            <a:r>
              <a:rPr lang="vi-VN" altLang="en-US" dirty="0">
                <a:solidFill>
                  <a:srgbClr val="0000CC"/>
                </a:solidFill>
                <a:sym typeface="+mn-ea"/>
              </a:rPr>
              <a:t>, phép nước.</a:t>
            </a:r>
            <a:endParaRPr lang="vi-VN" altLang="en-US" dirty="0">
              <a:solidFill>
                <a:srgbClr val="0000CC"/>
              </a:solidFill>
              <a:sym typeface="+mn-ea"/>
            </a:endParaRPr>
          </a:p>
          <a:p>
            <a:pPr marL="0" indent="0">
              <a:buNone/>
            </a:pPr>
            <a:endParaRPr lang="vi-VN" altLang="en-US" dirty="0">
              <a:solidFill>
                <a:srgbClr val="0000CC"/>
              </a:solidFill>
              <a:sym typeface="+mn-ea"/>
            </a:endParaRPr>
          </a:p>
        </p:txBody>
      </p:sp>
      <p:sp>
        <p:nvSpPr>
          <p:cNvPr id="4" name="Text Box 3"/>
          <p:cNvSpPr txBox="1"/>
          <p:nvPr/>
        </p:nvSpPr>
        <p:spPr>
          <a:xfrm>
            <a:off x="1489710" y="18415"/>
            <a:ext cx="6661150" cy="1383665"/>
          </a:xfrm>
          <a:prstGeom prst="rect">
            <a:avLst/>
          </a:prstGeom>
          <a:noFill/>
        </p:spPr>
        <p:txBody>
          <a:bodyPr wrap="square" rtlCol="0">
            <a:spAutoFit/>
          </a:bodyPr>
          <a:p>
            <a:pPr algn="ctr"/>
            <a:r>
              <a:rPr lang="en-US" sz="2800" b="1" i="1">
                <a:latin typeface="Times New Roman" panose="02020603050405020304" pitchFamily="18" charset="0"/>
                <a:cs typeface="Times New Roman" panose="02020603050405020304" pitchFamily="18" charset="0"/>
              </a:rPr>
              <a:t>I.2.a.</a:t>
            </a:r>
            <a:r>
              <a:rPr lang="en-US" altLang="vi-VN" sz="2800" b="1" i="1" dirty="0" err="1" smtClean="0">
                <a:solidFill>
                  <a:srgbClr val="002060"/>
                </a:solidFill>
                <a:latin typeface="Times New Roman" panose="02020603050405020304" pitchFamily="18" charset="0"/>
                <a:cs typeface="Times New Roman" panose="02020603050405020304" pitchFamily="18" charset="0"/>
                <a:sym typeface="+mn-ea"/>
              </a:rPr>
              <a:t>V</a:t>
            </a:r>
            <a:r>
              <a:rPr lang="vi-VN" sz="2800" b="1" i="1" dirty="0" err="1" smtClean="0">
                <a:solidFill>
                  <a:srgbClr val="002060"/>
                </a:solidFill>
                <a:latin typeface="Times New Roman" panose="02020603050405020304" pitchFamily="18" charset="0"/>
                <a:cs typeface="Times New Roman" panose="02020603050405020304" pitchFamily="18" charset="0"/>
                <a:sym typeface="+mn-ea"/>
              </a:rPr>
              <a:t>ăn hóa </a:t>
            </a:r>
            <a:r>
              <a:rPr lang="en-US" altLang="vi-VN" sz="2800" b="1" i="1" dirty="0" err="1" smtClean="0">
                <a:solidFill>
                  <a:srgbClr val="002060"/>
                </a:solidFill>
                <a:latin typeface="Times New Roman" panose="02020603050405020304" pitchFamily="18" charset="0"/>
                <a:cs typeface="Times New Roman" panose="02020603050405020304" pitchFamily="18" charset="0"/>
                <a:sym typeface="+mn-ea"/>
              </a:rPr>
              <a:t>là mục tiêu, động lực</a:t>
            </a:r>
            <a:endParaRPr lang="en-US" altLang="vi-VN" sz="2800" b="1" i="1" dirty="0" err="1" smtClean="0">
              <a:solidFill>
                <a:srgbClr val="002060"/>
              </a:solidFill>
              <a:latin typeface="Times New Roman" panose="02020603050405020304" pitchFamily="18" charset="0"/>
              <a:cs typeface="Times New Roman" panose="02020603050405020304" pitchFamily="18" charset="0"/>
              <a:sym typeface="+mn-ea"/>
            </a:endParaRPr>
          </a:p>
          <a:p>
            <a:pPr algn="ctr"/>
            <a:r>
              <a:rPr lang="en-US" altLang="vi-VN" sz="2800" b="1" i="1" dirty="0" err="1" smtClean="0">
                <a:solidFill>
                  <a:srgbClr val="002060"/>
                </a:solidFill>
                <a:latin typeface="Times New Roman" panose="02020603050405020304" pitchFamily="18" charset="0"/>
                <a:cs typeface="Times New Roman" panose="02020603050405020304" pitchFamily="18" charset="0"/>
                <a:sym typeface="+mn-ea"/>
              </a:rPr>
              <a:t>của sự nghiệp cách mạng</a:t>
            </a:r>
            <a:endParaRPr lang="en-US" altLang="vi-VN" sz="2800" b="1" i="1" dirty="0" err="1" smtClean="0">
              <a:solidFill>
                <a:srgbClr val="002060"/>
              </a:solidFill>
              <a:latin typeface="Times New Roman" panose="02020603050405020304" pitchFamily="18" charset="0"/>
              <a:cs typeface="Times New Roman" panose="02020603050405020304" pitchFamily="18" charset="0"/>
              <a:sym typeface="+mn-ea"/>
            </a:endParaRPr>
          </a:p>
          <a:p>
            <a:pPr algn="ctr"/>
            <a:endParaRPr lang="en-US" altLang="vi-VN" sz="2800" b="1" i="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5340" y="1068070"/>
            <a:ext cx="7980680" cy="4544060"/>
          </a:xfrm>
        </p:spPr>
        <p:txBody>
          <a:bodyPr>
            <a:noAutofit/>
          </a:bodyPr>
          <a:lstStyle/>
          <a:p>
            <a:pPr marL="0" indent="0">
              <a:lnSpc>
                <a:spcPct val="120000"/>
              </a:lnSpc>
              <a:spcBef>
                <a:spcPts val="750"/>
              </a:spcBef>
              <a:spcAft>
                <a:spcPts val="0"/>
              </a:spcAft>
              <a:buNone/>
            </a:pPr>
            <a:r>
              <a:rPr lang="en-US" dirty="0">
                <a:solidFill>
                  <a:srgbClr val="0000CC"/>
                </a:solidFill>
              </a:rPr>
              <a:t>- </a:t>
            </a:r>
            <a:r>
              <a:rPr lang="vi-VN" altLang="en-US" dirty="0">
                <a:solidFill>
                  <a:srgbClr val="0000CC"/>
                </a:solidFill>
              </a:rPr>
              <a:t>Đấu tranh trên các lĩnh vực tư tưởng, đạo đức, lối sống...</a:t>
            </a:r>
            <a:endParaRPr lang="vi-VN" altLang="en-US" dirty="0">
              <a:solidFill>
                <a:srgbClr val="0000CC"/>
              </a:solidFill>
            </a:endParaRPr>
          </a:p>
          <a:p>
            <a:pPr marL="0" indent="0">
              <a:lnSpc>
                <a:spcPct val="120000"/>
              </a:lnSpc>
              <a:spcBef>
                <a:spcPts val="750"/>
              </a:spcBef>
              <a:spcAft>
                <a:spcPts val="0"/>
              </a:spcAft>
              <a:buNone/>
            </a:pPr>
            <a:r>
              <a:rPr lang="en-US" altLang="vi-VN" dirty="0">
                <a:solidFill>
                  <a:srgbClr val="0000CC"/>
                </a:solidFill>
              </a:rPr>
              <a:t>- C</a:t>
            </a:r>
            <a:r>
              <a:rPr lang="vi-VN" altLang="en-US" dirty="0">
                <a:solidFill>
                  <a:srgbClr val="0000CC"/>
                </a:solidFill>
                <a:sym typeface="+mn-ea"/>
              </a:rPr>
              <a:t>ó nhiệm vụ </a:t>
            </a:r>
            <a:r>
              <a:rPr lang="vi-VN" altLang="en-US" i="1" dirty="0">
                <a:solidFill>
                  <a:srgbClr val="002060"/>
                </a:solidFill>
                <a:sym typeface="+mn-ea"/>
              </a:rPr>
              <a:t>phụng sự</a:t>
            </a:r>
            <a:r>
              <a:rPr lang="vi-VN" altLang="en-US" dirty="0">
                <a:solidFill>
                  <a:srgbClr val="0000CC"/>
                </a:solidFill>
                <a:sym typeface="+mn-ea"/>
              </a:rPr>
              <a:t> Tổ quốc, </a:t>
            </a:r>
            <a:r>
              <a:rPr lang="vi-VN" altLang="en-US" i="1" dirty="0">
                <a:solidFill>
                  <a:srgbClr val="002060"/>
                </a:solidFill>
                <a:sym typeface="+mn-ea"/>
              </a:rPr>
              <a:t>phục vụ</a:t>
            </a:r>
            <a:r>
              <a:rPr lang="vi-VN" altLang="en-US" dirty="0">
                <a:solidFill>
                  <a:srgbClr val="0000CC"/>
                </a:solidFill>
                <a:sym typeface="+mn-ea"/>
              </a:rPr>
              <a:t> nhân dân.</a:t>
            </a:r>
            <a:endParaRPr lang="vi-VN" altLang="en-US" dirty="0">
              <a:solidFill>
                <a:srgbClr val="0000CC"/>
              </a:solidFill>
            </a:endParaRPr>
          </a:p>
          <a:p>
            <a:pPr marL="0" indent="0">
              <a:lnSpc>
                <a:spcPct val="120000"/>
              </a:lnSpc>
              <a:spcBef>
                <a:spcPts val="750"/>
              </a:spcBef>
              <a:spcAft>
                <a:spcPts val="0"/>
              </a:spcAft>
              <a:buNone/>
            </a:pPr>
            <a:r>
              <a:rPr lang="vi-VN" altLang="en-US" dirty="0">
                <a:solidFill>
                  <a:srgbClr val="0000CC"/>
                </a:solidFill>
                <a:sym typeface="+mn-ea"/>
              </a:rPr>
              <a:t>- </a:t>
            </a:r>
            <a:r>
              <a:rPr lang="en-US" altLang="vi-VN" dirty="0">
                <a:solidFill>
                  <a:srgbClr val="0000CC"/>
                </a:solidFill>
                <a:sym typeface="+mn-ea"/>
              </a:rPr>
              <a:t>C</a:t>
            </a:r>
            <a:r>
              <a:rPr lang="vi-VN" altLang="en-US" dirty="0">
                <a:solidFill>
                  <a:srgbClr val="0000CC"/>
                </a:solidFill>
                <a:sym typeface="+mn-ea"/>
              </a:rPr>
              <a:t>ó lập trường vững</a:t>
            </a:r>
            <a:r>
              <a:rPr lang="en-US" altLang="vi-VN" dirty="0">
                <a:solidFill>
                  <a:srgbClr val="0000CC"/>
                </a:solidFill>
                <a:sym typeface="+mn-ea"/>
              </a:rPr>
              <a:t>,</a:t>
            </a:r>
            <a:r>
              <a:rPr lang="vi-VN" altLang="en-US" dirty="0">
                <a:solidFill>
                  <a:srgbClr val="0000CC"/>
                </a:solidFill>
                <a:sym typeface="+mn-ea"/>
              </a:rPr>
              <a:t> </a:t>
            </a:r>
            <a:r>
              <a:rPr lang="en-US" altLang="vi-VN" dirty="0">
                <a:solidFill>
                  <a:srgbClr val="0000CC"/>
                </a:solidFill>
                <a:sym typeface="+mn-ea"/>
              </a:rPr>
              <a:t>c</a:t>
            </a:r>
            <a:r>
              <a:rPr lang="vi-VN" altLang="en-US" dirty="0">
                <a:solidFill>
                  <a:srgbClr val="0000CC"/>
                </a:solidFill>
                <a:sym typeface="+mn-ea"/>
              </a:rPr>
              <a:t>ó </a:t>
            </a:r>
            <a:r>
              <a:rPr lang="vi-VN" altLang="en-US" i="1" dirty="0">
                <a:solidFill>
                  <a:srgbClr val="002060"/>
                </a:solidFill>
                <a:sym typeface="+mn-ea"/>
              </a:rPr>
              <a:t>“</a:t>
            </a:r>
            <a:r>
              <a:rPr lang="en-US" altLang="vi-VN" i="1" dirty="0">
                <a:solidFill>
                  <a:srgbClr val="002060"/>
                </a:solidFill>
                <a:sym typeface="+mn-ea"/>
              </a:rPr>
              <a:t>c</a:t>
            </a:r>
            <a:r>
              <a:rPr lang="vi-VN" altLang="en-US" i="1" dirty="0">
                <a:solidFill>
                  <a:srgbClr val="002060"/>
                </a:solidFill>
                <a:sym typeface="+mn-ea"/>
              </a:rPr>
              <a:t>hất thép”</a:t>
            </a:r>
            <a:r>
              <a:rPr lang="vi-VN" altLang="en-US" dirty="0">
                <a:solidFill>
                  <a:srgbClr val="0000CC"/>
                </a:solidFill>
                <a:sym typeface="+mn-ea"/>
              </a:rPr>
              <a:t> của văn nghệ.</a:t>
            </a:r>
            <a:endParaRPr lang="vi-VN" altLang="en-US" dirty="0">
              <a:solidFill>
                <a:srgbClr val="0000CC"/>
              </a:solidFill>
            </a:endParaRPr>
          </a:p>
          <a:p>
            <a:pPr marL="0" indent="0">
              <a:lnSpc>
                <a:spcPct val="120000"/>
              </a:lnSpc>
              <a:spcBef>
                <a:spcPts val="750"/>
              </a:spcBef>
              <a:spcAft>
                <a:spcPts val="0"/>
              </a:spcAft>
              <a:buNone/>
            </a:pPr>
            <a:r>
              <a:rPr lang="vi-VN" altLang="en-US" dirty="0">
                <a:solidFill>
                  <a:srgbClr val="0000CC"/>
                </a:solidFill>
                <a:sym typeface="+mn-ea"/>
              </a:rPr>
              <a:t>- </a:t>
            </a:r>
            <a:r>
              <a:rPr lang="en-US" altLang="vi-VN" dirty="0">
                <a:solidFill>
                  <a:srgbClr val="0000CC"/>
                </a:solidFill>
                <a:sym typeface="+mn-ea"/>
              </a:rPr>
              <a:t>C</a:t>
            </a:r>
            <a:r>
              <a:rPr lang="vi-VN" altLang="en-US" dirty="0">
                <a:solidFill>
                  <a:srgbClr val="0000CC"/>
                </a:solidFill>
                <a:sym typeface="+mn-ea"/>
              </a:rPr>
              <a:t>ó những tác phẩm xứng đáng với dân tộc.</a:t>
            </a:r>
            <a:endParaRPr lang="vi-VN" altLang="en-US" dirty="0">
              <a:solidFill>
                <a:srgbClr val="0000CC"/>
              </a:solidFill>
            </a:endParaRPr>
          </a:p>
          <a:p>
            <a:pPr marL="0" indent="0">
              <a:lnSpc>
                <a:spcPct val="150000"/>
              </a:lnSpc>
              <a:buNone/>
            </a:pPr>
            <a:endParaRPr lang="vi-VN" altLang="en-US" dirty="0">
              <a:solidFill>
                <a:srgbClr val="0000CC"/>
              </a:solidFill>
            </a:endParaRPr>
          </a:p>
        </p:txBody>
      </p:sp>
      <p:sp>
        <p:nvSpPr>
          <p:cNvPr id="2" name="Text Box 1"/>
          <p:cNvSpPr txBox="1"/>
          <p:nvPr/>
        </p:nvSpPr>
        <p:spPr>
          <a:xfrm>
            <a:off x="2336800" y="118745"/>
            <a:ext cx="5174615" cy="891540"/>
          </a:xfrm>
          <a:prstGeom prst="rect">
            <a:avLst/>
          </a:prstGeom>
          <a:noFill/>
        </p:spPr>
        <p:txBody>
          <a:bodyPr wrap="none" rtlCol="0" anchor="t">
            <a:spAutoFit/>
          </a:bodyPr>
          <a:p>
            <a:pPr algn="l"/>
            <a:r>
              <a:rPr lang="en-US" sz="3200" b="1" i="1">
                <a:latin typeface="Times New Roman" panose="02020603050405020304" pitchFamily="18" charset="0"/>
                <a:cs typeface="Times New Roman" panose="02020603050405020304" pitchFamily="18" charset="0"/>
                <a:sym typeface="+mn-ea"/>
              </a:rPr>
              <a:t>I.2.b.</a:t>
            </a:r>
            <a:r>
              <a:rPr lang="vi-VN" sz="3200" b="1" i="1" dirty="0" err="1" smtClean="0">
                <a:solidFill>
                  <a:srgbClr val="002060"/>
                </a:solidFill>
                <a:latin typeface="Times New Roman" panose="02020603050405020304" pitchFamily="18" charset="0"/>
                <a:cs typeface="Times New Roman" panose="02020603050405020304" pitchFamily="18" charset="0"/>
                <a:sym typeface="+mn-ea"/>
              </a:rPr>
              <a:t>Văn hóa là một mặt trận</a:t>
            </a:r>
            <a:endParaRPr lang="vi-VN" sz="2000" b="1" dirty="0">
              <a:latin typeface="Times New Roman" panose="02020603050405020304" pitchFamily="18" charset="0"/>
              <a:cs typeface="Times New Roman" panose="02020603050405020304" pitchFamily="18" charset="0"/>
            </a:endParaRPr>
          </a:p>
          <a:p>
            <a:pPr algn="l"/>
            <a:endParaRPr lang="vi-VN"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075" y="938530"/>
            <a:ext cx="7594600" cy="4633595"/>
          </a:xfrm>
        </p:spPr>
        <p:txBody>
          <a:bodyPr>
            <a:noAutofit/>
          </a:bodyPr>
          <a:lstStyle/>
          <a:p>
            <a:pPr marL="0" indent="0">
              <a:lnSpc>
                <a:spcPct val="150000"/>
              </a:lnSpc>
              <a:buNone/>
            </a:pPr>
            <a:r>
              <a:rPr lang="en-US" dirty="0">
                <a:solidFill>
                  <a:srgbClr val="0000CC"/>
                </a:solidFill>
              </a:rPr>
              <a:t>-</a:t>
            </a:r>
            <a:r>
              <a:rPr lang="en-US" altLang="vi-VN" dirty="0">
                <a:solidFill>
                  <a:srgbClr val="0000CC"/>
                </a:solidFill>
              </a:rPr>
              <a:t>P</a:t>
            </a:r>
            <a:r>
              <a:rPr lang="vi-VN" altLang="en-US" dirty="0">
                <a:solidFill>
                  <a:srgbClr val="0000CC"/>
                </a:solidFill>
              </a:rPr>
              <a:t>hản ánh</a:t>
            </a:r>
            <a:r>
              <a:rPr lang="vi-VN" altLang="en-US" i="1" dirty="0">
                <a:solidFill>
                  <a:srgbClr val="002060"/>
                </a:solidFill>
              </a:rPr>
              <a:t> thực tại</a:t>
            </a:r>
            <a:r>
              <a:rPr lang="vi-VN" altLang="en-US" dirty="0">
                <a:solidFill>
                  <a:srgbClr val="0000CC"/>
                </a:solidFill>
              </a:rPr>
              <a:t> cuộc sống.</a:t>
            </a:r>
            <a:endParaRPr lang="vi-VN" altLang="en-US" dirty="0">
              <a:solidFill>
                <a:srgbClr val="0000CC"/>
              </a:solidFill>
            </a:endParaRPr>
          </a:p>
          <a:p>
            <a:pPr marL="0" indent="0">
              <a:lnSpc>
                <a:spcPct val="150000"/>
              </a:lnSpc>
              <a:buNone/>
            </a:pPr>
            <a:r>
              <a:rPr lang="vi-VN" altLang="en-US" dirty="0">
                <a:solidFill>
                  <a:srgbClr val="0000CC"/>
                </a:solidFill>
              </a:rPr>
              <a:t>- Phản ánh </a:t>
            </a:r>
            <a:r>
              <a:rPr lang="vi-VN" altLang="en-US" i="1" dirty="0">
                <a:solidFill>
                  <a:srgbClr val="002060"/>
                </a:solidFill>
              </a:rPr>
              <a:t>khát vọng</a:t>
            </a:r>
            <a:r>
              <a:rPr lang="vi-VN" altLang="en-US" dirty="0">
                <a:solidFill>
                  <a:srgbClr val="0000CC"/>
                </a:solidFill>
              </a:rPr>
              <a:t> của nhân dân.</a:t>
            </a:r>
            <a:endParaRPr lang="vi-VN" altLang="en-US" dirty="0">
              <a:solidFill>
                <a:srgbClr val="0000CC"/>
              </a:solidFill>
            </a:endParaRPr>
          </a:p>
          <a:p>
            <a:pPr marL="0" indent="0">
              <a:lnSpc>
                <a:spcPct val="150000"/>
              </a:lnSpc>
              <a:buNone/>
            </a:pPr>
            <a:r>
              <a:rPr lang="vi-VN" altLang="en-US" dirty="0">
                <a:solidFill>
                  <a:srgbClr val="0000CC"/>
                </a:solidFill>
              </a:rPr>
              <a:t>- Định hướng được giá trị cho quần chúng.</a:t>
            </a:r>
            <a:endParaRPr lang="vi-VN" altLang="en-US" dirty="0">
              <a:solidFill>
                <a:srgbClr val="0000CC"/>
              </a:solidFill>
            </a:endParaRPr>
          </a:p>
          <a:p>
            <a:pPr marL="0" indent="0">
              <a:lnSpc>
                <a:spcPct val="150000"/>
              </a:lnSpc>
              <a:buNone/>
            </a:pPr>
            <a:r>
              <a:rPr lang="vi-VN" altLang="en-US" dirty="0">
                <a:solidFill>
                  <a:srgbClr val="0000CC"/>
                </a:solidFill>
              </a:rPr>
              <a:t>- </a:t>
            </a:r>
            <a:r>
              <a:rPr lang="vi-VN" altLang="en-US" i="1" dirty="0">
                <a:solidFill>
                  <a:srgbClr val="002060"/>
                </a:solidFill>
              </a:rPr>
              <a:t>Hiểu </a:t>
            </a:r>
            <a:r>
              <a:rPr lang="vi-VN" altLang="en-US" dirty="0">
                <a:solidFill>
                  <a:srgbClr val="0000CC"/>
                </a:solidFill>
              </a:rPr>
              <a:t>và </a:t>
            </a:r>
            <a:r>
              <a:rPr lang="vi-VN" altLang="en-US" i="1" dirty="0">
                <a:solidFill>
                  <a:srgbClr val="002060"/>
                </a:solidFill>
              </a:rPr>
              <a:t>đánh giá đúng</a:t>
            </a:r>
            <a:r>
              <a:rPr lang="vi-VN" altLang="en-US" dirty="0">
                <a:solidFill>
                  <a:srgbClr val="0000CC"/>
                </a:solidFill>
              </a:rPr>
              <a:t> quần chúng.</a:t>
            </a:r>
            <a:endParaRPr lang="vi-VN" altLang="en-US" dirty="0">
              <a:solidFill>
                <a:srgbClr val="0000CC"/>
              </a:solidFill>
            </a:endParaRPr>
          </a:p>
          <a:p>
            <a:pPr marL="0" indent="0">
              <a:lnSpc>
                <a:spcPct val="150000"/>
              </a:lnSpc>
              <a:buNone/>
            </a:pPr>
            <a:r>
              <a:rPr lang="vi-VN" altLang="en-US" dirty="0">
                <a:solidFill>
                  <a:srgbClr val="0000CC"/>
                </a:solidFill>
              </a:rPr>
              <a:t>- Nhân dân là những người được </a:t>
            </a:r>
            <a:r>
              <a:rPr lang="vi-VN" altLang="en-US" i="1" dirty="0">
                <a:solidFill>
                  <a:srgbClr val="002060"/>
                </a:solidFill>
              </a:rPr>
              <a:t>hưởng thụ</a:t>
            </a:r>
            <a:r>
              <a:rPr lang="vi-VN" altLang="en-US" dirty="0">
                <a:solidFill>
                  <a:srgbClr val="0000CC"/>
                </a:solidFill>
              </a:rPr>
              <a:t> các giá trị văn hóa. </a:t>
            </a:r>
            <a:endParaRPr lang="vi-VN" altLang="en-US" dirty="0">
              <a:solidFill>
                <a:srgbClr val="0000CC"/>
              </a:solidFill>
            </a:endParaRPr>
          </a:p>
        </p:txBody>
      </p:sp>
      <p:sp>
        <p:nvSpPr>
          <p:cNvPr id="2" name="Text Box 1"/>
          <p:cNvSpPr txBox="1"/>
          <p:nvPr/>
        </p:nvSpPr>
        <p:spPr>
          <a:xfrm>
            <a:off x="2207895" y="-43180"/>
            <a:ext cx="5388610" cy="1306830"/>
          </a:xfrm>
          <a:prstGeom prst="rect">
            <a:avLst/>
          </a:prstGeom>
          <a:noFill/>
        </p:spPr>
        <p:txBody>
          <a:bodyPr wrap="none" rtlCol="0" anchor="t">
            <a:spAutoFit/>
          </a:bodyPr>
          <a:p>
            <a:pPr algn="ctr"/>
            <a:r>
              <a:rPr lang="en-US" sz="2800" b="1" i="1">
                <a:latin typeface="Times New Roman" panose="02020603050405020304" pitchFamily="18" charset="0"/>
                <a:cs typeface="Times New Roman" panose="02020603050405020304" pitchFamily="18" charset="0"/>
                <a:sym typeface="+mn-ea"/>
              </a:rPr>
              <a:t>I.2.c. </a:t>
            </a:r>
            <a:r>
              <a:rPr lang="vi-VN" sz="2800" b="1" i="1" dirty="0" err="1" smtClean="0">
                <a:solidFill>
                  <a:srgbClr val="002060"/>
                </a:solidFill>
                <a:latin typeface="Times New Roman" panose="02020603050405020304" pitchFamily="18" charset="0"/>
                <a:cs typeface="Times New Roman" panose="02020603050405020304" pitchFamily="18" charset="0"/>
                <a:sym typeface="+mn-ea"/>
              </a:rPr>
              <a:t>Văn hóa phục vụ quần chúng</a:t>
            </a:r>
            <a:endParaRPr lang="vi-VN" sz="2800" b="1" i="1" dirty="0" err="1" smtClean="0">
              <a:solidFill>
                <a:srgbClr val="002060"/>
              </a:solidFill>
              <a:latin typeface="Times New Roman" panose="02020603050405020304" pitchFamily="18" charset="0"/>
              <a:cs typeface="Times New Roman" panose="02020603050405020304" pitchFamily="18" charset="0"/>
              <a:sym typeface="+mn-ea"/>
            </a:endParaRPr>
          </a:p>
          <a:p>
            <a:pPr algn="ctr"/>
            <a:r>
              <a:rPr lang="vi-VN" sz="2800" b="1" i="1" dirty="0" err="1" smtClean="0">
                <a:solidFill>
                  <a:srgbClr val="002060"/>
                </a:solidFill>
                <a:latin typeface="Times New Roman" panose="02020603050405020304" pitchFamily="18" charset="0"/>
                <a:cs typeface="Times New Roman" panose="02020603050405020304" pitchFamily="18" charset="0"/>
                <a:sym typeface="+mn-ea"/>
              </a:rPr>
              <a:t>nhân dân</a:t>
            </a:r>
            <a:endParaRPr lang="vi-VN" sz="2300" b="1" dirty="0">
              <a:latin typeface="Times New Roman" panose="02020603050405020304" pitchFamily="18" charset="0"/>
              <a:cs typeface="Times New Roman" panose="02020603050405020304" pitchFamily="18" charset="0"/>
            </a:endParaRPr>
          </a:p>
          <a:p>
            <a:pPr algn="ctr"/>
            <a:endParaRPr lang="en-US" sz="23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4605" y="1301115"/>
            <a:ext cx="7689215" cy="2711450"/>
          </a:xfrm>
        </p:spPr>
        <p:txBody>
          <a:bodyPr>
            <a:noAutofit/>
          </a:bodyPr>
          <a:lstStyle/>
          <a:p>
            <a:pPr marL="0" indent="0">
              <a:lnSpc>
                <a:spcPct val="120000"/>
              </a:lnSpc>
              <a:spcBef>
                <a:spcPts val="750"/>
              </a:spcBef>
              <a:spcAft>
                <a:spcPts val="0"/>
              </a:spcAft>
              <a:buNone/>
            </a:pPr>
            <a:r>
              <a:rPr lang="vi-VN" altLang="en-US" dirty="0">
                <a:solidFill>
                  <a:srgbClr val="0000CC"/>
                </a:solidFill>
              </a:rPr>
              <a:t>*</a:t>
            </a:r>
            <a:r>
              <a:rPr lang="en-US" dirty="0">
                <a:solidFill>
                  <a:srgbClr val="0000CC"/>
                </a:solidFill>
              </a:rPr>
              <a:t> </a:t>
            </a:r>
            <a:r>
              <a:rPr lang="vi-VN" altLang="en-US" dirty="0">
                <a:solidFill>
                  <a:srgbClr val="0000CC"/>
                </a:solidFill>
              </a:rPr>
              <a:t>Trước cách mạng Tháng Tám năm 1945:</a:t>
            </a:r>
            <a:endParaRPr lang="vi-VN" altLang="en-US" dirty="0">
              <a:solidFill>
                <a:srgbClr val="0000CC"/>
              </a:solidFill>
            </a:endParaRPr>
          </a:p>
          <a:p>
            <a:pPr marL="0" indent="0">
              <a:lnSpc>
                <a:spcPct val="120000"/>
              </a:lnSpc>
              <a:spcBef>
                <a:spcPts val="750"/>
              </a:spcBef>
              <a:spcAft>
                <a:spcPts val="0"/>
              </a:spcAft>
              <a:buNone/>
            </a:pPr>
            <a:r>
              <a:rPr lang="vi-VN" altLang="en-US" i="1" dirty="0">
                <a:solidFill>
                  <a:srgbClr val="0000CC"/>
                </a:solidFill>
              </a:rPr>
              <a:t>5 nội dung:</a:t>
            </a:r>
            <a:r>
              <a:rPr lang="vi-VN" altLang="en-US" dirty="0">
                <a:solidFill>
                  <a:srgbClr val="0000CC"/>
                </a:solidFill>
              </a:rPr>
              <a:t> </a:t>
            </a:r>
            <a:endParaRPr lang="vi-VN" altLang="en-US" dirty="0">
              <a:solidFill>
                <a:srgbClr val="0000CC"/>
              </a:solidFill>
            </a:endParaRPr>
          </a:p>
          <a:p>
            <a:pPr marL="0" indent="0">
              <a:lnSpc>
                <a:spcPct val="120000"/>
              </a:lnSpc>
              <a:spcBef>
                <a:spcPts val="750"/>
              </a:spcBef>
              <a:spcAft>
                <a:spcPts val="0"/>
              </a:spcAft>
              <a:buNone/>
            </a:pPr>
            <a:r>
              <a:rPr lang="vi-VN" altLang="en-US" dirty="0">
                <a:solidFill>
                  <a:srgbClr val="0000CC"/>
                </a:solidFill>
              </a:rPr>
              <a:t>- Xây dựng tâm lý độc lập tự cường</a:t>
            </a:r>
            <a:endParaRPr lang="vi-VN" altLang="en-US" dirty="0">
              <a:solidFill>
                <a:srgbClr val="0000CC"/>
              </a:solidFill>
            </a:endParaRPr>
          </a:p>
          <a:p>
            <a:pPr marL="0" indent="0">
              <a:lnSpc>
                <a:spcPct val="120000"/>
              </a:lnSpc>
              <a:spcBef>
                <a:spcPts val="750"/>
              </a:spcBef>
              <a:spcAft>
                <a:spcPts val="0"/>
              </a:spcAft>
              <a:buNone/>
            </a:pPr>
            <a:r>
              <a:rPr lang="vi-VN" altLang="en-US" dirty="0">
                <a:solidFill>
                  <a:srgbClr val="0000CC"/>
                </a:solidFill>
              </a:rPr>
              <a:t>- Xây dựng luân lý biết hy sinh</a:t>
            </a:r>
            <a:endParaRPr lang="en-US" altLang="vi-VN" dirty="0">
              <a:solidFill>
                <a:srgbClr val="0000CC"/>
              </a:solidFill>
            </a:endParaRPr>
          </a:p>
          <a:p>
            <a:pPr marL="0" indent="0">
              <a:lnSpc>
                <a:spcPct val="150000"/>
              </a:lnSpc>
              <a:buNone/>
            </a:pPr>
            <a:endParaRPr lang="vi-VN" altLang="en-US" dirty="0">
              <a:solidFill>
                <a:srgbClr val="0000CC"/>
              </a:solidFill>
            </a:endParaRPr>
          </a:p>
          <a:p>
            <a:pPr marL="0" indent="0">
              <a:buNone/>
            </a:pPr>
            <a:endParaRPr lang="vi-VN" altLang="en-US" dirty="0">
              <a:solidFill>
                <a:srgbClr val="0000CC"/>
              </a:solidFill>
            </a:endParaRPr>
          </a:p>
        </p:txBody>
      </p:sp>
      <p:sp>
        <p:nvSpPr>
          <p:cNvPr id="6" name="Rectangle 5"/>
          <p:cNvSpPr/>
          <p:nvPr/>
        </p:nvSpPr>
        <p:spPr>
          <a:xfrm>
            <a:off x="2230120" y="-31750"/>
            <a:ext cx="6831330" cy="953135"/>
          </a:xfrm>
          <a:prstGeom prst="rect">
            <a:avLst/>
          </a:prstGeom>
        </p:spPr>
        <p:txBody>
          <a:bodyPr wrap="square">
            <a:spAutoFit/>
          </a:bodyPr>
          <a:lstStyle/>
          <a:p>
            <a:pPr indent="0" algn="just">
              <a:buNone/>
            </a:pPr>
            <a:r>
              <a:rPr lang="en-US" altLang="vi-VN" sz="2800" b="1" dirty="0" err="1" smtClean="0">
                <a:solidFill>
                  <a:srgbClr val="002060"/>
                </a:solidFill>
                <a:latin typeface="Times New Roman" panose="02020603050405020304" pitchFamily="18" charset="0"/>
                <a:cs typeface="Times New Roman" panose="02020603050405020304" pitchFamily="18" charset="0"/>
              </a:rPr>
              <a:t>I.3</a:t>
            </a:r>
            <a:r>
              <a:rPr lang="vi-VN" altLang="en-US" sz="2800" b="1" dirty="0" err="1" smtClean="0">
                <a:solidFill>
                  <a:srgbClr val="002060"/>
                </a:solidFill>
                <a:latin typeface="Times New Roman" panose="02020603050405020304" pitchFamily="18" charset="0"/>
                <a:cs typeface="Times New Roman" panose="02020603050405020304" pitchFamily="18" charset="0"/>
              </a:rPr>
              <a:t>. </a:t>
            </a:r>
            <a:r>
              <a:rPr lang="en-US" sz="2800" b="1" dirty="0" err="1" smtClean="0">
                <a:solidFill>
                  <a:srgbClr val="002060"/>
                </a:solidFill>
                <a:latin typeface="Times New Roman" panose="02020603050405020304" pitchFamily="18" charset="0"/>
                <a:cs typeface="Times New Roman" panose="02020603050405020304" pitchFamily="18" charset="0"/>
              </a:rPr>
              <a:t>Quan </a:t>
            </a:r>
            <a:r>
              <a:rPr lang="vi-VN" altLang="en-US" sz="2800" b="1" dirty="0" err="1" smtClean="0">
                <a:solidFill>
                  <a:srgbClr val="002060"/>
                </a:solidFill>
                <a:latin typeface="Times New Roman" panose="02020603050405020304" pitchFamily="18" charset="0"/>
                <a:cs typeface="Times New Roman" panose="02020603050405020304" pitchFamily="18" charset="0"/>
              </a:rPr>
              <a:t>điểm Hồ Chí Minh về</a:t>
            </a:r>
            <a:endParaRPr lang="vi-VN" altLang="en-US" sz="2800" b="1" dirty="0" err="1" smtClean="0">
              <a:solidFill>
                <a:srgbClr val="002060"/>
              </a:solidFill>
              <a:latin typeface="Times New Roman" panose="02020603050405020304" pitchFamily="18" charset="0"/>
              <a:cs typeface="Times New Roman" panose="02020603050405020304" pitchFamily="18" charset="0"/>
            </a:endParaRPr>
          </a:p>
          <a:p>
            <a:pPr indent="0" algn="just">
              <a:buNone/>
            </a:pPr>
            <a:r>
              <a:rPr lang="vi-VN" altLang="en-US" sz="2800" b="1" dirty="0" err="1" smtClean="0">
                <a:solidFill>
                  <a:srgbClr val="002060"/>
                </a:solidFill>
                <a:latin typeface="Times New Roman" panose="02020603050405020304" pitchFamily="18" charset="0"/>
                <a:cs typeface="Times New Roman" panose="02020603050405020304" pitchFamily="18" charset="0"/>
              </a:rPr>
              <a:t>xây dựng nền</a:t>
            </a:r>
            <a:r>
              <a:rPr lang="en-US" altLang="vi-VN" sz="2800" b="1" dirty="0" err="1" smtClean="0">
                <a:solidFill>
                  <a:srgbClr val="002060"/>
                </a:solidFill>
                <a:latin typeface="Times New Roman" panose="02020603050405020304" pitchFamily="18" charset="0"/>
                <a:cs typeface="Times New Roman" panose="02020603050405020304" pitchFamily="18" charset="0"/>
              </a:rPr>
              <a:t> văn hóa </a:t>
            </a:r>
            <a:r>
              <a:rPr lang="vi-VN" altLang="en-US" sz="2800" b="1" dirty="0" err="1" smtClean="0">
                <a:solidFill>
                  <a:srgbClr val="002060"/>
                </a:solidFill>
                <a:latin typeface="Times New Roman" panose="02020603050405020304" pitchFamily="18" charset="0"/>
                <a:cs typeface="Times New Roman" panose="02020603050405020304" pitchFamily="18" charset="0"/>
              </a:rPr>
              <a:t>mới</a:t>
            </a:r>
            <a:endParaRPr lang="vi-VN" altLang="en-US" sz="2800" b="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54200" y="1272540"/>
            <a:ext cx="6644005" cy="3625850"/>
          </a:xfrm>
        </p:spPr>
        <p:txBody>
          <a:bodyPr/>
          <a:p>
            <a:pPr marL="0" indent="0">
              <a:lnSpc>
                <a:spcPct val="120000"/>
              </a:lnSpc>
              <a:spcBef>
                <a:spcPts val="750"/>
              </a:spcBef>
              <a:spcAft>
                <a:spcPts val="0"/>
              </a:spcAft>
              <a:buNone/>
            </a:pPr>
            <a:r>
              <a:rPr lang="en-US" altLang="vi-VN" dirty="0">
                <a:solidFill>
                  <a:srgbClr val="0000CC"/>
                </a:solidFill>
                <a:sym typeface="+mn-ea"/>
              </a:rPr>
              <a:t>- </a:t>
            </a:r>
            <a:r>
              <a:rPr lang="vi-VN" altLang="en-US" dirty="0">
                <a:solidFill>
                  <a:srgbClr val="0000CC"/>
                </a:solidFill>
                <a:sym typeface="+mn-ea"/>
              </a:rPr>
              <a:t>Xây dựng xã hội liên quan đến phúc lợi nhân dân</a:t>
            </a:r>
            <a:r>
              <a:rPr lang="en-US" altLang="vi-VN" dirty="0">
                <a:solidFill>
                  <a:srgbClr val="0000CC"/>
                </a:solidFill>
                <a:sym typeface="+mn-ea"/>
              </a:rPr>
              <a:t>.</a:t>
            </a:r>
            <a:endParaRPr lang="en-US" altLang="vi-VN" dirty="0">
              <a:solidFill>
                <a:srgbClr val="0000CC"/>
              </a:solidFill>
              <a:sym typeface="+mn-ea"/>
            </a:endParaRPr>
          </a:p>
          <a:p>
            <a:pPr marL="0" indent="0">
              <a:lnSpc>
                <a:spcPct val="150000"/>
              </a:lnSpc>
              <a:buNone/>
            </a:pPr>
            <a:r>
              <a:rPr lang="vi-VN" altLang="en-US" dirty="0">
                <a:solidFill>
                  <a:srgbClr val="0000CC"/>
                </a:solidFill>
                <a:sym typeface="+mn-ea"/>
              </a:rPr>
              <a:t>- Xây dựng chính trị nhân quyền</a:t>
            </a:r>
            <a:endParaRPr lang="vi-VN" altLang="en-US" dirty="0">
              <a:solidFill>
                <a:srgbClr val="0000CC"/>
              </a:solidFill>
            </a:endParaRPr>
          </a:p>
          <a:p>
            <a:pPr marL="0" indent="0">
              <a:lnSpc>
                <a:spcPct val="150000"/>
              </a:lnSpc>
              <a:buNone/>
            </a:pPr>
            <a:r>
              <a:rPr lang="vi-VN" altLang="en-US" dirty="0">
                <a:solidFill>
                  <a:srgbClr val="0000CC"/>
                </a:solidFill>
                <a:sym typeface="+mn-ea"/>
              </a:rPr>
              <a:t>- Xây dựng kinh tế</a:t>
            </a:r>
            <a:endParaRPr lang="vi-VN" altLang="en-US" dirty="0">
              <a:solidFill>
                <a:srgbClr val="0000CC"/>
              </a:solidFill>
              <a:sym typeface="+mn-ea"/>
            </a:endParaRPr>
          </a:p>
          <a:p>
            <a:pPr marL="0" indent="0">
              <a:buNone/>
            </a:pPr>
            <a:endParaRPr lang="en-US"/>
          </a:p>
        </p:txBody>
      </p:sp>
      <p:sp>
        <p:nvSpPr>
          <p:cNvPr id="6" name="Rectangle 5"/>
          <p:cNvSpPr/>
          <p:nvPr/>
        </p:nvSpPr>
        <p:spPr>
          <a:xfrm>
            <a:off x="2339340" y="-59055"/>
            <a:ext cx="6831330" cy="953135"/>
          </a:xfrm>
          <a:prstGeom prst="rect">
            <a:avLst/>
          </a:prstGeom>
        </p:spPr>
        <p:txBody>
          <a:bodyPr wrap="square">
            <a:spAutoFit/>
          </a:bodyPr>
          <a:p>
            <a:pPr indent="0" algn="just">
              <a:buNone/>
            </a:pPr>
            <a:r>
              <a:rPr lang="en-US" altLang="vi-VN" sz="2800" b="1" dirty="0" err="1" smtClean="0">
                <a:solidFill>
                  <a:srgbClr val="002060"/>
                </a:solidFill>
                <a:latin typeface="Times New Roman" panose="02020603050405020304" pitchFamily="18" charset="0"/>
                <a:cs typeface="Times New Roman" panose="02020603050405020304" pitchFamily="18" charset="0"/>
              </a:rPr>
              <a:t>I.3</a:t>
            </a:r>
            <a:r>
              <a:rPr lang="vi-VN" altLang="en-US" sz="2800" b="1" dirty="0" err="1" smtClean="0">
                <a:solidFill>
                  <a:srgbClr val="002060"/>
                </a:solidFill>
                <a:latin typeface="Times New Roman" panose="02020603050405020304" pitchFamily="18" charset="0"/>
                <a:cs typeface="Times New Roman" panose="02020603050405020304" pitchFamily="18" charset="0"/>
              </a:rPr>
              <a:t>. </a:t>
            </a:r>
            <a:r>
              <a:rPr lang="en-US" sz="2800" b="1" dirty="0" err="1" smtClean="0">
                <a:solidFill>
                  <a:srgbClr val="002060"/>
                </a:solidFill>
                <a:latin typeface="Times New Roman" panose="02020603050405020304" pitchFamily="18" charset="0"/>
                <a:cs typeface="Times New Roman" panose="02020603050405020304" pitchFamily="18" charset="0"/>
              </a:rPr>
              <a:t>Quan </a:t>
            </a:r>
            <a:r>
              <a:rPr lang="vi-VN" altLang="en-US" sz="2800" b="1" dirty="0" err="1" smtClean="0">
                <a:solidFill>
                  <a:srgbClr val="002060"/>
                </a:solidFill>
                <a:latin typeface="Times New Roman" panose="02020603050405020304" pitchFamily="18" charset="0"/>
                <a:cs typeface="Times New Roman" panose="02020603050405020304" pitchFamily="18" charset="0"/>
              </a:rPr>
              <a:t>điểm Hồ Chí Minh về</a:t>
            </a:r>
            <a:endParaRPr lang="vi-VN" altLang="en-US" sz="2800" b="1" dirty="0" err="1" smtClean="0">
              <a:solidFill>
                <a:srgbClr val="002060"/>
              </a:solidFill>
              <a:latin typeface="Times New Roman" panose="02020603050405020304" pitchFamily="18" charset="0"/>
              <a:cs typeface="Times New Roman" panose="02020603050405020304" pitchFamily="18" charset="0"/>
            </a:endParaRPr>
          </a:p>
          <a:p>
            <a:pPr indent="0" algn="just">
              <a:buNone/>
            </a:pPr>
            <a:r>
              <a:rPr lang="vi-VN" altLang="en-US" sz="2800" b="1" dirty="0" err="1" smtClean="0">
                <a:solidFill>
                  <a:srgbClr val="002060"/>
                </a:solidFill>
                <a:latin typeface="Times New Roman" panose="02020603050405020304" pitchFamily="18" charset="0"/>
                <a:cs typeface="Times New Roman" panose="02020603050405020304" pitchFamily="18" charset="0"/>
              </a:rPr>
              <a:t>xây dựng nền</a:t>
            </a:r>
            <a:r>
              <a:rPr lang="en-US" altLang="vi-VN" sz="2800" b="1" dirty="0" err="1" smtClean="0">
                <a:solidFill>
                  <a:srgbClr val="002060"/>
                </a:solidFill>
                <a:latin typeface="Times New Roman" panose="02020603050405020304" pitchFamily="18" charset="0"/>
                <a:cs typeface="Times New Roman" panose="02020603050405020304" pitchFamily="18" charset="0"/>
              </a:rPr>
              <a:t> văn hóa </a:t>
            </a:r>
            <a:r>
              <a:rPr lang="vi-VN" altLang="en-US" sz="2800" b="1" dirty="0" err="1" smtClean="0">
                <a:solidFill>
                  <a:srgbClr val="002060"/>
                </a:solidFill>
                <a:latin typeface="Times New Roman" panose="02020603050405020304" pitchFamily="18" charset="0"/>
                <a:cs typeface="Times New Roman" panose="02020603050405020304" pitchFamily="18" charset="0"/>
              </a:rPr>
              <a:t>mới</a:t>
            </a:r>
            <a:endParaRPr lang="vi-VN" altLang="en-US" sz="2800" b="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725" y="1117600"/>
            <a:ext cx="7738745" cy="4363085"/>
          </a:xfrm>
        </p:spPr>
        <p:txBody>
          <a:bodyPr>
            <a:noAutofit/>
          </a:bodyPr>
          <a:lstStyle/>
          <a:p>
            <a:pPr marL="0" indent="0">
              <a:lnSpc>
                <a:spcPct val="150000"/>
              </a:lnSpc>
              <a:buNone/>
            </a:pPr>
            <a:r>
              <a:rPr lang="vi-VN" altLang="en-US" dirty="0">
                <a:solidFill>
                  <a:srgbClr val="0000CC"/>
                </a:solidFill>
              </a:rPr>
              <a:t>*Trong kháng chiến </a:t>
            </a:r>
            <a:r>
              <a:rPr lang="en-US" altLang="vi-VN" dirty="0">
                <a:solidFill>
                  <a:srgbClr val="0000CC"/>
                </a:solidFill>
              </a:rPr>
              <a:t>chống </a:t>
            </a:r>
            <a:r>
              <a:rPr lang="vi-VN" altLang="en-US" dirty="0">
                <a:solidFill>
                  <a:srgbClr val="0000CC"/>
                </a:solidFill>
              </a:rPr>
              <a:t>Pháp:</a:t>
            </a:r>
            <a:endParaRPr lang="vi-VN" altLang="en-US" dirty="0">
              <a:solidFill>
                <a:srgbClr val="0000CC"/>
              </a:solidFill>
            </a:endParaRPr>
          </a:p>
          <a:p>
            <a:pPr marL="0" indent="0">
              <a:lnSpc>
                <a:spcPct val="150000"/>
              </a:lnSpc>
              <a:buNone/>
            </a:pPr>
            <a:r>
              <a:rPr lang="vi-VN" altLang="en-US" dirty="0">
                <a:solidFill>
                  <a:srgbClr val="0000CC"/>
                </a:solidFill>
              </a:rPr>
              <a:t>Xây dựng nền văn hóa: </a:t>
            </a:r>
            <a:r>
              <a:rPr lang="vi-VN" altLang="en-US" i="1" dirty="0">
                <a:solidFill>
                  <a:srgbClr val="002060"/>
                </a:solidFill>
              </a:rPr>
              <a:t>dân tộc</a:t>
            </a:r>
            <a:r>
              <a:rPr lang="en-US" altLang="vi-VN" i="1" dirty="0">
                <a:solidFill>
                  <a:srgbClr val="002060"/>
                </a:solidFill>
              </a:rPr>
              <a:t>-</a:t>
            </a:r>
            <a:r>
              <a:rPr lang="vi-VN" altLang="en-US" i="1" dirty="0">
                <a:solidFill>
                  <a:srgbClr val="002060"/>
                </a:solidFill>
              </a:rPr>
              <a:t> khoa học </a:t>
            </a:r>
            <a:r>
              <a:rPr lang="en-US" altLang="vi-VN" i="1" dirty="0">
                <a:solidFill>
                  <a:srgbClr val="002060"/>
                </a:solidFill>
              </a:rPr>
              <a:t>-</a:t>
            </a:r>
            <a:r>
              <a:rPr lang="vi-VN" altLang="en-US" i="1" dirty="0">
                <a:solidFill>
                  <a:srgbClr val="002060"/>
                </a:solidFill>
              </a:rPr>
              <a:t> đại chúng. </a:t>
            </a:r>
            <a:endParaRPr lang="vi-VN" altLang="en-US" i="1" dirty="0">
              <a:solidFill>
                <a:srgbClr val="002060"/>
              </a:solidFill>
            </a:endParaRPr>
          </a:p>
          <a:p>
            <a:pPr marL="0" indent="0">
              <a:lnSpc>
                <a:spcPct val="150000"/>
              </a:lnSpc>
              <a:buNone/>
            </a:pPr>
            <a:r>
              <a:rPr lang="vi-VN" altLang="en-US" dirty="0">
                <a:solidFill>
                  <a:srgbClr val="0000CC"/>
                </a:solidFill>
              </a:rPr>
              <a:t>* Trong thời kỳ xây dựng chủ nghĩa xã hội: </a:t>
            </a:r>
            <a:endParaRPr lang="vi-VN" altLang="en-US" dirty="0">
              <a:solidFill>
                <a:srgbClr val="0000CC"/>
              </a:solidFill>
            </a:endParaRPr>
          </a:p>
          <a:p>
            <a:pPr marL="0" indent="0">
              <a:lnSpc>
                <a:spcPct val="150000"/>
              </a:lnSpc>
              <a:buNone/>
            </a:pPr>
            <a:r>
              <a:rPr lang="vi-VN" altLang="en-US" dirty="0">
                <a:solidFill>
                  <a:srgbClr val="0000CC"/>
                </a:solidFill>
              </a:rPr>
              <a:t>Xây dựng nền văn hóa có </a:t>
            </a:r>
            <a:r>
              <a:rPr lang="vi-VN" altLang="en-US" i="1" dirty="0">
                <a:solidFill>
                  <a:srgbClr val="002060"/>
                </a:solidFill>
              </a:rPr>
              <a:t>nội dung chủ nghĩa xã hội và tính chất dân tộc</a:t>
            </a:r>
            <a:r>
              <a:rPr lang="en-US" altLang="vi-VN" i="1" dirty="0">
                <a:solidFill>
                  <a:srgbClr val="002060"/>
                </a:solidFill>
              </a:rPr>
              <a:t>.</a:t>
            </a:r>
            <a:endParaRPr lang="en-US" altLang="vi-VN" i="1" dirty="0">
              <a:solidFill>
                <a:srgbClr val="002060"/>
              </a:solidFill>
            </a:endParaRPr>
          </a:p>
        </p:txBody>
      </p:sp>
      <p:sp>
        <p:nvSpPr>
          <p:cNvPr id="4" name="Text Box 3"/>
          <p:cNvSpPr txBox="1"/>
          <p:nvPr/>
        </p:nvSpPr>
        <p:spPr>
          <a:xfrm>
            <a:off x="2343150" y="-71755"/>
            <a:ext cx="6393180" cy="1383665"/>
          </a:xfrm>
          <a:prstGeom prst="rect">
            <a:avLst/>
          </a:prstGeom>
          <a:noFill/>
        </p:spPr>
        <p:txBody>
          <a:bodyPr wrap="square" rtlCol="0">
            <a:spAutoFit/>
          </a:bodyPr>
          <a:p>
            <a:r>
              <a:rPr lang="en-US" sz="2800" b="1">
                <a:latin typeface="Times New Roman" panose="02020603050405020304" pitchFamily="18" charset="0"/>
                <a:cs typeface="Times New Roman" panose="02020603050405020304" pitchFamily="18" charset="0"/>
              </a:rPr>
              <a:t>I.3.</a:t>
            </a:r>
            <a:r>
              <a:rPr lang="en-US" sz="2800" b="1" dirty="0" err="1" smtClean="0">
                <a:solidFill>
                  <a:srgbClr val="002060"/>
                </a:solidFill>
                <a:latin typeface="Times New Roman" panose="02020603050405020304" pitchFamily="18" charset="0"/>
                <a:cs typeface="Times New Roman" panose="02020603050405020304" pitchFamily="18" charset="0"/>
                <a:sym typeface="+mn-ea"/>
              </a:rPr>
              <a:t>Quan </a:t>
            </a:r>
            <a:r>
              <a:rPr lang="vi-VN" altLang="en-US" sz="2800" b="1" dirty="0" err="1" smtClean="0">
                <a:solidFill>
                  <a:srgbClr val="002060"/>
                </a:solidFill>
                <a:latin typeface="Times New Roman" panose="02020603050405020304" pitchFamily="18" charset="0"/>
                <a:cs typeface="Times New Roman" panose="02020603050405020304" pitchFamily="18" charset="0"/>
                <a:sym typeface="+mn-ea"/>
              </a:rPr>
              <a:t>điểm Hồ Chí Minh về</a:t>
            </a:r>
            <a:endParaRPr lang="vi-VN" altLang="en-US" sz="2800" b="1" dirty="0" err="1" smtClean="0">
              <a:solidFill>
                <a:srgbClr val="002060"/>
              </a:solidFill>
              <a:latin typeface="Times New Roman" panose="02020603050405020304" pitchFamily="18" charset="0"/>
              <a:cs typeface="Times New Roman" panose="02020603050405020304" pitchFamily="18" charset="0"/>
              <a:sym typeface="+mn-ea"/>
            </a:endParaRPr>
          </a:p>
          <a:p>
            <a:r>
              <a:rPr lang="vi-VN" altLang="en-US" sz="2800" b="1" dirty="0" err="1" smtClean="0">
                <a:solidFill>
                  <a:srgbClr val="002060"/>
                </a:solidFill>
                <a:latin typeface="Times New Roman" panose="02020603050405020304" pitchFamily="18" charset="0"/>
                <a:cs typeface="Times New Roman" panose="02020603050405020304" pitchFamily="18" charset="0"/>
                <a:sym typeface="+mn-ea"/>
              </a:rPr>
              <a:t>xây dựng nền</a:t>
            </a:r>
            <a:r>
              <a:rPr lang="en-US" altLang="vi-VN" sz="2800" b="1" dirty="0" err="1" smtClean="0">
                <a:solidFill>
                  <a:srgbClr val="002060"/>
                </a:solidFill>
                <a:latin typeface="Times New Roman" panose="02020603050405020304" pitchFamily="18" charset="0"/>
                <a:cs typeface="Times New Roman" panose="02020603050405020304" pitchFamily="18" charset="0"/>
                <a:sym typeface="+mn-ea"/>
              </a:rPr>
              <a:t> văn hóa </a:t>
            </a:r>
            <a:r>
              <a:rPr lang="vi-VN" altLang="en-US" sz="2800" b="1" dirty="0" err="1" smtClean="0">
                <a:solidFill>
                  <a:srgbClr val="002060"/>
                </a:solidFill>
                <a:latin typeface="Times New Roman" panose="02020603050405020304" pitchFamily="18" charset="0"/>
                <a:cs typeface="Times New Roman" panose="02020603050405020304" pitchFamily="18" charset="0"/>
                <a:sym typeface="+mn-ea"/>
              </a:rPr>
              <a:t>mới</a:t>
            </a:r>
            <a:endParaRPr lang="en-US" altLang="vi-VN" sz="2800" b="1" dirty="0" err="1" smtClean="0">
              <a:solidFill>
                <a:srgbClr val="002060"/>
              </a:solidFill>
              <a:latin typeface="Times New Roman" panose="02020603050405020304" pitchFamily="18" charset="0"/>
              <a:cs typeface="Times New Roman" panose="02020603050405020304" pitchFamily="18" charset="0"/>
              <a:sym typeface="+mn-ea"/>
            </a:endParaRPr>
          </a:p>
          <a:p>
            <a:endParaRPr lang="en-US" altLang="vi-VN" sz="2800" b="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87370"/>
            <a:ext cx="7846060" cy="2162810"/>
          </a:xfrm>
        </p:spPr>
        <p:txBody>
          <a:bodyPr>
            <a:normAutofit/>
          </a:bodyPr>
          <a:lstStyle/>
          <a:p>
            <a:pPr marL="0" indent="0">
              <a:lnSpc>
                <a:spcPct val="150000"/>
              </a:lnSpc>
              <a:buNone/>
            </a:pPr>
            <a:r>
              <a:rPr lang="vi-VN" altLang="en-US" dirty="0">
                <a:solidFill>
                  <a:srgbClr val="0000CC"/>
                </a:solidFill>
              </a:rPr>
              <a:t>- Hồ Chí Minh là một trong những nhà tư tưởng, lãnh tụ cách mạng thế giới bàn nhiều về đạo đức</a:t>
            </a:r>
            <a:r>
              <a:rPr lang="en-US" altLang="vi-VN" dirty="0">
                <a:solidFill>
                  <a:srgbClr val="0000CC"/>
                </a:solidFill>
              </a:rPr>
              <a:t>, </a:t>
            </a:r>
            <a:r>
              <a:rPr lang="vi-VN" altLang="en-US" dirty="0">
                <a:solidFill>
                  <a:srgbClr val="0000CC"/>
                </a:solidFill>
              </a:rPr>
              <a:t>giáo dục </a:t>
            </a:r>
            <a:r>
              <a:rPr lang="en-US" altLang="vi-VN" dirty="0">
                <a:solidFill>
                  <a:srgbClr val="0000CC"/>
                </a:solidFill>
              </a:rPr>
              <a:t>và</a:t>
            </a:r>
            <a:r>
              <a:rPr lang="vi-VN" altLang="en-US" dirty="0">
                <a:solidFill>
                  <a:srgbClr val="0000CC"/>
                </a:solidFill>
              </a:rPr>
              <a:t> thực hành đạo đức. </a:t>
            </a:r>
            <a:endParaRPr lang="vi-VN" altLang="en-US" dirty="0">
              <a:solidFill>
                <a:srgbClr val="0000CC"/>
              </a:solidFill>
            </a:endParaRPr>
          </a:p>
          <a:p>
            <a:pPr marL="0" indent="0">
              <a:buNone/>
            </a:pPr>
            <a:endParaRPr lang="vi-VN" altLang="en-US" dirty="0">
              <a:solidFill>
                <a:srgbClr val="0000CC"/>
              </a:solidFill>
            </a:endParaRPr>
          </a:p>
        </p:txBody>
      </p:sp>
      <p:sp>
        <p:nvSpPr>
          <p:cNvPr id="6" name="Rectangle 5"/>
          <p:cNvSpPr/>
          <p:nvPr/>
        </p:nvSpPr>
        <p:spPr>
          <a:xfrm>
            <a:off x="319405" y="945515"/>
            <a:ext cx="8511540" cy="1014730"/>
          </a:xfrm>
          <a:prstGeom prst="rect">
            <a:avLst/>
          </a:prstGeom>
        </p:spPr>
        <p:txBody>
          <a:bodyPr wrap="square">
            <a:spAutoFit/>
          </a:bodyPr>
          <a:lstStyle/>
          <a:p>
            <a:pPr indent="0" algn="just">
              <a:buNone/>
            </a:pPr>
            <a:r>
              <a:rPr lang="vi-VN" altLang="en-US" sz="3000" b="1" dirty="0" err="1" smtClean="0">
                <a:solidFill>
                  <a:srgbClr val="002060"/>
                </a:solidFill>
                <a:latin typeface="Times New Roman" panose="02020603050405020304" pitchFamily="18" charset="0"/>
                <a:cs typeface="Times New Roman" panose="02020603050405020304" pitchFamily="18" charset="0"/>
              </a:rPr>
              <a:t>II. </a:t>
            </a:r>
            <a:r>
              <a:rPr lang="vi-VN" sz="3000" b="1" dirty="0" err="1" smtClean="0">
                <a:solidFill>
                  <a:srgbClr val="002060"/>
                </a:solidFill>
                <a:latin typeface="Times New Roman" panose="02020603050405020304" pitchFamily="18" charset="0"/>
                <a:cs typeface="Times New Roman" panose="02020603050405020304" pitchFamily="18" charset="0"/>
              </a:rPr>
              <a:t>TƯ TƯỞNG HỒ CHÍ MINH VỀ ĐẠO ĐỨC</a:t>
            </a:r>
            <a:endParaRPr lang="vi-VN" sz="3000" b="1" dirty="0" err="1" smtClean="0">
              <a:solidFill>
                <a:srgbClr val="002060"/>
              </a:solidFill>
              <a:latin typeface="Times New Roman" panose="02020603050405020304" pitchFamily="18" charset="0"/>
              <a:cs typeface="Times New Roman" panose="02020603050405020304" pitchFamily="18" charset="0"/>
            </a:endParaRPr>
          </a:p>
          <a:p>
            <a:pPr indent="0" algn="just">
              <a:buNone/>
            </a:pPr>
            <a:r>
              <a:rPr lang="vi-VN" altLang="en-US" sz="3000" b="1" dirty="0" err="1" smtClean="0">
                <a:solidFill>
                  <a:srgbClr val="002060"/>
                </a:solidFill>
                <a:latin typeface="Times New Roman" panose="02020603050405020304" pitchFamily="18" charset="0"/>
                <a:cs typeface="Times New Roman" panose="02020603050405020304" pitchFamily="18" charset="0"/>
                <a:sym typeface="+mn-ea"/>
              </a:rPr>
              <a:t>1)</a:t>
            </a:r>
            <a:r>
              <a:rPr lang="vi-VN" sz="3000" b="1" dirty="0" err="1" smtClean="0">
                <a:solidFill>
                  <a:srgbClr val="002060"/>
                </a:solidFill>
                <a:latin typeface="Times New Roman" panose="02020603050405020304" pitchFamily="18" charset="0"/>
                <a:cs typeface="Times New Roman" panose="02020603050405020304" pitchFamily="18" charset="0"/>
                <a:sym typeface="+mn-ea"/>
              </a:rPr>
              <a:t> </a:t>
            </a:r>
            <a:r>
              <a:rPr lang="vi-VN" sz="3000" b="1" dirty="0" err="1" smtClean="0">
                <a:solidFill>
                  <a:srgbClr val="002060"/>
                </a:solidFill>
                <a:latin typeface="Times New Roman" panose="02020603050405020304" pitchFamily="18" charset="0"/>
                <a:cs typeface="Times New Roman" panose="02020603050405020304" pitchFamily="18" charset="0"/>
                <a:sym typeface="+mn-ea"/>
              </a:rPr>
              <a:t>Quan điểm về vai trò và sức mạnh của đạo đức</a:t>
            </a:r>
            <a:endParaRPr lang="vi-VN" sz="3000" b="1" dirty="0" err="1" smtClean="0">
              <a:solidFill>
                <a:srgbClr val="002060"/>
              </a:solidFill>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487680" y="2073275"/>
            <a:ext cx="8424545" cy="1014730"/>
          </a:xfrm>
          <a:prstGeom prst="rect">
            <a:avLst/>
          </a:prstGeom>
          <a:noFill/>
        </p:spPr>
        <p:txBody>
          <a:bodyPr wrap="square" rtlCol="0">
            <a:spAutoFit/>
          </a:bodyPr>
          <a:p>
            <a:r>
              <a:rPr lang="en-US" sz="3000" b="1" i="1">
                <a:solidFill>
                  <a:srgbClr val="002060"/>
                </a:solidFill>
                <a:latin typeface="Times New Roman" panose="02020603050405020304" pitchFamily="18" charset="0"/>
                <a:cs typeface="Times New Roman" panose="02020603050405020304" pitchFamily="18" charset="0"/>
              </a:rPr>
              <a:t>a. Đạo đức là gốc, là nền tảng tinh thần của xã hội, của người cách mạng</a:t>
            </a:r>
            <a:endParaRPr lang="en-US" sz="3000" b="1" i="1">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620" y="605790"/>
            <a:ext cx="8830310" cy="2286000"/>
          </a:xfrm>
        </p:spPr>
        <p:txBody>
          <a:bodyPr anchor="ctr">
            <a:noAutofit/>
          </a:bodyPr>
          <a:lstStyle/>
          <a:p>
            <a:r>
              <a:rPr lang="en-US" sz="4000" b="1" dirty="0" err="1">
                <a:solidFill>
                  <a:srgbClr val="002060"/>
                </a:solidFill>
                <a:latin typeface="Times New Roman" panose="02020603050405020304" pitchFamily="18" charset="0"/>
                <a:cs typeface="Times New Roman" panose="02020603050405020304" pitchFamily="18" charset="0"/>
              </a:rPr>
              <a:t>Chương</a:t>
            </a:r>
            <a:r>
              <a:rPr lang="en-US" sz="4000" b="1" dirty="0">
                <a:solidFill>
                  <a:srgbClr val="002060"/>
                </a:solidFill>
                <a:latin typeface="Times New Roman" panose="02020603050405020304" pitchFamily="18" charset="0"/>
                <a:cs typeface="Times New Roman" panose="02020603050405020304" pitchFamily="18" charset="0"/>
              </a:rPr>
              <a:t> 6</a:t>
            </a:r>
            <a:br>
              <a:rPr lang="en-US" sz="4000" b="1" dirty="0">
                <a:solidFill>
                  <a:srgbClr val="002060"/>
                </a:solidFill>
                <a:latin typeface="Times New Roman" panose="02020603050405020304" pitchFamily="18" charset="0"/>
                <a:cs typeface="Times New Roman" panose="02020603050405020304" pitchFamily="18" charset="0"/>
              </a:rPr>
            </a:br>
            <a:r>
              <a:rPr lang="en-US" sz="4000" b="1" dirty="0">
                <a:solidFill>
                  <a:srgbClr val="002060"/>
                </a:solidFill>
                <a:latin typeface="Times New Roman" panose="02020603050405020304" pitchFamily="18" charset="0"/>
                <a:cs typeface="Times New Roman" panose="02020603050405020304" pitchFamily="18" charset="0"/>
              </a:rPr>
              <a:t>TƯ TƯỞNG HỒ CHÍ MINH VỀ VĂN HÓA, ĐẠO ĐỨC, CON NGƯỜI</a:t>
            </a:r>
            <a:endParaRPr lang="en-US" sz="4000" b="1" dirty="0">
              <a:solidFill>
                <a:srgbClr val="002060"/>
              </a:solidFill>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a:xfrm>
            <a:off x="153035" y="2806700"/>
            <a:ext cx="8661400" cy="883285"/>
          </a:xfrm>
        </p:spPr>
        <p:txBody>
          <a:bodyPr>
            <a:noAutofit/>
          </a:bodyPr>
          <a:lstStyle/>
          <a:p>
            <a:pPr marL="476250" indent="-476250" algn="just">
              <a:buAutoNum type="romanUcPeriod"/>
            </a:pPr>
            <a:r>
              <a:rPr lang="en-US" sz="3000" b="1" dirty="0">
                <a:solidFill>
                  <a:srgbClr val="002060"/>
                </a:solidFill>
                <a:latin typeface="Times New Roman" panose="02020603050405020304" pitchFamily="18" charset="0"/>
                <a:cs typeface="Times New Roman" panose="02020603050405020304" pitchFamily="18" charset="0"/>
              </a:rPr>
              <a:t>TƯ TƯỞNG HỒ CHÍ MINH VỀ VĂN HÓA</a:t>
            </a:r>
            <a:endParaRPr lang="en-US" sz="3000" b="1" dirty="0">
              <a:solidFill>
                <a:srgbClr val="002060"/>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361950" y="3568065"/>
            <a:ext cx="8516620" cy="1476375"/>
          </a:xfrm>
          <a:prstGeom prst="rect">
            <a:avLst/>
          </a:prstGeom>
          <a:noFill/>
        </p:spPr>
        <p:txBody>
          <a:bodyPr wrap="square" rtlCol="0">
            <a:spAutoFit/>
          </a:bodyPr>
          <a:p>
            <a:r>
              <a:rPr lang="en-US" sz="3000" b="1">
                <a:solidFill>
                  <a:srgbClr val="002060"/>
                </a:solidFill>
                <a:latin typeface="Times New Roman" panose="02020603050405020304" pitchFamily="18" charset="0"/>
                <a:cs typeface="Times New Roman" panose="02020603050405020304" pitchFamily="18" charset="0"/>
              </a:rPr>
              <a:t>1. Một số nhận thức chung về văn hóa và quan hệ giữa văn hóa với các lĩnh vực khác</a:t>
            </a:r>
            <a:endParaRPr lang="en-US" sz="3000" b="1">
              <a:solidFill>
                <a:srgbClr val="002060"/>
              </a:solidFill>
              <a:latin typeface="Times New Roman" panose="02020603050405020304" pitchFamily="18" charset="0"/>
              <a:cs typeface="Times New Roman" panose="02020603050405020304" pitchFamily="18" charset="0"/>
            </a:endParaRPr>
          </a:p>
          <a:p>
            <a:r>
              <a:rPr lang="en-US" sz="3000" b="1" i="1">
                <a:solidFill>
                  <a:srgbClr val="002060"/>
                </a:solidFill>
                <a:latin typeface="Times New Roman" panose="02020603050405020304" pitchFamily="18" charset="0"/>
                <a:cs typeface="Times New Roman" panose="02020603050405020304" pitchFamily="18" charset="0"/>
              </a:rPr>
              <a:t>a. Quan niệm của Hồ Chí Minh về văn hóa</a:t>
            </a:r>
            <a:endParaRPr lang="en-US" sz="3000" b="1" i="1">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2045" y="952500"/>
            <a:ext cx="7653655" cy="4277995"/>
          </a:xfrm>
        </p:spPr>
        <p:txBody>
          <a:bodyPr>
            <a:normAutofit lnSpcReduction="10000"/>
          </a:bodyPr>
          <a:lstStyle/>
          <a:p>
            <a:pPr marL="0" indent="0">
              <a:lnSpc>
                <a:spcPct val="150000"/>
              </a:lnSpc>
              <a:buNone/>
            </a:pPr>
            <a:r>
              <a:rPr lang="vi-VN" dirty="0">
                <a:solidFill>
                  <a:srgbClr val="0000CC"/>
                </a:solidFill>
              </a:rPr>
              <a:t>- </a:t>
            </a:r>
            <a:r>
              <a:rPr lang="en-US" altLang="vi-VN" dirty="0">
                <a:solidFill>
                  <a:srgbClr val="0000CC"/>
                </a:solidFill>
              </a:rPr>
              <a:t>Đ</a:t>
            </a:r>
            <a:r>
              <a:rPr lang="vi-VN" dirty="0">
                <a:solidFill>
                  <a:srgbClr val="0000CC"/>
                </a:solidFill>
              </a:rPr>
              <a:t>ạo đức là nguồn nuôi dưỡng và phát triển con người; là </a:t>
            </a:r>
            <a:r>
              <a:rPr lang="vi-VN" i="1" dirty="0">
                <a:solidFill>
                  <a:srgbClr val="002060"/>
                </a:solidFill>
              </a:rPr>
              <a:t>cái gốc</a:t>
            </a:r>
            <a:r>
              <a:rPr lang="vi-VN" dirty="0">
                <a:solidFill>
                  <a:srgbClr val="0000CC"/>
                </a:solidFill>
              </a:rPr>
              <a:t> của con người; là </a:t>
            </a:r>
            <a:r>
              <a:rPr lang="vi-VN" i="1" dirty="0">
                <a:solidFill>
                  <a:srgbClr val="002060"/>
                </a:solidFill>
              </a:rPr>
              <a:t>nền tảng</a:t>
            </a:r>
            <a:r>
              <a:rPr lang="vi-VN" dirty="0">
                <a:solidFill>
                  <a:srgbClr val="0000CC"/>
                </a:solidFill>
              </a:rPr>
              <a:t>, là </a:t>
            </a:r>
            <a:r>
              <a:rPr lang="vi-VN" i="1" dirty="0">
                <a:solidFill>
                  <a:srgbClr val="002060"/>
                </a:solidFill>
              </a:rPr>
              <a:t>sức mạnh</a:t>
            </a:r>
            <a:r>
              <a:rPr lang="vi-VN" dirty="0">
                <a:solidFill>
                  <a:srgbClr val="0000CC"/>
                </a:solidFill>
              </a:rPr>
              <a:t>, là</a:t>
            </a:r>
            <a:r>
              <a:rPr lang="vi-VN" i="1" dirty="0">
                <a:solidFill>
                  <a:srgbClr val="002060"/>
                </a:solidFill>
              </a:rPr>
              <a:t> tiêu chuẩn hàng đầu</a:t>
            </a:r>
            <a:r>
              <a:rPr lang="vi-VN" dirty="0">
                <a:solidFill>
                  <a:srgbClr val="0000CC"/>
                </a:solidFill>
              </a:rPr>
              <a:t> của người cách mạng.</a:t>
            </a:r>
            <a:endParaRPr lang="vi-VN" dirty="0">
              <a:solidFill>
                <a:srgbClr val="0000CC"/>
              </a:solidFill>
            </a:endParaRPr>
          </a:p>
          <a:p>
            <a:pPr marL="0" indent="0">
              <a:lnSpc>
                <a:spcPct val="150000"/>
              </a:lnSpc>
              <a:buNone/>
            </a:pPr>
            <a:r>
              <a:rPr lang="en-US" altLang="vi-VN" dirty="0">
                <a:solidFill>
                  <a:srgbClr val="0000CC"/>
                </a:solidFill>
              </a:rPr>
              <a:t>- Đạo đức là </a:t>
            </a:r>
            <a:r>
              <a:rPr lang="en-US" altLang="vi-VN" i="1" dirty="0">
                <a:solidFill>
                  <a:srgbClr val="002060"/>
                </a:solidFill>
              </a:rPr>
              <a:t>nhân tố quyết định sự thành - bại </a:t>
            </a:r>
            <a:r>
              <a:rPr lang="en-US" altLang="vi-VN" dirty="0">
                <a:solidFill>
                  <a:srgbClr val="0000CC"/>
                </a:solidFill>
              </a:rPr>
              <a:t>của mọi công việc, phẩm chất mỗi con người. </a:t>
            </a:r>
            <a:endParaRPr lang="en-US" altLang="vi-VN" dirty="0">
              <a:solidFill>
                <a:srgbClr val="0000CC"/>
              </a:solidFill>
            </a:endParaRPr>
          </a:p>
        </p:txBody>
      </p:sp>
      <p:sp>
        <p:nvSpPr>
          <p:cNvPr id="4" name="Text Box 3"/>
          <p:cNvSpPr txBox="1"/>
          <p:nvPr/>
        </p:nvSpPr>
        <p:spPr>
          <a:xfrm>
            <a:off x="2141855" y="-32385"/>
            <a:ext cx="6261100" cy="1245235"/>
          </a:xfrm>
          <a:prstGeom prst="rect">
            <a:avLst/>
          </a:prstGeom>
          <a:noFill/>
        </p:spPr>
        <p:txBody>
          <a:bodyPr wrap="square" rtlCol="0">
            <a:spAutoFit/>
          </a:bodyPr>
          <a:p>
            <a:r>
              <a:rPr lang="en-US" sz="2600" b="1" i="1">
                <a:latin typeface="Times New Roman" panose="02020603050405020304" pitchFamily="18" charset="0"/>
                <a:cs typeface="Times New Roman" panose="02020603050405020304" pitchFamily="18" charset="0"/>
              </a:rPr>
              <a:t>II.1.a. </a:t>
            </a:r>
            <a:r>
              <a:rPr lang="en-US" sz="2600" b="1" i="1">
                <a:solidFill>
                  <a:srgbClr val="002060"/>
                </a:solidFill>
                <a:latin typeface="Times New Roman" panose="02020603050405020304" pitchFamily="18" charset="0"/>
                <a:cs typeface="Times New Roman" panose="02020603050405020304" pitchFamily="18" charset="0"/>
                <a:sym typeface="+mn-ea"/>
              </a:rPr>
              <a:t>Đạo đức là gốc, là nền tảng</a:t>
            </a:r>
            <a:endParaRPr lang="en-US" sz="2600" b="1" i="1">
              <a:solidFill>
                <a:srgbClr val="002060"/>
              </a:solidFill>
              <a:latin typeface="Times New Roman" panose="02020603050405020304" pitchFamily="18" charset="0"/>
              <a:cs typeface="Times New Roman" panose="02020603050405020304" pitchFamily="18" charset="0"/>
              <a:sym typeface="+mn-ea"/>
            </a:endParaRPr>
          </a:p>
          <a:p>
            <a:r>
              <a:rPr lang="en-US" sz="2600" b="1" i="1">
                <a:solidFill>
                  <a:srgbClr val="002060"/>
                </a:solidFill>
                <a:latin typeface="Times New Roman" panose="02020603050405020304" pitchFamily="18" charset="0"/>
                <a:cs typeface="Times New Roman" panose="02020603050405020304" pitchFamily="18" charset="0"/>
                <a:sym typeface="+mn-ea"/>
              </a:rPr>
              <a:t> tinh thần của xã hội, của người cách mạng</a:t>
            </a:r>
            <a:endParaRPr lang="en-US" sz="2300" b="1" i="1">
              <a:solidFill>
                <a:srgbClr val="002060"/>
              </a:solidFill>
              <a:latin typeface="Times New Roman" panose="02020603050405020304" pitchFamily="18" charset="0"/>
              <a:cs typeface="Times New Roman" panose="02020603050405020304" pitchFamily="18" charset="0"/>
            </a:endParaRPr>
          </a:p>
          <a:p>
            <a:endParaRPr lang="en-US" sz="23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3320" y="1053465"/>
            <a:ext cx="7703820" cy="4510405"/>
          </a:xfrm>
        </p:spPr>
        <p:txBody>
          <a:bodyPr>
            <a:noAutofit/>
          </a:bodyPr>
          <a:lstStyle/>
          <a:p>
            <a:pPr marL="0" indent="0">
              <a:lnSpc>
                <a:spcPct val="150000"/>
              </a:lnSpc>
              <a:buNone/>
            </a:pPr>
            <a:r>
              <a:rPr lang="en-US" altLang="vi-VN" dirty="0">
                <a:solidFill>
                  <a:srgbClr val="0000CC"/>
                </a:solidFill>
              </a:rPr>
              <a:t>- Hồ Chí Minh </a:t>
            </a:r>
            <a:r>
              <a:rPr lang="en-US" altLang="vi-VN" i="1" dirty="0">
                <a:solidFill>
                  <a:srgbClr val="002060"/>
                </a:solidFill>
              </a:rPr>
              <a:t>đề cao hành động</a:t>
            </a:r>
            <a:r>
              <a:rPr lang="en-US" altLang="vi-VN" dirty="0">
                <a:solidFill>
                  <a:srgbClr val="0000CC"/>
                </a:solidFill>
              </a:rPr>
              <a:t>, lấy </a:t>
            </a:r>
            <a:r>
              <a:rPr lang="en-US" altLang="vi-VN" i="1" dirty="0">
                <a:solidFill>
                  <a:srgbClr val="002060"/>
                </a:solidFill>
              </a:rPr>
              <a:t>hiệu quả thực tế</a:t>
            </a:r>
            <a:r>
              <a:rPr lang="en-US" altLang="vi-VN" dirty="0">
                <a:solidFill>
                  <a:srgbClr val="0000CC"/>
                </a:solidFill>
              </a:rPr>
              <a:t> </a:t>
            </a:r>
            <a:r>
              <a:rPr lang="en-US" altLang="vi-VN" i="1" dirty="0">
                <a:solidFill>
                  <a:srgbClr val="002060"/>
                </a:solidFill>
              </a:rPr>
              <a:t>làm thước đo.</a:t>
            </a:r>
            <a:r>
              <a:rPr lang="en-US" altLang="vi-VN" dirty="0">
                <a:solidFill>
                  <a:srgbClr val="0000CC"/>
                </a:solidFill>
              </a:rPr>
              <a:t> </a:t>
            </a:r>
            <a:endParaRPr lang="en-US" altLang="vi-VN" dirty="0">
              <a:solidFill>
                <a:srgbClr val="0000CC"/>
              </a:solidFill>
            </a:endParaRPr>
          </a:p>
          <a:p>
            <a:pPr marL="0" indent="0">
              <a:lnSpc>
                <a:spcPct val="150000"/>
              </a:lnSpc>
              <a:buNone/>
            </a:pPr>
            <a:r>
              <a:rPr lang="en-US" altLang="vi-VN" dirty="0">
                <a:solidFill>
                  <a:srgbClr val="0000CC"/>
                </a:solidFill>
              </a:rPr>
              <a:t>- </a:t>
            </a:r>
            <a:r>
              <a:rPr lang="en-US" altLang="vi-VN" i="1" dirty="0">
                <a:solidFill>
                  <a:srgbClr val="002060"/>
                </a:solidFill>
              </a:rPr>
              <a:t>Đ</a:t>
            </a:r>
            <a:r>
              <a:rPr lang="en-US" altLang="vi-VN" i="1" dirty="0">
                <a:solidFill>
                  <a:srgbClr val="002060"/>
                </a:solidFill>
              </a:rPr>
              <a:t>ạo đức là tiêu chuẩn</a:t>
            </a:r>
            <a:r>
              <a:rPr lang="en-US" altLang="vi-VN" dirty="0">
                <a:solidFill>
                  <a:srgbClr val="0000CC"/>
                </a:solidFill>
              </a:rPr>
              <a:t> cho mục đích hành động thì </a:t>
            </a:r>
            <a:r>
              <a:rPr lang="en-US" altLang="vi-VN" i="1" dirty="0">
                <a:solidFill>
                  <a:srgbClr val="002060"/>
                </a:solidFill>
              </a:rPr>
              <a:t>tài là phương tiện</a:t>
            </a:r>
            <a:r>
              <a:rPr lang="en-US" altLang="vi-VN" dirty="0">
                <a:solidFill>
                  <a:srgbClr val="0000CC"/>
                </a:solidFill>
              </a:rPr>
              <a:t> thực hiện mục đích.</a:t>
            </a:r>
            <a:endParaRPr lang="en-US" altLang="vi-VN" dirty="0">
              <a:solidFill>
                <a:srgbClr val="0000CC"/>
              </a:solidFill>
            </a:endParaRPr>
          </a:p>
          <a:p>
            <a:pPr marL="0" indent="0">
              <a:lnSpc>
                <a:spcPct val="150000"/>
              </a:lnSpc>
              <a:buNone/>
            </a:pPr>
            <a:r>
              <a:rPr lang="en-US" altLang="vi-VN" dirty="0">
                <a:solidFill>
                  <a:srgbClr val="0000CC"/>
                </a:solidFill>
              </a:rPr>
              <a:t>- Thể hiện là </a:t>
            </a:r>
            <a:r>
              <a:rPr lang="en-US" altLang="vi-VN" i="1" dirty="0">
                <a:solidFill>
                  <a:srgbClr val="002060"/>
                </a:solidFill>
              </a:rPr>
              <a:t>thước đo lòng cao thượng</a:t>
            </a:r>
            <a:r>
              <a:rPr lang="en-US" altLang="vi-VN" dirty="0">
                <a:solidFill>
                  <a:srgbClr val="0000CC"/>
                </a:solidFill>
              </a:rPr>
              <a:t> của con người. </a:t>
            </a:r>
            <a:endParaRPr lang="en-US" altLang="vi-VN" dirty="0">
              <a:solidFill>
                <a:srgbClr val="0000CC"/>
              </a:solidFill>
            </a:endParaRPr>
          </a:p>
        </p:txBody>
      </p:sp>
      <p:sp>
        <p:nvSpPr>
          <p:cNvPr id="4" name="Text Box 3"/>
          <p:cNvSpPr txBox="1"/>
          <p:nvPr/>
        </p:nvSpPr>
        <p:spPr>
          <a:xfrm>
            <a:off x="2248535" y="1270"/>
            <a:ext cx="6618605" cy="1245235"/>
          </a:xfrm>
          <a:prstGeom prst="rect">
            <a:avLst/>
          </a:prstGeom>
          <a:noFill/>
        </p:spPr>
        <p:txBody>
          <a:bodyPr wrap="square" rtlCol="0">
            <a:spAutoFit/>
          </a:bodyPr>
          <a:p>
            <a:r>
              <a:rPr lang="en-US" sz="2500" b="1" i="1">
                <a:latin typeface="Times New Roman" panose="02020603050405020304" pitchFamily="18" charset="0"/>
                <a:cs typeface="Times New Roman" panose="02020603050405020304" pitchFamily="18" charset="0"/>
              </a:rPr>
              <a:t>II.1.a. </a:t>
            </a:r>
            <a:r>
              <a:rPr lang="en-US" sz="2500" b="1" i="1">
                <a:solidFill>
                  <a:srgbClr val="002060"/>
                </a:solidFill>
                <a:latin typeface="Times New Roman" panose="02020603050405020304" pitchFamily="18" charset="0"/>
                <a:cs typeface="Times New Roman" panose="02020603050405020304" pitchFamily="18" charset="0"/>
                <a:sym typeface="+mn-ea"/>
              </a:rPr>
              <a:t>Đạo đức là gốc, là nền tảng tinh</a:t>
            </a:r>
            <a:endParaRPr lang="en-US" sz="2500" b="1" i="1">
              <a:solidFill>
                <a:srgbClr val="002060"/>
              </a:solidFill>
              <a:latin typeface="Times New Roman" panose="02020603050405020304" pitchFamily="18" charset="0"/>
              <a:cs typeface="Times New Roman" panose="02020603050405020304" pitchFamily="18" charset="0"/>
              <a:sym typeface="+mn-ea"/>
            </a:endParaRPr>
          </a:p>
          <a:p>
            <a:r>
              <a:rPr lang="en-US" sz="2500" b="1" i="1">
                <a:solidFill>
                  <a:srgbClr val="002060"/>
                </a:solidFill>
                <a:latin typeface="Times New Roman" panose="02020603050405020304" pitchFamily="18" charset="0"/>
                <a:cs typeface="Times New Roman" panose="02020603050405020304" pitchFamily="18" charset="0"/>
                <a:sym typeface="+mn-ea"/>
              </a:rPr>
              <a:t> thần của xã hội, của người cách mạng</a:t>
            </a:r>
            <a:endParaRPr lang="en-US" sz="2500" b="1" i="1">
              <a:solidFill>
                <a:srgbClr val="002060"/>
              </a:solidFill>
              <a:latin typeface="Times New Roman" panose="02020603050405020304" pitchFamily="18" charset="0"/>
              <a:cs typeface="Times New Roman" panose="02020603050405020304" pitchFamily="18" charset="0"/>
            </a:endParaRPr>
          </a:p>
          <a:p>
            <a:endParaRPr lang="en-US" sz="2500" b="1" i="1">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8385" y="1096645"/>
            <a:ext cx="7964805" cy="4421505"/>
          </a:xfrm>
        </p:spPr>
        <p:txBody>
          <a:bodyPr>
            <a:normAutofit/>
          </a:bodyPr>
          <a:lstStyle/>
          <a:p>
            <a:pPr marL="0" indent="0">
              <a:lnSpc>
                <a:spcPct val="150000"/>
              </a:lnSpc>
              <a:buNone/>
            </a:pPr>
            <a:r>
              <a:rPr lang="vi-VN" dirty="0">
                <a:solidFill>
                  <a:srgbClr val="0000CC"/>
                </a:solidFill>
              </a:rPr>
              <a:t>- </a:t>
            </a:r>
            <a:r>
              <a:rPr lang="en-US" altLang="vi-VN" dirty="0">
                <a:solidFill>
                  <a:srgbClr val="0000CC"/>
                </a:solidFill>
              </a:rPr>
              <a:t>S</a:t>
            </a:r>
            <a:r>
              <a:rPr lang="vi-VN" dirty="0">
                <a:solidFill>
                  <a:srgbClr val="0000CC"/>
                </a:solidFill>
              </a:rPr>
              <a:t>ức hấp dẫn của CNXH ở </a:t>
            </a:r>
            <a:r>
              <a:rPr lang="vi-VN" i="1" dirty="0">
                <a:solidFill>
                  <a:srgbClr val="002060"/>
                </a:solidFill>
              </a:rPr>
              <a:t>giá trị đạo đức cao đẹp</a:t>
            </a:r>
            <a:r>
              <a:rPr lang="vi-VN" dirty="0">
                <a:solidFill>
                  <a:srgbClr val="0000CC"/>
                </a:solidFill>
              </a:rPr>
              <a:t>, </a:t>
            </a:r>
            <a:r>
              <a:rPr lang="en-US" altLang="vi-VN" dirty="0">
                <a:solidFill>
                  <a:srgbClr val="0000CC"/>
                </a:solidFill>
              </a:rPr>
              <a:t>ở </a:t>
            </a:r>
            <a:r>
              <a:rPr lang="vi-VN" dirty="0">
                <a:solidFill>
                  <a:srgbClr val="0000CC"/>
                </a:solidFill>
              </a:rPr>
              <a:t>phẩm chất của người cộng sản</a:t>
            </a:r>
            <a:endParaRPr lang="en-US" altLang="vi-VN" dirty="0">
              <a:solidFill>
                <a:srgbClr val="0000CC"/>
              </a:solidFill>
            </a:endParaRPr>
          </a:p>
          <a:p>
            <a:pPr marL="0" indent="0">
              <a:lnSpc>
                <a:spcPct val="150000"/>
              </a:lnSpc>
              <a:buNone/>
            </a:pPr>
            <a:r>
              <a:rPr lang="en-US" altLang="vi-VN" dirty="0">
                <a:solidFill>
                  <a:srgbClr val="0000CC"/>
                </a:solidFill>
              </a:rPr>
              <a:t>- </a:t>
            </a:r>
            <a:r>
              <a:rPr lang="en-US" dirty="0">
                <a:solidFill>
                  <a:srgbClr val="0000CC"/>
                </a:solidFill>
              </a:rPr>
              <a:t>P</a:t>
            </a:r>
            <a:r>
              <a:rPr lang="vi-VN" altLang="en-US" dirty="0">
                <a:solidFill>
                  <a:srgbClr val="0000CC"/>
                </a:solidFill>
              </a:rPr>
              <a:t>hong trào cộng sản </a:t>
            </a:r>
            <a:r>
              <a:rPr lang="en-US" altLang="vi-VN" dirty="0">
                <a:solidFill>
                  <a:srgbClr val="0000CC"/>
                </a:solidFill>
              </a:rPr>
              <a:t>&amp;</a:t>
            </a:r>
            <a:r>
              <a:rPr lang="vi-VN" altLang="en-US" dirty="0">
                <a:solidFill>
                  <a:srgbClr val="0000CC"/>
                </a:solidFill>
              </a:rPr>
              <a:t> công nhân quốc tế </a:t>
            </a:r>
            <a:r>
              <a:rPr lang="vi-VN" altLang="en-US" i="1" dirty="0">
                <a:solidFill>
                  <a:srgbClr val="002060"/>
                </a:solidFill>
              </a:rPr>
              <a:t>trở thành lực lượng quyết định vận mệnh </a:t>
            </a:r>
            <a:r>
              <a:rPr lang="en-US" altLang="vi-VN" dirty="0">
                <a:solidFill>
                  <a:srgbClr val="0000CC"/>
                </a:solidFill>
              </a:rPr>
              <a:t>phần lớn </a:t>
            </a:r>
            <a:r>
              <a:rPr lang="en-US" altLang="vi-VN" i="1" dirty="0">
                <a:solidFill>
                  <a:srgbClr val="002060"/>
                </a:solidFill>
              </a:rPr>
              <a:t>do</a:t>
            </a:r>
            <a:r>
              <a:rPr lang="vi-VN" altLang="en-US" i="1" dirty="0">
                <a:solidFill>
                  <a:srgbClr val="002060"/>
                </a:solidFill>
              </a:rPr>
              <a:t> </a:t>
            </a:r>
            <a:r>
              <a:rPr lang="vi-VN" altLang="en-US" dirty="0">
                <a:solidFill>
                  <a:srgbClr val="002060"/>
                </a:solidFill>
              </a:rPr>
              <a:t>phẩm chất đạo đức cao quý</a:t>
            </a:r>
            <a:r>
              <a:rPr lang="en-US" altLang="vi-VN" dirty="0">
                <a:solidFill>
                  <a:srgbClr val="002060"/>
                </a:solidFill>
              </a:rPr>
              <a:t>.</a:t>
            </a:r>
            <a:endParaRPr lang="en-US" altLang="vi-VN" dirty="0">
              <a:solidFill>
                <a:srgbClr val="002060"/>
              </a:solidFill>
            </a:endParaRPr>
          </a:p>
        </p:txBody>
      </p:sp>
      <p:sp>
        <p:nvSpPr>
          <p:cNvPr id="2" name="Rectangle 5"/>
          <p:cNvSpPr/>
          <p:nvPr/>
        </p:nvSpPr>
        <p:spPr>
          <a:xfrm>
            <a:off x="2232025" y="-41275"/>
            <a:ext cx="5709920" cy="953135"/>
          </a:xfrm>
          <a:prstGeom prst="rect">
            <a:avLst/>
          </a:prstGeom>
        </p:spPr>
        <p:txBody>
          <a:bodyPr wrap="square">
            <a:spAutoFit/>
          </a:bodyPr>
          <a:p>
            <a:pPr indent="0" algn="just">
              <a:buNone/>
            </a:pPr>
            <a:r>
              <a:rPr lang="vi-VN" altLang="en-US" sz="2800" b="1" i="1" dirty="0" err="1" smtClean="0">
                <a:solidFill>
                  <a:srgbClr val="002060"/>
                </a:solidFill>
                <a:latin typeface="Times New Roman" panose="02020603050405020304" pitchFamily="18" charset="0"/>
                <a:cs typeface="Times New Roman" panose="02020603050405020304" pitchFamily="18" charset="0"/>
              </a:rPr>
              <a:t>b</a:t>
            </a:r>
            <a:r>
              <a:rPr lang="en-US" altLang="vi-VN" sz="2800" b="1" i="1" dirty="0" err="1" smtClean="0">
                <a:solidFill>
                  <a:srgbClr val="002060"/>
                </a:solidFill>
                <a:latin typeface="Times New Roman" panose="02020603050405020304" pitchFamily="18" charset="0"/>
                <a:cs typeface="Times New Roman" panose="02020603050405020304" pitchFamily="18" charset="0"/>
              </a:rPr>
              <a:t>.</a:t>
            </a:r>
            <a:r>
              <a:rPr lang="vi-VN" altLang="en-US" sz="2800" b="1" i="1" dirty="0" err="1" smtClean="0">
                <a:solidFill>
                  <a:srgbClr val="002060"/>
                </a:solidFill>
                <a:latin typeface="Times New Roman" panose="02020603050405020304" pitchFamily="18" charset="0"/>
                <a:cs typeface="Times New Roman" panose="02020603050405020304" pitchFamily="18" charset="0"/>
              </a:rPr>
              <a:t> </a:t>
            </a:r>
            <a:r>
              <a:rPr lang="en-US" altLang="vi-VN" sz="2800" b="1" i="1" dirty="0" err="1" smtClean="0">
                <a:solidFill>
                  <a:srgbClr val="002060"/>
                </a:solidFill>
                <a:latin typeface="Times New Roman" panose="02020603050405020304" pitchFamily="18" charset="0"/>
                <a:cs typeface="Times New Roman" panose="02020603050405020304" pitchFamily="18" charset="0"/>
              </a:rPr>
              <a:t>Đạo đức là nhân tố tạo nên sức</a:t>
            </a:r>
            <a:endParaRPr lang="en-US" altLang="vi-VN" sz="2800" b="1" i="1" dirty="0" err="1" smtClean="0">
              <a:solidFill>
                <a:srgbClr val="002060"/>
              </a:solidFill>
              <a:latin typeface="Times New Roman" panose="02020603050405020304" pitchFamily="18" charset="0"/>
              <a:cs typeface="Times New Roman" panose="02020603050405020304" pitchFamily="18" charset="0"/>
            </a:endParaRPr>
          </a:p>
          <a:p>
            <a:pPr indent="0" algn="just">
              <a:buNone/>
            </a:pPr>
            <a:r>
              <a:rPr lang="en-US" altLang="vi-VN" sz="2800" b="1" i="1" dirty="0" err="1" smtClean="0">
                <a:solidFill>
                  <a:srgbClr val="002060"/>
                </a:solidFill>
                <a:latin typeface="Times New Roman" panose="02020603050405020304" pitchFamily="18" charset="0"/>
                <a:cs typeface="Times New Roman" panose="02020603050405020304" pitchFamily="18" charset="0"/>
              </a:rPr>
              <a:t>hấp dẫn của chủ nghĩa xã hội</a:t>
            </a:r>
            <a:endParaRPr lang="en-US" altLang="vi-VN" sz="2800" b="1" i="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4605" y="1697990"/>
            <a:ext cx="7386320" cy="3480435"/>
          </a:xfrm>
        </p:spPr>
        <p:txBody>
          <a:bodyPr>
            <a:noAutofit/>
          </a:bodyPr>
          <a:lstStyle/>
          <a:p>
            <a:pPr marL="0" indent="0">
              <a:lnSpc>
                <a:spcPct val="150000"/>
              </a:lnSpc>
              <a:buNone/>
            </a:pPr>
            <a:r>
              <a:rPr lang="vi-VN" dirty="0">
                <a:solidFill>
                  <a:srgbClr val="0000CC"/>
                </a:solidFill>
              </a:rPr>
              <a:t>- </a:t>
            </a:r>
            <a:r>
              <a:rPr lang="en-US" altLang="vi-VN" dirty="0">
                <a:solidFill>
                  <a:srgbClr val="0000CC"/>
                </a:solidFill>
              </a:rPr>
              <a:t>L</a:t>
            </a:r>
            <a:r>
              <a:rPr lang="vi-VN" dirty="0">
                <a:solidFill>
                  <a:srgbClr val="0000CC"/>
                </a:solidFill>
              </a:rPr>
              <a:t>à phẩm chất đạo đức</a:t>
            </a:r>
            <a:r>
              <a:rPr lang="vi-VN" i="1" dirty="0">
                <a:solidFill>
                  <a:srgbClr val="002060"/>
                </a:solidFill>
              </a:rPr>
              <a:t> bao trùm</a:t>
            </a:r>
            <a:r>
              <a:rPr lang="en-US" altLang="vi-VN" i="1" dirty="0">
                <a:solidFill>
                  <a:srgbClr val="002060"/>
                </a:solidFill>
              </a:rPr>
              <a:t>,</a:t>
            </a:r>
            <a:r>
              <a:rPr lang="vi-VN" dirty="0">
                <a:solidFill>
                  <a:srgbClr val="0000CC"/>
                </a:solidFill>
              </a:rPr>
              <a:t> </a:t>
            </a:r>
            <a:r>
              <a:rPr lang="vi-VN" i="1" dirty="0">
                <a:solidFill>
                  <a:srgbClr val="002060"/>
                </a:solidFill>
              </a:rPr>
              <a:t>quan trọng nhất và chi phối</a:t>
            </a:r>
            <a:r>
              <a:rPr lang="vi-VN" dirty="0">
                <a:solidFill>
                  <a:srgbClr val="0000CC"/>
                </a:solidFill>
              </a:rPr>
              <a:t> các phẩm chất khác. </a:t>
            </a:r>
            <a:endParaRPr lang="vi-VN" dirty="0">
              <a:solidFill>
                <a:srgbClr val="0000CC"/>
              </a:solidFill>
            </a:endParaRPr>
          </a:p>
          <a:p>
            <a:pPr marL="0" indent="0">
              <a:lnSpc>
                <a:spcPct val="150000"/>
              </a:lnSpc>
              <a:buNone/>
            </a:pPr>
            <a:r>
              <a:rPr lang="vi-VN" altLang="en-US" dirty="0">
                <a:solidFill>
                  <a:srgbClr val="0000CC"/>
                </a:solidFill>
              </a:rPr>
              <a:t>-</a:t>
            </a:r>
            <a:r>
              <a:rPr lang="en-US" altLang="vi-VN" dirty="0">
                <a:solidFill>
                  <a:srgbClr val="0000CC"/>
                </a:solidFill>
              </a:rPr>
              <a:t> </a:t>
            </a:r>
            <a:r>
              <a:rPr lang="en-US" i="1" dirty="0">
                <a:solidFill>
                  <a:srgbClr val="002060"/>
                </a:solidFill>
              </a:rPr>
              <a:t>V</a:t>
            </a:r>
            <a:r>
              <a:rPr lang="vi-VN" altLang="en-US" i="1" dirty="0">
                <a:solidFill>
                  <a:srgbClr val="002060"/>
                </a:solidFill>
              </a:rPr>
              <a:t>ượt qua những hạn chế của </a:t>
            </a:r>
            <a:r>
              <a:rPr lang="en-US" altLang="vi-VN" i="1" dirty="0">
                <a:solidFill>
                  <a:srgbClr val="002060"/>
                </a:solidFill>
              </a:rPr>
              <a:t>tư tưởng</a:t>
            </a:r>
            <a:r>
              <a:rPr lang="vi-VN" altLang="en-US" i="1" dirty="0">
                <a:solidFill>
                  <a:srgbClr val="002060"/>
                </a:solidFill>
              </a:rPr>
              <a:t> truyền thống. </a:t>
            </a:r>
            <a:endParaRPr lang="vi-VN" altLang="en-US" i="1" dirty="0">
              <a:solidFill>
                <a:srgbClr val="002060"/>
              </a:solidFill>
            </a:endParaRPr>
          </a:p>
        </p:txBody>
      </p:sp>
      <p:sp>
        <p:nvSpPr>
          <p:cNvPr id="6" name="Rectangle 5"/>
          <p:cNvSpPr/>
          <p:nvPr/>
        </p:nvSpPr>
        <p:spPr>
          <a:xfrm>
            <a:off x="852805" y="1085850"/>
            <a:ext cx="6953250" cy="553085"/>
          </a:xfrm>
          <a:prstGeom prst="rect">
            <a:avLst/>
          </a:prstGeom>
        </p:spPr>
        <p:txBody>
          <a:bodyPr wrap="square">
            <a:spAutoFit/>
          </a:bodyPr>
          <a:lstStyle/>
          <a:p>
            <a:pPr indent="0" algn="just">
              <a:buNone/>
            </a:pPr>
            <a:r>
              <a:rPr lang="en-US" altLang="vi-VN" sz="3000" b="1" i="1" dirty="0" err="1" smtClean="0">
                <a:solidFill>
                  <a:srgbClr val="002060"/>
                </a:solidFill>
                <a:latin typeface="Times New Roman" panose="02020603050405020304" pitchFamily="18" charset="0"/>
                <a:cs typeface="Times New Roman" panose="02020603050405020304" pitchFamily="18" charset="0"/>
              </a:rPr>
              <a:t>a</a:t>
            </a:r>
            <a:r>
              <a:rPr lang="vi-VN" altLang="en-US" sz="3000" b="1" i="1" dirty="0" err="1" smtClean="0">
                <a:solidFill>
                  <a:srgbClr val="002060"/>
                </a:solidFill>
                <a:latin typeface="Times New Roman" panose="02020603050405020304" pitchFamily="18" charset="0"/>
                <a:cs typeface="Times New Roman" panose="02020603050405020304" pitchFamily="18" charset="0"/>
              </a:rPr>
              <a:t>) </a:t>
            </a:r>
            <a:r>
              <a:rPr lang="en-US" sz="3000" b="1" i="1" dirty="0" err="1" smtClean="0">
                <a:solidFill>
                  <a:srgbClr val="002060"/>
                </a:solidFill>
                <a:latin typeface="Times New Roman" panose="02020603050405020304" pitchFamily="18" charset="0"/>
                <a:cs typeface="Times New Roman" panose="02020603050405020304" pitchFamily="18" charset="0"/>
              </a:rPr>
              <a:t>Trung với nước, hiếu với dân</a:t>
            </a:r>
            <a:endParaRPr lang="en-US" sz="3000" b="1" i="1" dirty="0" err="1" smtClean="0">
              <a:solidFill>
                <a:srgbClr val="002060"/>
              </a:solidFill>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2282190" y="-50800"/>
            <a:ext cx="5697220" cy="953135"/>
          </a:xfrm>
          <a:prstGeom prst="rect">
            <a:avLst/>
          </a:prstGeom>
          <a:noFill/>
        </p:spPr>
        <p:txBody>
          <a:bodyPr wrap="square" rtlCol="0">
            <a:spAutoFit/>
          </a:bodyPr>
          <a:p>
            <a:r>
              <a:rPr lang="en-US" sz="2800" b="1">
                <a:solidFill>
                  <a:srgbClr val="002060"/>
                </a:solidFill>
                <a:latin typeface="Times New Roman" panose="02020603050405020304" pitchFamily="18" charset="0"/>
                <a:cs typeface="Times New Roman" panose="02020603050405020304" pitchFamily="18" charset="0"/>
              </a:rPr>
              <a:t>2. Quan điểm về những</a:t>
            </a:r>
            <a:endParaRPr lang="en-US" sz="2800" b="1">
              <a:solidFill>
                <a:srgbClr val="002060"/>
              </a:solidFill>
              <a:latin typeface="Times New Roman" panose="02020603050405020304" pitchFamily="18" charset="0"/>
              <a:cs typeface="Times New Roman" panose="02020603050405020304" pitchFamily="18" charset="0"/>
            </a:endParaRPr>
          </a:p>
          <a:p>
            <a:r>
              <a:rPr lang="en-US" sz="2800" b="1">
                <a:solidFill>
                  <a:srgbClr val="002060"/>
                </a:solidFill>
                <a:latin typeface="Times New Roman" panose="02020603050405020304" pitchFamily="18" charset="0"/>
                <a:cs typeface="Times New Roman" panose="02020603050405020304" pitchFamily="18" charset="0"/>
              </a:rPr>
              <a:t>chuẩn mực đạo đức cách mạng</a:t>
            </a:r>
            <a:endParaRPr lang="en-US" sz="2800" b="1">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820" y="970915"/>
            <a:ext cx="7786370" cy="4467860"/>
          </a:xfrm>
        </p:spPr>
        <p:txBody>
          <a:bodyPr>
            <a:noAutofit/>
          </a:bodyPr>
          <a:lstStyle/>
          <a:p>
            <a:pPr marL="0" indent="0">
              <a:lnSpc>
                <a:spcPct val="150000"/>
              </a:lnSpc>
              <a:buNone/>
            </a:pPr>
            <a:r>
              <a:rPr lang="vi-VN" altLang="en-US" dirty="0">
                <a:solidFill>
                  <a:srgbClr val="0000CC"/>
                </a:solidFill>
              </a:rPr>
              <a:t>- </a:t>
            </a:r>
            <a:r>
              <a:rPr lang="en-US" altLang="vi-VN" i="1" dirty="0">
                <a:solidFill>
                  <a:srgbClr val="0000CC"/>
                </a:solidFill>
                <a:sym typeface="+mn-ea"/>
              </a:rPr>
              <a:t>Trung với nước phải gắn liền hiếu với dân:</a:t>
            </a:r>
            <a:endParaRPr lang="en-US" altLang="vi-VN" i="1" dirty="0">
              <a:solidFill>
                <a:srgbClr val="0000CC"/>
              </a:solidFill>
              <a:sym typeface="+mn-ea"/>
            </a:endParaRPr>
          </a:p>
          <a:p>
            <a:pPr marL="0" indent="0">
              <a:lnSpc>
                <a:spcPct val="150000"/>
              </a:lnSpc>
              <a:buNone/>
            </a:pPr>
            <a:r>
              <a:rPr lang="en-US" altLang="vi-VN" i="1" dirty="0">
                <a:solidFill>
                  <a:srgbClr val="0000CC"/>
                </a:solidFill>
                <a:sym typeface="+mn-ea"/>
              </a:rPr>
              <a:t>+</a:t>
            </a:r>
            <a:r>
              <a:rPr lang="en-US" altLang="vi-VN" i="1" dirty="0">
                <a:solidFill>
                  <a:srgbClr val="002060"/>
                </a:solidFill>
                <a:sym typeface="+mn-ea"/>
              </a:rPr>
              <a:t> Trung với nước</a:t>
            </a:r>
            <a:r>
              <a:rPr lang="en-US" altLang="vi-VN" i="1" dirty="0">
                <a:solidFill>
                  <a:srgbClr val="0000CC"/>
                </a:solidFill>
                <a:sym typeface="+mn-ea"/>
              </a:rPr>
              <a:t>,</a:t>
            </a:r>
            <a:r>
              <a:rPr lang="en-US" altLang="vi-VN" dirty="0">
                <a:solidFill>
                  <a:srgbClr val="0000CC"/>
                </a:solidFill>
                <a:sym typeface="+mn-ea"/>
              </a:rPr>
              <a:t> là yêu nước, tuyệt đối trung thành với sự nghiệp cách mạng.</a:t>
            </a:r>
            <a:endParaRPr lang="en-US" altLang="vi-VN" dirty="0">
              <a:solidFill>
                <a:srgbClr val="0000CC"/>
              </a:solidFill>
              <a:sym typeface="+mn-ea"/>
            </a:endParaRPr>
          </a:p>
          <a:p>
            <a:pPr marL="0" indent="0">
              <a:lnSpc>
                <a:spcPct val="150000"/>
              </a:lnSpc>
              <a:buNone/>
            </a:pPr>
            <a:r>
              <a:rPr lang="en-US" altLang="vi-VN" dirty="0">
                <a:solidFill>
                  <a:srgbClr val="0000CC"/>
                </a:solidFill>
                <a:sym typeface="+mn-ea"/>
              </a:rPr>
              <a:t>+</a:t>
            </a:r>
            <a:r>
              <a:rPr lang="en-US" altLang="vi-VN" i="1" dirty="0">
                <a:solidFill>
                  <a:srgbClr val="0000CC"/>
                </a:solidFill>
                <a:sym typeface="+mn-ea"/>
              </a:rPr>
              <a:t> </a:t>
            </a:r>
            <a:r>
              <a:rPr lang="en-US" altLang="vi-VN" i="1" dirty="0">
                <a:solidFill>
                  <a:srgbClr val="002060"/>
                </a:solidFill>
                <a:sym typeface="+mn-ea"/>
              </a:rPr>
              <a:t>Hiếu với dân</a:t>
            </a:r>
            <a:r>
              <a:rPr lang="en-US" altLang="vi-VN" i="1" dirty="0">
                <a:solidFill>
                  <a:srgbClr val="0000CC"/>
                </a:solidFill>
                <a:sym typeface="+mn-ea"/>
              </a:rPr>
              <a:t>, </a:t>
            </a:r>
            <a:r>
              <a:rPr lang="en-US" altLang="vi-VN" dirty="0">
                <a:solidFill>
                  <a:srgbClr val="0000CC"/>
                </a:solidFill>
                <a:sym typeface="+mn-ea"/>
              </a:rPr>
              <a:t>là thương dân, tin dân, thân dân, học hỏi dân, lấy trí tuệ ở dân, kính trọng dân, lấy dân làm gốc,</a:t>
            </a:r>
            <a:endParaRPr lang="en-US" altLang="vi-VN" dirty="0">
              <a:solidFill>
                <a:srgbClr val="0000CC"/>
              </a:solidFill>
              <a:sym typeface="+mn-ea"/>
            </a:endParaRPr>
          </a:p>
        </p:txBody>
      </p:sp>
      <p:sp>
        <p:nvSpPr>
          <p:cNvPr id="4" name="Text Box 3"/>
          <p:cNvSpPr txBox="1"/>
          <p:nvPr/>
        </p:nvSpPr>
        <p:spPr>
          <a:xfrm>
            <a:off x="2158365" y="95250"/>
            <a:ext cx="6199505" cy="875665"/>
          </a:xfrm>
          <a:prstGeom prst="rect">
            <a:avLst/>
          </a:prstGeom>
          <a:noFill/>
        </p:spPr>
        <p:txBody>
          <a:bodyPr wrap="square" rtlCol="0">
            <a:spAutoFit/>
          </a:bodyPr>
          <a:p>
            <a:r>
              <a:rPr lang="en-US" sz="2800" b="1" i="1">
                <a:latin typeface="Times New Roman" panose="02020603050405020304" pitchFamily="18" charset="0"/>
                <a:cs typeface="Times New Roman" panose="02020603050405020304" pitchFamily="18" charset="0"/>
              </a:rPr>
              <a:t>II.2.a.</a:t>
            </a:r>
            <a:r>
              <a:rPr lang="en-US" sz="2800" b="1" i="1" dirty="0" err="1" smtClean="0">
                <a:solidFill>
                  <a:srgbClr val="002060"/>
                </a:solidFill>
                <a:latin typeface="Times New Roman" panose="02020603050405020304" pitchFamily="18" charset="0"/>
                <a:cs typeface="Times New Roman" panose="02020603050405020304" pitchFamily="18" charset="0"/>
                <a:sym typeface="+mn-ea"/>
              </a:rPr>
              <a:t>Trung với nước, hiếu với dân</a:t>
            </a:r>
            <a:endParaRPr lang="en-US" sz="2300" b="1" i="1" dirty="0" err="1" smtClean="0">
              <a:solidFill>
                <a:srgbClr val="002060"/>
              </a:solidFill>
              <a:latin typeface="Times New Roman" panose="02020603050405020304" pitchFamily="18" charset="0"/>
              <a:cs typeface="Times New Roman" panose="02020603050405020304" pitchFamily="18" charset="0"/>
              <a:sym typeface="+mn-ea"/>
            </a:endParaRPr>
          </a:p>
          <a:p>
            <a:endParaRPr lang="en-US" sz="23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1135" y="1092835"/>
            <a:ext cx="7400290" cy="4384040"/>
          </a:xfrm>
        </p:spPr>
        <p:txBody>
          <a:bodyPr>
            <a:noAutofit/>
          </a:bodyPr>
          <a:lstStyle/>
          <a:p>
            <a:pPr marL="0" indent="0">
              <a:lnSpc>
                <a:spcPct val="150000"/>
              </a:lnSpc>
              <a:buNone/>
            </a:pPr>
            <a:r>
              <a:rPr lang="vi-VN" dirty="0">
                <a:solidFill>
                  <a:srgbClr val="0000CC"/>
                </a:solidFill>
              </a:rPr>
              <a:t>- </a:t>
            </a:r>
            <a:r>
              <a:rPr lang="en-US" dirty="0">
                <a:solidFill>
                  <a:srgbClr val="0000CC"/>
                </a:solidFill>
              </a:rPr>
              <a:t>L</a:t>
            </a:r>
            <a:r>
              <a:rPr lang="vi-VN" dirty="0">
                <a:solidFill>
                  <a:srgbClr val="0000CC"/>
                </a:solidFill>
              </a:rPr>
              <a:t>à </a:t>
            </a:r>
            <a:r>
              <a:rPr lang="vi-VN" i="1" dirty="0">
                <a:solidFill>
                  <a:srgbClr val="002060"/>
                </a:solidFill>
              </a:rPr>
              <a:t>nội dung cốt lõi </a:t>
            </a:r>
            <a:r>
              <a:rPr lang="en-US" altLang="vi-VN" i="1" dirty="0">
                <a:solidFill>
                  <a:srgbClr val="002060"/>
                </a:solidFill>
              </a:rPr>
              <a:t>của đạo đức cách mạng.</a:t>
            </a:r>
            <a:endParaRPr lang="en-US" altLang="vi-VN" i="1" dirty="0">
              <a:solidFill>
                <a:srgbClr val="002060"/>
              </a:solidFill>
            </a:endParaRPr>
          </a:p>
          <a:p>
            <a:pPr marL="0" indent="0">
              <a:lnSpc>
                <a:spcPct val="150000"/>
              </a:lnSpc>
              <a:buNone/>
            </a:pPr>
            <a:r>
              <a:rPr lang="en-US" altLang="vi-VN" dirty="0">
                <a:solidFill>
                  <a:srgbClr val="0000CC"/>
                </a:solidFill>
              </a:rPr>
              <a:t>+ </a:t>
            </a:r>
            <a:r>
              <a:rPr dirty="0">
                <a:solidFill>
                  <a:srgbClr val="0000CC"/>
                </a:solidFill>
              </a:rPr>
              <a:t>“Cần</a:t>
            </a:r>
            <a:r>
              <a:rPr lang="en-US" dirty="0">
                <a:solidFill>
                  <a:srgbClr val="0000CC"/>
                </a:solidFill>
              </a:rPr>
              <a:t>”,</a:t>
            </a:r>
            <a:r>
              <a:rPr dirty="0">
                <a:solidFill>
                  <a:srgbClr val="0000CC"/>
                </a:solidFill>
              </a:rPr>
              <a:t>  là siêng năng, chăm chỉ</a:t>
            </a:r>
            <a:r>
              <a:rPr lang="en-US" dirty="0">
                <a:solidFill>
                  <a:srgbClr val="0000CC"/>
                </a:solidFill>
              </a:rPr>
              <a:t>..</a:t>
            </a:r>
            <a:endParaRPr lang="en-US" dirty="0">
              <a:solidFill>
                <a:srgbClr val="0000CC"/>
              </a:solidFill>
            </a:endParaRPr>
          </a:p>
          <a:p>
            <a:pPr marL="0" indent="0">
              <a:lnSpc>
                <a:spcPct val="150000"/>
              </a:lnSpc>
              <a:buNone/>
            </a:pPr>
            <a:r>
              <a:rPr lang="en-US" dirty="0">
                <a:solidFill>
                  <a:srgbClr val="0000CC"/>
                </a:solidFill>
              </a:rPr>
              <a:t>+ “</a:t>
            </a:r>
            <a:r>
              <a:rPr dirty="0">
                <a:solidFill>
                  <a:srgbClr val="0000CC"/>
                </a:solidFill>
              </a:rPr>
              <a:t>Kiệm</a:t>
            </a:r>
            <a:r>
              <a:rPr lang="en-US" dirty="0">
                <a:solidFill>
                  <a:srgbClr val="0000CC"/>
                </a:solidFill>
              </a:rPr>
              <a:t>”,</a:t>
            </a:r>
            <a:r>
              <a:rPr dirty="0">
                <a:solidFill>
                  <a:srgbClr val="0000CC"/>
                </a:solidFill>
              </a:rPr>
              <a:t> là tiết kiệm, không xa xỉ, không hoang phí, không bừa bãi</a:t>
            </a:r>
            <a:r>
              <a:rPr lang="en-US" dirty="0">
                <a:solidFill>
                  <a:srgbClr val="0000CC"/>
                </a:solidFill>
              </a:rPr>
              <a:t>.</a:t>
            </a:r>
            <a:endParaRPr dirty="0">
              <a:solidFill>
                <a:srgbClr val="0000CC"/>
              </a:solidFill>
            </a:endParaRPr>
          </a:p>
          <a:p>
            <a:pPr marL="0" indent="0">
              <a:lnSpc>
                <a:spcPct val="150000"/>
              </a:lnSpc>
              <a:buNone/>
            </a:pPr>
            <a:r>
              <a:rPr lang="en-US" dirty="0">
                <a:solidFill>
                  <a:srgbClr val="0000CC"/>
                </a:solidFill>
              </a:rPr>
              <a:t>+ “</a:t>
            </a:r>
            <a:r>
              <a:rPr dirty="0">
                <a:solidFill>
                  <a:srgbClr val="0000CC"/>
                </a:solidFill>
              </a:rPr>
              <a:t>Liêm</a:t>
            </a:r>
            <a:r>
              <a:rPr lang="en-US" dirty="0">
                <a:solidFill>
                  <a:srgbClr val="0000CC"/>
                </a:solidFill>
              </a:rPr>
              <a:t>”, </a:t>
            </a:r>
            <a:r>
              <a:rPr dirty="0">
                <a:solidFill>
                  <a:srgbClr val="0000CC"/>
                </a:solidFill>
              </a:rPr>
              <a:t>là trong sạch, không tham la</a:t>
            </a:r>
            <a:r>
              <a:rPr lang="en-US" dirty="0">
                <a:solidFill>
                  <a:srgbClr val="0000CC"/>
                </a:solidFill>
              </a:rPr>
              <a:t>m</a:t>
            </a:r>
            <a:r>
              <a:rPr dirty="0">
                <a:solidFill>
                  <a:srgbClr val="0000CC"/>
                </a:solidFill>
              </a:rPr>
              <a:t>; là liêm khiết</a:t>
            </a:r>
            <a:r>
              <a:rPr lang="en-US" dirty="0">
                <a:solidFill>
                  <a:srgbClr val="0000CC"/>
                </a:solidFill>
              </a:rPr>
              <a:t>.</a:t>
            </a:r>
            <a:endParaRPr lang="en-US" dirty="0">
              <a:solidFill>
                <a:srgbClr val="0000CC"/>
              </a:solidFill>
            </a:endParaRPr>
          </a:p>
        </p:txBody>
      </p:sp>
      <p:sp>
        <p:nvSpPr>
          <p:cNvPr id="4" name="Text Box 3"/>
          <p:cNvSpPr txBox="1"/>
          <p:nvPr/>
        </p:nvSpPr>
        <p:spPr>
          <a:xfrm>
            <a:off x="1943100" y="3810"/>
            <a:ext cx="5662930" cy="1383665"/>
          </a:xfrm>
          <a:prstGeom prst="rect">
            <a:avLst/>
          </a:prstGeom>
          <a:noFill/>
        </p:spPr>
        <p:txBody>
          <a:bodyPr wrap="square" rtlCol="0">
            <a:spAutoFit/>
          </a:bodyPr>
          <a:p>
            <a:pPr algn="ctr"/>
            <a:r>
              <a:rPr lang="en-US" sz="2800" b="1" i="1">
                <a:latin typeface="Times New Roman" panose="02020603050405020304" pitchFamily="18" charset="0"/>
                <a:cs typeface="Times New Roman" panose="02020603050405020304" pitchFamily="18" charset="0"/>
              </a:rPr>
              <a:t>II.2.b. </a:t>
            </a:r>
            <a:r>
              <a:rPr lang="en-US" sz="2800" b="1" i="1" dirty="0" err="1" smtClean="0">
                <a:solidFill>
                  <a:srgbClr val="002060"/>
                </a:solidFill>
                <a:latin typeface="Times New Roman" panose="02020603050405020304" pitchFamily="18" charset="0"/>
                <a:cs typeface="Times New Roman" panose="02020603050405020304" pitchFamily="18" charset="0"/>
                <a:sym typeface="+mn-ea"/>
              </a:rPr>
              <a:t>Cần, kiệm, liêm, chính, chí công vô tư</a:t>
            </a:r>
            <a:endParaRPr lang="en-US" sz="2800" b="1" i="1" dirty="0" err="1" smtClean="0">
              <a:solidFill>
                <a:srgbClr val="002060"/>
              </a:solidFill>
              <a:latin typeface="Times New Roman" panose="02020603050405020304" pitchFamily="18" charset="0"/>
              <a:cs typeface="Times New Roman" panose="02020603050405020304" pitchFamily="18" charset="0"/>
              <a:sym typeface="+mn-ea"/>
            </a:endParaRPr>
          </a:p>
          <a:p>
            <a:endParaRPr lang="en-US" sz="2800" b="1" i="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0955" y="1009015"/>
            <a:ext cx="7659370" cy="4442460"/>
          </a:xfrm>
        </p:spPr>
        <p:txBody>
          <a:bodyPr>
            <a:normAutofit lnSpcReduction="20000"/>
          </a:bodyPr>
          <a:lstStyle/>
          <a:p>
            <a:pPr marL="0" indent="0">
              <a:lnSpc>
                <a:spcPct val="150000"/>
              </a:lnSpc>
              <a:buNone/>
            </a:pPr>
            <a:r>
              <a:rPr lang="vi-VN" dirty="0">
                <a:solidFill>
                  <a:srgbClr val="0000CC"/>
                </a:solidFill>
              </a:rPr>
              <a:t>- </a:t>
            </a:r>
            <a:r>
              <a:rPr lang="en-US" dirty="0">
                <a:solidFill>
                  <a:srgbClr val="0000CC"/>
                </a:solidFill>
                <a:sym typeface="+mn-ea"/>
              </a:rPr>
              <a:t>“</a:t>
            </a:r>
            <a:r>
              <a:rPr dirty="0">
                <a:solidFill>
                  <a:srgbClr val="0000CC"/>
                </a:solidFill>
                <a:sym typeface="+mn-ea"/>
              </a:rPr>
              <a:t>Chính</a:t>
            </a:r>
            <a:r>
              <a:rPr lang="en-US" dirty="0">
                <a:solidFill>
                  <a:srgbClr val="0000CC"/>
                </a:solidFill>
                <a:sym typeface="+mn-ea"/>
              </a:rPr>
              <a:t>”,</a:t>
            </a:r>
            <a:r>
              <a:rPr dirty="0">
                <a:solidFill>
                  <a:srgbClr val="0000CC"/>
                </a:solidFill>
                <a:sym typeface="+mn-ea"/>
              </a:rPr>
              <a:t> là không tà, là thẳng thắn, đứng đắn </a:t>
            </a:r>
            <a:endParaRPr dirty="0">
              <a:solidFill>
                <a:srgbClr val="0000CC"/>
              </a:solidFill>
            </a:endParaRPr>
          </a:p>
          <a:p>
            <a:pPr marL="0" indent="0">
              <a:lnSpc>
                <a:spcPct val="150000"/>
              </a:lnSpc>
              <a:buNone/>
            </a:pPr>
            <a:r>
              <a:rPr lang="en-US" dirty="0">
                <a:solidFill>
                  <a:srgbClr val="0000CC"/>
                </a:solidFill>
                <a:sym typeface="+mn-ea"/>
              </a:rPr>
              <a:t>- C</a:t>
            </a:r>
            <a:r>
              <a:rPr dirty="0">
                <a:solidFill>
                  <a:srgbClr val="0000CC"/>
                </a:solidFill>
                <a:sym typeface="+mn-ea"/>
              </a:rPr>
              <a:t>ó quan hệ chặt chẽ với nhau.</a:t>
            </a:r>
            <a:endParaRPr lang="vi-VN" dirty="0">
              <a:solidFill>
                <a:srgbClr val="0000CC"/>
              </a:solidFill>
            </a:endParaRPr>
          </a:p>
          <a:p>
            <a:pPr marL="0" indent="0">
              <a:lnSpc>
                <a:spcPct val="150000"/>
              </a:lnSpc>
              <a:buNone/>
            </a:pPr>
            <a:r>
              <a:rPr lang="en-US" altLang="vi-VN" dirty="0">
                <a:solidFill>
                  <a:srgbClr val="0000CC"/>
                </a:solidFill>
              </a:rPr>
              <a:t>- </a:t>
            </a:r>
            <a:r>
              <a:rPr lang="vi-VN" dirty="0">
                <a:solidFill>
                  <a:srgbClr val="0000CC"/>
                </a:solidFill>
              </a:rPr>
              <a:t>Chí công vô tư, là vì lợi ích chung, không vì tư lợi; là hết sức công bằng</a:t>
            </a:r>
            <a:r>
              <a:rPr lang="en-US" altLang="vi-VN" dirty="0">
                <a:solidFill>
                  <a:srgbClr val="0000CC"/>
                </a:solidFill>
              </a:rPr>
              <a:t>...</a:t>
            </a:r>
            <a:r>
              <a:rPr lang="vi-VN" dirty="0">
                <a:solidFill>
                  <a:srgbClr val="0000CC"/>
                </a:solidFill>
              </a:rPr>
              <a:t> luôn đặt lợi ích của Đảng, nhân dân, dân tộc lên </a:t>
            </a:r>
            <a:r>
              <a:rPr lang="en-US" altLang="vi-VN" dirty="0">
                <a:solidFill>
                  <a:srgbClr val="0000CC"/>
                </a:solidFill>
              </a:rPr>
              <a:t>hàng đầu</a:t>
            </a:r>
            <a:endParaRPr lang="en-US" altLang="vi-VN" dirty="0">
              <a:solidFill>
                <a:srgbClr val="0000CC"/>
              </a:solidFill>
            </a:endParaRPr>
          </a:p>
        </p:txBody>
      </p:sp>
      <p:sp>
        <p:nvSpPr>
          <p:cNvPr id="2" name="Text Box 1"/>
          <p:cNvSpPr txBox="1"/>
          <p:nvPr/>
        </p:nvSpPr>
        <p:spPr>
          <a:xfrm>
            <a:off x="1943100" y="3810"/>
            <a:ext cx="5662930" cy="1383665"/>
          </a:xfrm>
          <a:prstGeom prst="rect">
            <a:avLst/>
          </a:prstGeom>
          <a:noFill/>
        </p:spPr>
        <p:txBody>
          <a:bodyPr wrap="square" rtlCol="0">
            <a:spAutoFit/>
          </a:bodyPr>
          <a:p>
            <a:pPr algn="ctr"/>
            <a:r>
              <a:rPr lang="en-US" sz="2800" b="1" i="1">
                <a:latin typeface="Times New Roman" panose="02020603050405020304" pitchFamily="18" charset="0"/>
                <a:cs typeface="Times New Roman" panose="02020603050405020304" pitchFamily="18" charset="0"/>
              </a:rPr>
              <a:t>II.2.b. </a:t>
            </a:r>
            <a:r>
              <a:rPr lang="en-US" sz="2800" b="1" i="1" dirty="0" err="1" smtClean="0">
                <a:solidFill>
                  <a:srgbClr val="002060"/>
                </a:solidFill>
                <a:latin typeface="Times New Roman" panose="02020603050405020304" pitchFamily="18" charset="0"/>
                <a:cs typeface="Times New Roman" panose="02020603050405020304" pitchFamily="18" charset="0"/>
                <a:sym typeface="+mn-ea"/>
              </a:rPr>
              <a:t>Cần, kiệm, liêm, chính,</a:t>
            </a:r>
            <a:endParaRPr lang="en-US" sz="2800" b="1" i="1" dirty="0" err="1" smtClean="0">
              <a:solidFill>
                <a:srgbClr val="002060"/>
              </a:solidFill>
              <a:latin typeface="Times New Roman" panose="02020603050405020304" pitchFamily="18" charset="0"/>
              <a:cs typeface="Times New Roman" panose="02020603050405020304" pitchFamily="18" charset="0"/>
              <a:sym typeface="+mn-ea"/>
            </a:endParaRPr>
          </a:p>
          <a:p>
            <a:pPr algn="ctr"/>
            <a:r>
              <a:rPr lang="en-US" sz="2800" b="1" i="1" dirty="0" err="1" smtClean="0">
                <a:solidFill>
                  <a:srgbClr val="002060"/>
                </a:solidFill>
                <a:latin typeface="Times New Roman" panose="02020603050405020304" pitchFamily="18" charset="0"/>
                <a:cs typeface="Times New Roman" panose="02020603050405020304" pitchFamily="18" charset="0"/>
                <a:sym typeface="+mn-ea"/>
              </a:rPr>
              <a:t>chí công vô tư</a:t>
            </a:r>
            <a:endParaRPr lang="en-US" sz="2800" b="1" i="1" dirty="0" err="1" smtClean="0">
              <a:solidFill>
                <a:srgbClr val="002060"/>
              </a:solidFill>
              <a:latin typeface="Times New Roman" panose="02020603050405020304" pitchFamily="18" charset="0"/>
              <a:cs typeface="Times New Roman" panose="02020603050405020304" pitchFamily="18" charset="0"/>
              <a:sym typeface="+mn-ea"/>
            </a:endParaRPr>
          </a:p>
          <a:p>
            <a:endParaRPr lang="en-US" sz="2800" b="1" i="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4600" y="1308100"/>
            <a:ext cx="7605395" cy="4048760"/>
          </a:xfrm>
        </p:spPr>
        <p:txBody>
          <a:bodyPr>
            <a:normAutofit lnSpcReduction="10000"/>
          </a:bodyPr>
          <a:lstStyle/>
          <a:p>
            <a:pPr marL="0" indent="0">
              <a:lnSpc>
                <a:spcPct val="150000"/>
              </a:lnSpc>
              <a:buNone/>
            </a:pPr>
            <a:r>
              <a:rPr lang="en-US" dirty="0">
                <a:solidFill>
                  <a:srgbClr val="0000CC"/>
                </a:solidFill>
              </a:rPr>
              <a:t>-</a:t>
            </a:r>
            <a:r>
              <a:rPr dirty="0">
                <a:solidFill>
                  <a:srgbClr val="0000CC"/>
                </a:solidFill>
              </a:rPr>
              <a:t> </a:t>
            </a:r>
            <a:r>
              <a:rPr lang="en-US" dirty="0">
                <a:solidFill>
                  <a:srgbClr val="0000CC"/>
                </a:solidFill>
              </a:rPr>
              <a:t>L</a:t>
            </a:r>
            <a:r>
              <a:rPr dirty="0">
                <a:solidFill>
                  <a:srgbClr val="0000CC"/>
                </a:solidFill>
              </a:rPr>
              <a:t>à phẩm chất đạo đức </a:t>
            </a:r>
            <a:r>
              <a:rPr i="1" dirty="0">
                <a:solidFill>
                  <a:srgbClr val="002060"/>
                </a:solidFill>
              </a:rPr>
              <a:t>cao đẹp nhất.</a:t>
            </a:r>
            <a:endParaRPr dirty="0">
              <a:solidFill>
                <a:srgbClr val="0000CC"/>
              </a:solidFill>
            </a:endParaRPr>
          </a:p>
          <a:p>
            <a:pPr marL="0" indent="0">
              <a:lnSpc>
                <a:spcPct val="150000"/>
              </a:lnSpc>
              <a:buNone/>
            </a:pPr>
            <a:r>
              <a:rPr lang="en-US" dirty="0">
                <a:solidFill>
                  <a:srgbClr val="0000CC"/>
                </a:solidFill>
              </a:rPr>
              <a:t>- X</a:t>
            </a:r>
            <a:r>
              <a:rPr dirty="0">
                <a:solidFill>
                  <a:srgbClr val="0000CC"/>
                </a:solidFill>
              </a:rPr>
              <a:t>ây dựng trên </a:t>
            </a:r>
            <a:r>
              <a:rPr i="1" dirty="0">
                <a:solidFill>
                  <a:srgbClr val="002060"/>
                </a:solidFill>
              </a:rPr>
              <a:t>lập trường của giai cấp công nhân</a:t>
            </a:r>
            <a:endParaRPr dirty="0">
              <a:solidFill>
                <a:srgbClr val="0000CC"/>
              </a:solidFill>
            </a:endParaRPr>
          </a:p>
          <a:p>
            <a:pPr marL="0" indent="0">
              <a:lnSpc>
                <a:spcPct val="150000"/>
              </a:lnSpc>
              <a:buNone/>
            </a:pPr>
            <a:r>
              <a:rPr lang="en-US" dirty="0">
                <a:solidFill>
                  <a:srgbClr val="0000CC"/>
                </a:solidFill>
              </a:rPr>
              <a:t>-P</a:t>
            </a:r>
            <a:r>
              <a:rPr dirty="0">
                <a:solidFill>
                  <a:srgbClr val="0000CC"/>
                </a:solidFill>
              </a:rPr>
              <a:t>hải </a:t>
            </a:r>
            <a:r>
              <a:rPr i="1" dirty="0">
                <a:solidFill>
                  <a:srgbClr val="002060"/>
                </a:solidFill>
              </a:rPr>
              <a:t>nghiêm khắc với mìn</a:t>
            </a:r>
            <a:r>
              <a:rPr lang="en-US" i="1" dirty="0">
                <a:solidFill>
                  <a:srgbClr val="002060"/>
                </a:solidFill>
              </a:rPr>
              <a:t>h</a:t>
            </a:r>
            <a:r>
              <a:rPr lang="en-US" dirty="0">
                <a:solidFill>
                  <a:srgbClr val="0000CC"/>
                </a:solidFill>
              </a:rPr>
              <a:t>,</a:t>
            </a:r>
            <a:r>
              <a:rPr dirty="0">
                <a:solidFill>
                  <a:srgbClr val="0000CC"/>
                </a:solidFill>
              </a:rPr>
              <a:t> rộng rãi, độ lượng và giàu lòng </a:t>
            </a:r>
            <a:r>
              <a:rPr i="1" dirty="0">
                <a:solidFill>
                  <a:srgbClr val="002060"/>
                </a:solidFill>
              </a:rPr>
              <a:t>vị tha đối với người khác</a:t>
            </a:r>
            <a:r>
              <a:rPr lang="en-US" i="1" dirty="0">
                <a:solidFill>
                  <a:srgbClr val="002060"/>
                </a:solidFill>
              </a:rPr>
              <a:t>.</a:t>
            </a:r>
            <a:r>
              <a:rPr lang="en-US" dirty="0">
                <a:solidFill>
                  <a:srgbClr val="0000CC"/>
                </a:solidFill>
              </a:rPr>
              <a:t> </a:t>
            </a:r>
            <a:endParaRPr lang="en-US" dirty="0">
              <a:solidFill>
                <a:srgbClr val="0000CC"/>
              </a:solidFill>
            </a:endParaRPr>
          </a:p>
        </p:txBody>
      </p:sp>
      <p:sp>
        <p:nvSpPr>
          <p:cNvPr id="4" name="Text Box 3"/>
          <p:cNvSpPr txBox="1"/>
          <p:nvPr/>
        </p:nvSpPr>
        <p:spPr>
          <a:xfrm>
            <a:off x="1777365" y="-60960"/>
            <a:ext cx="5989320" cy="953135"/>
          </a:xfrm>
          <a:prstGeom prst="rect">
            <a:avLst/>
          </a:prstGeom>
          <a:noFill/>
        </p:spPr>
        <p:txBody>
          <a:bodyPr wrap="square" rtlCol="0">
            <a:spAutoFit/>
          </a:bodyPr>
          <a:p>
            <a:pPr algn="ctr"/>
            <a:r>
              <a:rPr lang="en-US" sz="2800" b="1" i="1">
                <a:latin typeface="Times New Roman" panose="02020603050405020304" pitchFamily="18" charset="0"/>
                <a:cs typeface="Times New Roman" panose="02020603050405020304" pitchFamily="18" charset="0"/>
              </a:rPr>
              <a:t>II.2.c. </a:t>
            </a:r>
            <a:r>
              <a:rPr sz="2800" b="1" i="1" dirty="0" err="1" smtClean="0">
                <a:solidFill>
                  <a:srgbClr val="002060"/>
                </a:solidFill>
                <a:latin typeface="Times New Roman" panose="02020603050405020304" pitchFamily="18" charset="0"/>
                <a:cs typeface="Times New Roman" panose="02020603050405020304" pitchFamily="18" charset="0"/>
                <a:sym typeface="+mn-ea"/>
              </a:rPr>
              <a:t>Thương yêu con người,</a:t>
            </a:r>
            <a:endParaRPr sz="2800" b="1" i="1" dirty="0" err="1" smtClean="0">
              <a:solidFill>
                <a:srgbClr val="002060"/>
              </a:solidFill>
              <a:latin typeface="Times New Roman" panose="02020603050405020304" pitchFamily="18" charset="0"/>
              <a:cs typeface="Times New Roman" panose="02020603050405020304" pitchFamily="18" charset="0"/>
              <a:sym typeface="+mn-ea"/>
            </a:endParaRPr>
          </a:p>
          <a:p>
            <a:pPr algn="ctr"/>
            <a:r>
              <a:rPr sz="2800" b="1" i="1" dirty="0" err="1" smtClean="0">
                <a:solidFill>
                  <a:srgbClr val="002060"/>
                </a:solidFill>
                <a:latin typeface="Times New Roman" panose="02020603050405020304" pitchFamily="18" charset="0"/>
                <a:cs typeface="Times New Roman" panose="02020603050405020304" pitchFamily="18" charset="0"/>
                <a:sym typeface="+mn-ea"/>
              </a:rPr>
              <a:t>sống có tình </a:t>
            </a:r>
            <a:r>
              <a:rPr lang="en-US" sz="2800" b="1" i="1" dirty="0" err="1" smtClean="0">
                <a:solidFill>
                  <a:srgbClr val="002060"/>
                </a:solidFill>
                <a:latin typeface="Times New Roman" panose="02020603050405020304" pitchFamily="18" charset="0"/>
                <a:cs typeface="Times New Roman" panose="02020603050405020304" pitchFamily="18" charset="0"/>
                <a:sym typeface="+mn-ea"/>
              </a:rPr>
              <a:t>có </a:t>
            </a:r>
            <a:r>
              <a:rPr sz="2800" b="1" i="1" dirty="0" err="1" smtClean="0">
                <a:solidFill>
                  <a:srgbClr val="002060"/>
                </a:solidFill>
                <a:latin typeface="Times New Roman" panose="02020603050405020304" pitchFamily="18" charset="0"/>
                <a:cs typeface="Times New Roman" panose="02020603050405020304" pitchFamily="18" charset="0"/>
                <a:sym typeface="+mn-ea"/>
              </a:rPr>
              <a:t>nghĩa</a:t>
            </a:r>
            <a:endParaRPr lang="en-US" sz="2800" b="1" i="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5395" y="982345"/>
            <a:ext cx="7540625" cy="4513580"/>
          </a:xfrm>
        </p:spPr>
        <p:txBody>
          <a:bodyPr>
            <a:normAutofit/>
          </a:bodyPr>
          <a:lstStyle/>
          <a:p>
            <a:pPr marL="0" indent="0">
              <a:lnSpc>
                <a:spcPct val="150000"/>
              </a:lnSpc>
              <a:buNone/>
            </a:pPr>
            <a:r>
              <a:rPr lang="en-US" dirty="0">
                <a:solidFill>
                  <a:srgbClr val="0000CC"/>
                </a:solidFill>
              </a:rPr>
              <a:t>-Là </a:t>
            </a:r>
            <a:r>
              <a:rPr i="1" dirty="0">
                <a:solidFill>
                  <a:srgbClr val="002060"/>
                </a:solidFill>
              </a:rPr>
              <a:t>phẩm chất quan trọng nhất</a:t>
            </a:r>
            <a:r>
              <a:rPr dirty="0">
                <a:solidFill>
                  <a:srgbClr val="0000CC"/>
                </a:solidFill>
              </a:rPr>
              <a:t> của đạo đức cộng sản chủ nghĩa.</a:t>
            </a:r>
            <a:endParaRPr dirty="0">
              <a:solidFill>
                <a:srgbClr val="0000CC"/>
              </a:solidFill>
            </a:endParaRPr>
          </a:p>
          <a:p>
            <a:pPr marL="0" indent="0">
              <a:lnSpc>
                <a:spcPct val="150000"/>
              </a:lnSpc>
              <a:buNone/>
            </a:pPr>
            <a:r>
              <a:rPr lang="en-US" dirty="0">
                <a:solidFill>
                  <a:srgbClr val="0000CC"/>
                </a:solidFill>
              </a:rPr>
              <a:t>-T</a:t>
            </a:r>
            <a:r>
              <a:rPr dirty="0">
                <a:solidFill>
                  <a:srgbClr val="0000CC"/>
                </a:solidFill>
              </a:rPr>
              <a:t>ôn trọng, hiểu biết, thương yêu</a:t>
            </a:r>
            <a:r>
              <a:rPr lang="en-US" dirty="0">
                <a:solidFill>
                  <a:srgbClr val="0000CC"/>
                </a:solidFill>
              </a:rPr>
              <a:t>...</a:t>
            </a:r>
            <a:r>
              <a:rPr dirty="0">
                <a:solidFill>
                  <a:srgbClr val="0000CC"/>
                </a:solidFill>
              </a:rPr>
              <a:t> </a:t>
            </a:r>
            <a:r>
              <a:rPr i="1" dirty="0">
                <a:solidFill>
                  <a:srgbClr val="002060"/>
                </a:solidFill>
              </a:rPr>
              <a:t>giúp bạn là tự giúp mình.</a:t>
            </a:r>
            <a:endParaRPr dirty="0">
              <a:solidFill>
                <a:srgbClr val="0000CC"/>
              </a:solidFill>
            </a:endParaRPr>
          </a:p>
          <a:p>
            <a:pPr marL="0" indent="0">
              <a:lnSpc>
                <a:spcPct val="150000"/>
              </a:lnSpc>
              <a:buNone/>
            </a:pPr>
            <a:r>
              <a:rPr lang="en-US" dirty="0">
                <a:solidFill>
                  <a:srgbClr val="0000CC"/>
                </a:solidFill>
              </a:rPr>
              <a:t>-</a:t>
            </a:r>
            <a:r>
              <a:rPr dirty="0">
                <a:solidFill>
                  <a:srgbClr val="0000CC"/>
                </a:solidFill>
              </a:rPr>
              <a:t> </a:t>
            </a:r>
            <a:r>
              <a:rPr lang="en-US" i="1" dirty="0">
                <a:solidFill>
                  <a:srgbClr val="002060"/>
                </a:solidFill>
              </a:rPr>
              <a:t>Đ</a:t>
            </a:r>
            <a:r>
              <a:rPr i="1" dirty="0">
                <a:solidFill>
                  <a:srgbClr val="002060"/>
                </a:solidFill>
              </a:rPr>
              <a:t>ối thoại thay cho đối đầu </a:t>
            </a:r>
            <a:r>
              <a:rPr lang="en-US" i="1" dirty="0">
                <a:solidFill>
                  <a:srgbClr val="002060"/>
                </a:solidFill>
              </a:rPr>
              <a:t>=&gt; </a:t>
            </a:r>
            <a:r>
              <a:rPr i="1" dirty="0">
                <a:solidFill>
                  <a:srgbClr val="002060"/>
                </a:solidFill>
              </a:rPr>
              <a:t>kiến tạo một nền văn hóa hòa bình</a:t>
            </a:r>
            <a:r>
              <a:rPr dirty="0">
                <a:solidFill>
                  <a:srgbClr val="0000CC"/>
                </a:solidFill>
              </a:rPr>
              <a:t> cho nhân loại</a:t>
            </a:r>
            <a:r>
              <a:rPr lang="en-US" dirty="0">
                <a:solidFill>
                  <a:srgbClr val="0000CC"/>
                </a:solidFill>
              </a:rPr>
              <a:t>.</a:t>
            </a:r>
            <a:endParaRPr lang="en-US" dirty="0">
              <a:solidFill>
                <a:srgbClr val="0000CC"/>
              </a:solidFill>
            </a:endParaRPr>
          </a:p>
        </p:txBody>
      </p:sp>
      <p:sp>
        <p:nvSpPr>
          <p:cNvPr id="4" name="Text Box 3"/>
          <p:cNvSpPr txBox="1"/>
          <p:nvPr/>
        </p:nvSpPr>
        <p:spPr>
          <a:xfrm>
            <a:off x="2238375" y="170815"/>
            <a:ext cx="6661150" cy="1229995"/>
          </a:xfrm>
          <a:prstGeom prst="rect">
            <a:avLst/>
          </a:prstGeom>
          <a:noFill/>
        </p:spPr>
        <p:txBody>
          <a:bodyPr wrap="square" rtlCol="0">
            <a:spAutoFit/>
          </a:bodyPr>
          <a:p>
            <a:r>
              <a:rPr lang="en-US" sz="2800" b="1" i="1">
                <a:latin typeface="Times New Roman" panose="02020603050405020304" pitchFamily="18" charset="0"/>
                <a:cs typeface="Times New Roman" panose="02020603050405020304" pitchFamily="18" charset="0"/>
              </a:rPr>
              <a:t>II.2.d. </a:t>
            </a:r>
            <a:r>
              <a:rPr lang="en-US" sz="2800" b="1" i="1" dirty="0" err="1" smtClean="0">
                <a:solidFill>
                  <a:srgbClr val="002060"/>
                </a:solidFill>
                <a:latin typeface="Times New Roman" panose="02020603050405020304" pitchFamily="18" charset="0"/>
                <a:cs typeface="Times New Roman" panose="02020603050405020304" pitchFamily="18" charset="0"/>
                <a:sym typeface="+mn-ea"/>
              </a:rPr>
              <a:t>Tinh thần quốc tế trong sáng</a:t>
            </a:r>
            <a:endParaRPr lang="en-US" sz="2800" b="1" i="1" dirty="0" err="1" smtClean="0">
              <a:solidFill>
                <a:srgbClr val="002060"/>
              </a:solidFill>
              <a:latin typeface="Times New Roman" panose="02020603050405020304" pitchFamily="18" charset="0"/>
              <a:cs typeface="Times New Roman" panose="02020603050405020304" pitchFamily="18" charset="0"/>
            </a:endParaRPr>
          </a:p>
          <a:p>
            <a:endParaRPr lang="en-US" sz="2300" b="1" i="1" dirty="0" err="1" smtClean="0">
              <a:solidFill>
                <a:srgbClr val="002060"/>
              </a:solidFill>
              <a:latin typeface="Times New Roman" panose="02020603050405020304" pitchFamily="18" charset="0"/>
              <a:cs typeface="Times New Roman" panose="02020603050405020304" pitchFamily="18" charset="0"/>
              <a:sym typeface="+mn-ea"/>
            </a:endParaRPr>
          </a:p>
          <a:p>
            <a:endParaRPr lang="en-US" sz="23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8555" y="1539875"/>
            <a:ext cx="7771130" cy="3841750"/>
          </a:xfrm>
        </p:spPr>
        <p:txBody>
          <a:bodyPr>
            <a:normAutofit/>
          </a:bodyPr>
          <a:lstStyle/>
          <a:p>
            <a:pPr marL="0" indent="0">
              <a:lnSpc>
                <a:spcPct val="150000"/>
              </a:lnSpc>
              <a:buNone/>
            </a:pPr>
            <a:r>
              <a:rPr lang="vi-VN" altLang="en-US" dirty="0">
                <a:solidFill>
                  <a:srgbClr val="0000CC"/>
                </a:solidFill>
              </a:rPr>
              <a:t>- Nói đi đôi với làm</a:t>
            </a:r>
            <a:r>
              <a:rPr lang="en-US" altLang="vi-VN" dirty="0">
                <a:solidFill>
                  <a:srgbClr val="0000CC"/>
                </a:solidFill>
              </a:rPr>
              <a:t>:</a:t>
            </a:r>
            <a:r>
              <a:rPr lang="vi-VN" altLang="en-US" dirty="0">
                <a:solidFill>
                  <a:srgbClr val="0000CC"/>
                </a:solidFill>
              </a:rPr>
              <a:t> </a:t>
            </a:r>
            <a:r>
              <a:rPr lang="vi-VN" altLang="en-US" i="1" dirty="0">
                <a:solidFill>
                  <a:srgbClr val="002060"/>
                </a:solidFill>
              </a:rPr>
              <a:t>là ngu</a:t>
            </a:r>
            <a:r>
              <a:rPr lang="vi-VN" altLang="en-US" i="1" dirty="0">
                <a:solidFill>
                  <a:srgbClr val="002060"/>
                </a:solidFill>
              </a:rPr>
              <a:t>yên tắc quan trọng bậc nhất</a:t>
            </a:r>
            <a:r>
              <a:rPr lang="vi-VN" altLang="en-US" dirty="0">
                <a:solidFill>
                  <a:srgbClr val="0000CC"/>
                </a:solidFill>
              </a:rPr>
              <a:t> trong xây dựng nền đạo đức mới.</a:t>
            </a:r>
            <a:endParaRPr lang="vi-VN" altLang="en-US" dirty="0">
              <a:solidFill>
                <a:srgbClr val="0000CC"/>
              </a:solidFill>
            </a:endParaRPr>
          </a:p>
          <a:p>
            <a:pPr marL="0" indent="0">
              <a:lnSpc>
                <a:spcPct val="150000"/>
              </a:lnSpc>
              <a:buNone/>
            </a:pPr>
            <a:r>
              <a:rPr lang="en-US" altLang="vi-VN" dirty="0">
                <a:solidFill>
                  <a:srgbClr val="0000CC"/>
                </a:solidFill>
              </a:rPr>
              <a:t>- Nêu gương về đạo đức:</a:t>
            </a:r>
            <a:r>
              <a:rPr lang="en-US" altLang="vi-VN" i="1" dirty="0">
                <a:solidFill>
                  <a:srgbClr val="0000CC"/>
                </a:solidFill>
              </a:rPr>
              <a:t> </a:t>
            </a:r>
            <a:r>
              <a:rPr lang="en-US" altLang="vi-VN" dirty="0">
                <a:solidFill>
                  <a:srgbClr val="0000CC"/>
                </a:solidFill>
              </a:rPr>
              <a:t>là sự gương mẫu của cán bộ, đảng viên trong lời nói và việc làm, là </a:t>
            </a:r>
            <a:r>
              <a:rPr lang="en-US" altLang="vi-VN" i="1" dirty="0">
                <a:solidFill>
                  <a:srgbClr val="002060"/>
                </a:solidFill>
              </a:rPr>
              <a:t>phương pháp để tự giáo dục bản thân</a:t>
            </a:r>
            <a:r>
              <a:rPr lang="en-US" altLang="vi-VN" dirty="0">
                <a:solidFill>
                  <a:srgbClr val="0000CC"/>
                </a:solidFill>
              </a:rPr>
              <a:t>.</a:t>
            </a:r>
            <a:endParaRPr lang="en-US" altLang="vi-VN" dirty="0">
              <a:solidFill>
                <a:srgbClr val="0000CC"/>
              </a:solidFill>
            </a:endParaRPr>
          </a:p>
          <a:p>
            <a:pPr marL="0" indent="0">
              <a:buNone/>
            </a:pPr>
            <a:endParaRPr lang="en-US" altLang="vi-VN" dirty="0">
              <a:solidFill>
                <a:srgbClr val="0000CC"/>
              </a:solidFill>
            </a:endParaRPr>
          </a:p>
          <a:p>
            <a:pPr marL="0" indent="0">
              <a:buNone/>
            </a:pPr>
            <a:endParaRPr lang="vi-VN" altLang="en-US" dirty="0">
              <a:solidFill>
                <a:srgbClr val="0000CC"/>
              </a:solidFill>
            </a:endParaRPr>
          </a:p>
        </p:txBody>
      </p:sp>
      <p:sp>
        <p:nvSpPr>
          <p:cNvPr id="2" name="Text Box 1"/>
          <p:cNvSpPr txBox="1"/>
          <p:nvPr/>
        </p:nvSpPr>
        <p:spPr>
          <a:xfrm>
            <a:off x="342265" y="986790"/>
            <a:ext cx="7926070" cy="553085"/>
          </a:xfrm>
          <a:prstGeom prst="rect">
            <a:avLst/>
          </a:prstGeom>
          <a:noFill/>
        </p:spPr>
        <p:txBody>
          <a:bodyPr wrap="square" rtlCol="0">
            <a:spAutoFit/>
          </a:bodyPr>
          <a:p>
            <a:r>
              <a:rPr lang="en-US" sz="3000" b="1" i="1">
                <a:latin typeface="Times New Roman" panose="02020603050405020304" pitchFamily="18" charset="0"/>
                <a:cs typeface="Times New Roman" panose="02020603050405020304" pitchFamily="18" charset="0"/>
              </a:rPr>
              <a:t>a. Nói đi đôi với làm, nêu gương về đạo đức</a:t>
            </a:r>
            <a:endParaRPr lang="en-US" sz="3000" b="1" i="1">
              <a:latin typeface="Times New Roman" panose="02020603050405020304" pitchFamily="18" charset="0"/>
              <a:cs typeface="Times New Roman" panose="02020603050405020304" pitchFamily="18" charset="0"/>
            </a:endParaRPr>
          </a:p>
        </p:txBody>
      </p:sp>
      <p:sp>
        <p:nvSpPr>
          <p:cNvPr id="5" name="Text Box 4"/>
          <p:cNvSpPr txBox="1"/>
          <p:nvPr/>
        </p:nvSpPr>
        <p:spPr>
          <a:xfrm>
            <a:off x="2153285" y="-5715"/>
            <a:ext cx="5537200" cy="891540"/>
          </a:xfrm>
          <a:prstGeom prst="rect">
            <a:avLst/>
          </a:prstGeom>
          <a:noFill/>
        </p:spPr>
        <p:txBody>
          <a:bodyPr wrap="square" rtlCol="0">
            <a:spAutoFit/>
          </a:bodyPr>
          <a:p>
            <a:pPr indent="0" algn="just">
              <a:buNone/>
            </a:pPr>
            <a:r>
              <a:rPr lang="en-US" sz="2600" b="1">
                <a:latin typeface="Times New Roman" panose="02020603050405020304" pitchFamily="18" charset="0"/>
                <a:cs typeface="Times New Roman" panose="02020603050405020304" pitchFamily="18" charset="0"/>
              </a:rPr>
              <a:t>II.3. </a:t>
            </a:r>
            <a:r>
              <a:rPr lang="en-US" sz="2600" b="1" dirty="0" err="1" smtClean="0">
                <a:solidFill>
                  <a:srgbClr val="002060"/>
                </a:solidFill>
                <a:latin typeface="Times New Roman" panose="02020603050405020304" pitchFamily="18" charset="0"/>
                <a:cs typeface="Times New Roman" panose="02020603050405020304" pitchFamily="18" charset="0"/>
                <a:sym typeface="+mn-ea"/>
              </a:rPr>
              <a:t>Quan điểm về những nguyên tắc</a:t>
            </a:r>
            <a:endParaRPr lang="en-US" sz="2600" b="1" dirty="0" err="1" smtClean="0">
              <a:solidFill>
                <a:srgbClr val="002060"/>
              </a:solidFill>
              <a:latin typeface="Times New Roman" panose="02020603050405020304" pitchFamily="18" charset="0"/>
              <a:cs typeface="Times New Roman" panose="02020603050405020304" pitchFamily="18" charset="0"/>
              <a:sym typeface="+mn-ea"/>
            </a:endParaRPr>
          </a:p>
          <a:p>
            <a:pPr indent="0" algn="ctr">
              <a:buNone/>
            </a:pPr>
            <a:r>
              <a:rPr lang="en-US" sz="2600" b="1" dirty="0" err="1" smtClean="0">
                <a:solidFill>
                  <a:srgbClr val="002060"/>
                </a:solidFill>
                <a:latin typeface="Times New Roman" panose="02020603050405020304" pitchFamily="18" charset="0"/>
                <a:cs typeface="Times New Roman" panose="02020603050405020304" pitchFamily="18" charset="0"/>
                <a:sym typeface="+mn-ea"/>
              </a:rPr>
              <a:t>xây dựng đạo đức cách mạng</a:t>
            </a:r>
            <a:endParaRPr lang="en-US" sz="2600" b="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5405" y="837565"/>
            <a:ext cx="7445375" cy="4612005"/>
          </a:xfrm>
        </p:spPr>
        <p:txBody>
          <a:bodyPr>
            <a:noAutofit/>
          </a:bodyPr>
          <a:lstStyle/>
          <a:p>
            <a:pPr marL="0" indent="0">
              <a:lnSpc>
                <a:spcPct val="130000"/>
              </a:lnSpc>
              <a:spcBef>
                <a:spcPts val="750"/>
              </a:spcBef>
              <a:spcAft>
                <a:spcPts val="0"/>
              </a:spcAft>
              <a:buNone/>
            </a:pPr>
            <a:r>
              <a:rPr lang="en-US" dirty="0">
                <a:solidFill>
                  <a:srgbClr val="0000CC"/>
                </a:solidFill>
                <a:effectLst/>
              </a:rPr>
              <a:t>Có bốn cách tiếp cận:</a:t>
            </a:r>
            <a:endParaRPr lang="en-US" dirty="0">
              <a:solidFill>
                <a:srgbClr val="0000CC"/>
              </a:solidFill>
              <a:effectLst/>
            </a:endParaRPr>
          </a:p>
          <a:p>
            <a:pPr marL="0" indent="0">
              <a:lnSpc>
                <a:spcPct val="130000"/>
              </a:lnSpc>
              <a:spcBef>
                <a:spcPts val="750"/>
              </a:spcBef>
              <a:spcAft>
                <a:spcPts val="0"/>
              </a:spcAft>
              <a:buNone/>
            </a:pPr>
            <a:r>
              <a:rPr lang="en-US" dirty="0">
                <a:solidFill>
                  <a:srgbClr val="0000CC"/>
                </a:solidFill>
                <a:effectLst/>
              </a:rPr>
              <a:t>- Rộng: </a:t>
            </a:r>
            <a:r>
              <a:rPr lang="en-US" i="1" dirty="0">
                <a:solidFill>
                  <a:srgbClr val="002060"/>
                </a:solidFill>
                <a:effectLst/>
              </a:rPr>
              <a:t>Tổng hợp mọi phương thức sinh hoạt</a:t>
            </a:r>
            <a:r>
              <a:rPr lang="en-US" dirty="0">
                <a:solidFill>
                  <a:srgbClr val="0000CC"/>
                </a:solidFill>
                <a:effectLst/>
              </a:rPr>
              <a:t> của con người.</a:t>
            </a:r>
            <a:endParaRPr lang="en-US" dirty="0">
              <a:solidFill>
                <a:srgbClr val="0000CC"/>
              </a:solidFill>
              <a:effectLst/>
            </a:endParaRPr>
          </a:p>
          <a:p>
            <a:pPr marL="0" indent="0">
              <a:lnSpc>
                <a:spcPct val="130000"/>
              </a:lnSpc>
              <a:spcBef>
                <a:spcPts val="750"/>
              </a:spcBef>
              <a:spcAft>
                <a:spcPts val="0"/>
              </a:spcAft>
              <a:buNone/>
            </a:pPr>
            <a:r>
              <a:rPr lang="en-US" dirty="0">
                <a:solidFill>
                  <a:srgbClr val="0000CC"/>
                </a:solidFill>
                <a:effectLst/>
              </a:rPr>
              <a:t>- Hẹp: </a:t>
            </a:r>
            <a:r>
              <a:rPr lang="en-US" i="1" dirty="0">
                <a:solidFill>
                  <a:srgbClr val="002060"/>
                </a:solidFill>
                <a:effectLst/>
              </a:rPr>
              <a:t>Đời sống tinh thần</a:t>
            </a:r>
            <a:r>
              <a:rPr lang="en-US" dirty="0">
                <a:solidFill>
                  <a:srgbClr val="0000CC"/>
                </a:solidFill>
                <a:effectLst/>
              </a:rPr>
              <a:t> của xã hội.</a:t>
            </a:r>
            <a:endParaRPr lang="en-US" dirty="0">
              <a:solidFill>
                <a:srgbClr val="0000CC"/>
              </a:solidFill>
              <a:effectLst/>
            </a:endParaRPr>
          </a:p>
          <a:p>
            <a:pPr marL="0" indent="0">
              <a:lnSpc>
                <a:spcPct val="130000"/>
              </a:lnSpc>
              <a:spcBef>
                <a:spcPts val="750"/>
              </a:spcBef>
              <a:spcAft>
                <a:spcPts val="0"/>
              </a:spcAft>
              <a:buNone/>
            </a:pPr>
            <a:r>
              <a:rPr lang="en-US" dirty="0">
                <a:solidFill>
                  <a:srgbClr val="0000CC"/>
                </a:solidFill>
                <a:effectLst/>
              </a:rPr>
              <a:t>- Rất hẹp: </a:t>
            </a:r>
            <a:r>
              <a:rPr lang="en-US" i="1" dirty="0">
                <a:solidFill>
                  <a:srgbClr val="002060"/>
                </a:solidFill>
                <a:effectLst/>
              </a:rPr>
              <a:t>Trình độ học vấn</a:t>
            </a:r>
            <a:r>
              <a:rPr lang="en-US" dirty="0">
                <a:solidFill>
                  <a:srgbClr val="0000CC"/>
                </a:solidFill>
                <a:effectLst/>
              </a:rPr>
              <a:t> của con người.</a:t>
            </a:r>
            <a:endParaRPr lang="en-US" dirty="0">
              <a:solidFill>
                <a:srgbClr val="0000CC"/>
              </a:solidFill>
              <a:effectLst/>
            </a:endParaRPr>
          </a:p>
          <a:p>
            <a:pPr marL="0" indent="0">
              <a:lnSpc>
                <a:spcPct val="130000"/>
              </a:lnSpc>
              <a:spcBef>
                <a:spcPts val="750"/>
              </a:spcBef>
              <a:spcAft>
                <a:spcPts val="0"/>
              </a:spcAft>
              <a:buNone/>
            </a:pPr>
            <a:r>
              <a:rPr lang="en-US" dirty="0">
                <a:solidFill>
                  <a:srgbClr val="0000CC"/>
                </a:solidFill>
                <a:effectLst/>
              </a:rPr>
              <a:t>- Theo “</a:t>
            </a:r>
            <a:r>
              <a:rPr lang="en-US" i="1" dirty="0">
                <a:solidFill>
                  <a:srgbClr val="002060"/>
                </a:solidFill>
                <a:effectLst/>
              </a:rPr>
              <a:t>Phương thức sử dụng công cụ sinh hoạt”.</a:t>
            </a:r>
            <a:endParaRPr lang="en-US" dirty="0">
              <a:solidFill>
                <a:srgbClr val="0000CC"/>
              </a:solidFill>
              <a:effectLst/>
            </a:endParaRPr>
          </a:p>
        </p:txBody>
      </p:sp>
      <p:sp>
        <p:nvSpPr>
          <p:cNvPr id="2" name="Text Box 1"/>
          <p:cNvSpPr txBox="1"/>
          <p:nvPr/>
        </p:nvSpPr>
        <p:spPr>
          <a:xfrm>
            <a:off x="2158365" y="43815"/>
            <a:ext cx="6191250" cy="953135"/>
          </a:xfrm>
          <a:prstGeom prst="rect">
            <a:avLst/>
          </a:prstGeom>
          <a:noFill/>
        </p:spPr>
        <p:txBody>
          <a:bodyPr wrap="square" rtlCol="0">
            <a:spAutoFit/>
          </a:bodyPr>
          <a:p>
            <a:r>
              <a:rPr lang="en-US" sz="2800" b="1" i="1">
                <a:latin typeface="Times New Roman" panose="02020603050405020304" pitchFamily="18" charset="0"/>
                <a:cs typeface="Times New Roman" panose="02020603050405020304" pitchFamily="18" charset="0"/>
              </a:rPr>
              <a:t>I.1.a. Quan niệm của Hồ Chí Minh</a:t>
            </a:r>
            <a:endParaRPr lang="en-US" sz="2800" b="1" i="1">
              <a:latin typeface="Times New Roman" panose="02020603050405020304" pitchFamily="18" charset="0"/>
              <a:cs typeface="Times New Roman" panose="02020603050405020304" pitchFamily="18" charset="0"/>
            </a:endParaRPr>
          </a:p>
          <a:p>
            <a:pPr algn="ctr"/>
            <a:r>
              <a:rPr lang="en-US" sz="2800" b="1" i="1">
                <a:latin typeface="Times New Roman" panose="02020603050405020304" pitchFamily="18" charset="0"/>
                <a:cs typeface="Times New Roman" panose="02020603050405020304" pitchFamily="18" charset="0"/>
              </a:rPr>
              <a:t>về văn hóa</a:t>
            </a:r>
            <a:endParaRPr lang="en-US" sz="28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5395" y="993775"/>
            <a:ext cx="7558405" cy="4679950"/>
          </a:xfrm>
        </p:spPr>
        <p:txBody>
          <a:bodyPr>
            <a:noAutofit/>
          </a:bodyPr>
          <a:lstStyle/>
          <a:p>
            <a:pPr marL="0" indent="0">
              <a:lnSpc>
                <a:spcPct val="130000"/>
              </a:lnSpc>
              <a:spcBef>
                <a:spcPts val="750"/>
              </a:spcBef>
              <a:spcAft>
                <a:spcPts val="0"/>
              </a:spcAft>
              <a:buNone/>
            </a:pPr>
            <a:r>
              <a:rPr lang="vi-VN" altLang="en-US" dirty="0">
                <a:solidFill>
                  <a:srgbClr val="0000CC"/>
                </a:solidFill>
              </a:rPr>
              <a:t>- </a:t>
            </a:r>
            <a:r>
              <a:rPr lang="en-US" altLang="vi-VN" dirty="0">
                <a:solidFill>
                  <a:srgbClr val="0000CC"/>
                </a:solidFill>
              </a:rPr>
              <a:t>“</a:t>
            </a:r>
            <a:r>
              <a:rPr lang="vi-VN" altLang="en-US" dirty="0">
                <a:solidFill>
                  <a:srgbClr val="0000CC"/>
                </a:solidFill>
              </a:rPr>
              <a:t>Xây</a:t>
            </a:r>
            <a:r>
              <a:rPr lang="en-US" altLang="vi-VN" dirty="0">
                <a:solidFill>
                  <a:srgbClr val="0000CC"/>
                </a:solidFill>
              </a:rPr>
              <a:t>”:</a:t>
            </a:r>
            <a:r>
              <a:rPr lang="en-US" altLang="vi-VN" i="1" dirty="0">
                <a:solidFill>
                  <a:srgbClr val="002060"/>
                </a:solidFill>
              </a:rPr>
              <a:t> </a:t>
            </a:r>
            <a:r>
              <a:rPr lang="vi-VN" altLang="en-US" dirty="0">
                <a:solidFill>
                  <a:srgbClr val="0000CC"/>
                </a:solidFill>
              </a:rPr>
              <a:t>các </a:t>
            </a:r>
            <a:r>
              <a:rPr lang="vi-VN" altLang="en-US" i="1" dirty="0">
                <a:solidFill>
                  <a:srgbClr val="002060"/>
                </a:solidFill>
              </a:rPr>
              <a:t>giá trị</a:t>
            </a:r>
            <a:r>
              <a:rPr lang="vi-VN" altLang="en-US" dirty="0">
                <a:solidFill>
                  <a:srgbClr val="0000CC"/>
                </a:solidFill>
              </a:rPr>
              <a:t>, </a:t>
            </a:r>
            <a:r>
              <a:rPr lang="vi-VN" altLang="en-US" i="1" dirty="0">
                <a:solidFill>
                  <a:srgbClr val="002060"/>
                </a:solidFill>
              </a:rPr>
              <a:t>chuẩn mực</a:t>
            </a:r>
            <a:r>
              <a:rPr lang="vi-VN" altLang="en-US" dirty="0">
                <a:solidFill>
                  <a:srgbClr val="0000CC"/>
                </a:solidFill>
              </a:rPr>
              <a:t> đạo đức mới</a:t>
            </a:r>
            <a:r>
              <a:rPr lang="en-US" altLang="vi-VN" dirty="0">
                <a:solidFill>
                  <a:srgbClr val="0000CC"/>
                </a:solidFill>
              </a:rPr>
              <a:t>.</a:t>
            </a:r>
            <a:endParaRPr lang="en-US" altLang="vi-VN" dirty="0">
              <a:solidFill>
                <a:srgbClr val="0000CC"/>
              </a:solidFill>
            </a:endParaRPr>
          </a:p>
          <a:p>
            <a:pPr marL="0" indent="0">
              <a:lnSpc>
                <a:spcPct val="130000"/>
              </a:lnSpc>
              <a:spcBef>
                <a:spcPts val="750"/>
              </a:spcBef>
              <a:spcAft>
                <a:spcPts val="0"/>
              </a:spcAft>
              <a:buNone/>
            </a:pPr>
            <a:r>
              <a:rPr lang="en-US" altLang="vi-VN" dirty="0">
                <a:solidFill>
                  <a:srgbClr val="0000CC"/>
                </a:solidFill>
              </a:rPr>
              <a:t>- “C</a:t>
            </a:r>
            <a:r>
              <a:rPr lang="vi-VN" altLang="en-US" dirty="0">
                <a:solidFill>
                  <a:srgbClr val="0000CC"/>
                </a:solidFill>
              </a:rPr>
              <a:t>hống</a:t>
            </a:r>
            <a:r>
              <a:rPr lang="en-US" altLang="vi-VN" dirty="0">
                <a:solidFill>
                  <a:srgbClr val="0000CC"/>
                </a:solidFill>
              </a:rPr>
              <a:t>”: </a:t>
            </a:r>
            <a:r>
              <a:rPr lang="vi-VN" altLang="en-US" dirty="0">
                <a:solidFill>
                  <a:srgbClr val="0000CC"/>
                </a:solidFill>
              </a:rPr>
              <a:t>chống biểu hiện, hành vi </a:t>
            </a:r>
            <a:r>
              <a:rPr lang="vi-VN" altLang="en-US" i="1" dirty="0">
                <a:solidFill>
                  <a:srgbClr val="002060"/>
                </a:solidFill>
              </a:rPr>
              <a:t>vô đạo đức.</a:t>
            </a:r>
            <a:endParaRPr lang="vi-VN" altLang="en-US" i="1" dirty="0">
              <a:solidFill>
                <a:srgbClr val="002060"/>
              </a:solidFill>
            </a:endParaRPr>
          </a:p>
          <a:p>
            <a:pPr marL="0" indent="0">
              <a:lnSpc>
                <a:spcPct val="130000"/>
              </a:lnSpc>
              <a:spcBef>
                <a:spcPts val="750"/>
              </a:spcBef>
              <a:spcAft>
                <a:spcPts val="0"/>
              </a:spcAft>
              <a:buNone/>
            </a:pPr>
            <a:r>
              <a:rPr lang="en-US" altLang="vi-VN" dirty="0">
                <a:solidFill>
                  <a:srgbClr val="0000CC"/>
                </a:solidFill>
              </a:rPr>
              <a:t>- </a:t>
            </a:r>
            <a:r>
              <a:rPr lang="vi-VN" altLang="en-US" dirty="0">
                <a:solidFill>
                  <a:srgbClr val="0000CC"/>
                </a:solidFill>
              </a:rPr>
              <a:t>Giáo dục phẩm chất, chuẩn mực đạo đức mới; </a:t>
            </a:r>
            <a:r>
              <a:rPr lang="vi-VN" altLang="en-US" i="1" dirty="0">
                <a:solidFill>
                  <a:srgbClr val="002060"/>
                </a:solidFill>
              </a:rPr>
              <a:t>khơi dậy ý thức đạo đức lành mạnh</a:t>
            </a:r>
            <a:r>
              <a:rPr lang="en-US" altLang="vi-VN" i="1" dirty="0">
                <a:solidFill>
                  <a:srgbClr val="002060"/>
                </a:solidFill>
              </a:rPr>
              <a:t>.</a:t>
            </a:r>
            <a:endParaRPr lang="en-US" altLang="vi-VN" i="1" dirty="0">
              <a:solidFill>
                <a:srgbClr val="002060"/>
              </a:solidFill>
            </a:endParaRPr>
          </a:p>
          <a:p>
            <a:pPr marL="0" indent="0">
              <a:lnSpc>
                <a:spcPct val="130000"/>
              </a:lnSpc>
              <a:spcBef>
                <a:spcPts val="750"/>
              </a:spcBef>
              <a:spcAft>
                <a:spcPts val="0"/>
              </a:spcAft>
              <a:buNone/>
            </a:pPr>
            <a:r>
              <a:rPr lang="en-US" altLang="vi-VN" dirty="0">
                <a:solidFill>
                  <a:srgbClr val="0000CC"/>
                </a:solidFill>
                <a:sym typeface="+mn-ea"/>
              </a:rPr>
              <a:t>- X</a:t>
            </a:r>
            <a:r>
              <a:rPr lang="vi-VN" altLang="en-US" dirty="0">
                <a:solidFill>
                  <a:srgbClr val="0000CC"/>
                </a:solidFill>
                <a:sym typeface="+mn-ea"/>
              </a:rPr>
              <a:t>ây cái đúng, cái </a:t>
            </a:r>
            <a:r>
              <a:rPr lang="vi-VN" altLang="en-US" i="1" dirty="0">
                <a:solidFill>
                  <a:srgbClr val="002060"/>
                </a:solidFill>
                <a:sym typeface="+mn-ea"/>
              </a:rPr>
              <a:t>tốt, cái thiện, cái đẹp </a:t>
            </a:r>
            <a:r>
              <a:rPr lang="en-US" altLang="vi-VN" i="1" dirty="0">
                <a:solidFill>
                  <a:srgbClr val="002060"/>
                </a:solidFill>
                <a:sym typeface="+mn-ea"/>
              </a:rPr>
              <a:t>=&gt;</a:t>
            </a:r>
            <a:r>
              <a:rPr lang="vi-VN" altLang="en-US" dirty="0">
                <a:solidFill>
                  <a:srgbClr val="0000CC"/>
                </a:solidFill>
                <a:sym typeface="+mn-ea"/>
              </a:rPr>
              <a:t> giá trị </a:t>
            </a:r>
            <a:r>
              <a:rPr lang="vi-VN" altLang="en-US" i="1" dirty="0">
                <a:solidFill>
                  <a:srgbClr val="002060"/>
                </a:solidFill>
                <a:sym typeface="+mn-ea"/>
              </a:rPr>
              <a:t>chân, thiện, mỹ</a:t>
            </a:r>
            <a:r>
              <a:rPr lang="en-US" altLang="vi-VN" i="1" dirty="0">
                <a:solidFill>
                  <a:srgbClr val="002060"/>
                </a:solidFill>
                <a:sym typeface="+mn-ea"/>
              </a:rPr>
              <a:t>.</a:t>
            </a:r>
            <a:endParaRPr lang="en-US" altLang="vi-VN" i="1" dirty="0">
              <a:solidFill>
                <a:srgbClr val="002060"/>
              </a:solidFill>
              <a:sym typeface="+mn-ea"/>
            </a:endParaRPr>
          </a:p>
        </p:txBody>
      </p:sp>
      <p:sp>
        <p:nvSpPr>
          <p:cNvPr id="4" name="Text Box 3"/>
          <p:cNvSpPr txBox="1"/>
          <p:nvPr/>
        </p:nvSpPr>
        <p:spPr>
          <a:xfrm>
            <a:off x="2246630" y="86995"/>
            <a:ext cx="6661150" cy="906780"/>
          </a:xfrm>
          <a:prstGeom prst="rect">
            <a:avLst/>
          </a:prstGeom>
          <a:noFill/>
        </p:spPr>
        <p:txBody>
          <a:bodyPr wrap="square" rtlCol="0">
            <a:spAutoFit/>
          </a:bodyPr>
          <a:p>
            <a:r>
              <a:rPr lang="en-US" sz="3000" b="1" i="1">
                <a:latin typeface="Times New Roman" panose="02020603050405020304" pitchFamily="18" charset="0"/>
                <a:cs typeface="Times New Roman" panose="02020603050405020304" pitchFamily="18" charset="0"/>
              </a:rPr>
              <a:t>II.3.b. </a:t>
            </a:r>
            <a:r>
              <a:rPr lang="en-US" sz="3000" b="1" i="1">
                <a:latin typeface="Times New Roman" panose="02020603050405020304" pitchFamily="18" charset="0"/>
                <a:cs typeface="Times New Roman" panose="02020603050405020304" pitchFamily="18" charset="0"/>
                <a:sym typeface="+mn-ea"/>
              </a:rPr>
              <a:t>Xây đi đôi với chống</a:t>
            </a:r>
            <a:r>
              <a:rPr lang="en-US" sz="3000" b="1" i="1">
                <a:latin typeface="Times New Roman" panose="02020603050405020304" pitchFamily="18" charset="0"/>
                <a:cs typeface="Times New Roman" panose="02020603050405020304" pitchFamily="18" charset="0"/>
              </a:rPr>
              <a:t> </a:t>
            </a:r>
            <a:endParaRPr lang="en-US" sz="2300" b="1" i="1" dirty="0" err="1" smtClean="0">
              <a:solidFill>
                <a:srgbClr val="002060"/>
              </a:solidFill>
              <a:latin typeface="Times New Roman" panose="02020603050405020304" pitchFamily="18" charset="0"/>
              <a:cs typeface="Times New Roman" panose="02020603050405020304" pitchFamily="18" charset="0"/>
              <a:sym typeface="+mn-ea"/>
            </a:endParaRPr>
          </a:p>
          <a:p>
            <a:endParaRPr lang="en-US" sz="23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2700" y="1144270"/>
            <a:ext cx="7451090" cy="4013835"/>
          </a:xfrm>
        </p:spPr>
        <p:txBody>
          <a:bodyPr>
            <a:noAutofit/>
          </a:bodyPr>
          <a:lstStyle/>
          <a:p>
            <a:pPr marL="0" indent="0">
              <a:lnSpc>
                <a:spcPct val="150000"/>
              </a:lnSpc>
              <a:buNone/>
            </a:pPr>
            <a:r>
              <a:rPr lang="en-US" dirty="0">
                <a:solidFill>
                  <a:srgbClr val="0000CC"/>
                </a:solidFill>
              </a:rPr>
              <a:t>-</a:t>
            </a:r>
            <a:r>
              <a:rPr lang="en-US" altLang="vi-VN" dirty="0">
                <a:solidFill>
                  <a:srgbClr val="0000CC"/>
                </a:solidFill>
                <a:sym typeface="+mn-ea"/>
              </a:rPr>
              <a:t> </a:t>
            </a:r>
            <a:r>
              <a:rPr lang="vi-VN" altLang="en-US" dirty="0">
                <a:solidFill>
                  <a:srgbClr val="0000CC"/>
                </a:solidFill>
                <a:sym typeface="+mn-ea"/>
              </a:rPr>
              <a:t>Chống </a:t>
            </a:r>
            <a:r>
              <a:rPr lang="vi-VN" altLang="en-US" i="1" dirty="0">
                <a:solidFill>
                  <a:srgbClr val="002060"/>
                </a:solidFill>
                <a:sym typeface="+mn-ea"/>
              </a:rPr>
              <a:t>cái sai, cái xấu, cái vô đạo đức</a:t>
            </a:r>
            <a:r>
              <a:rPr lang="en-US" altLang="vi-VN" i="1" dirty="0">
                <a:solidFill>
                  <a:srgbClr val="002060"/>
                </a:solidFill>
                <a:sym typeface="+mn-ea"/>
              </a:rPr>
              <a:t>;</a:t>
            </a:r>
            <a:r>
              <a:rPr lang="vi-VN" altLang="en-US" dirty="0">
                <a:solidFill>
                  <a:srgbClr val="0000CC"/>
                </a:solidFill>
                <a:sym typeface="+mn-ea"/>
              </a:rPr>
              <a:t> </a:t>
            </a:r>
            <a:r>
              <a:rPr lang="en-US" altLang="vi-VN" dirty="0">
                <a:solidFill>
                  <a:srgbClr val="0000CC"/>
                </a:solidFill>
                <a:sym typeface="+mn-ea"/>
              </a:rPr>
              <a:t>c</a:t>
            </a:r>
            <a:r>
              <a:rPr lang="vi-VN" altLang="en-US" dirty="0">
                <a:solidFill>
                  <a:srgbClr val="0000CC"/>
                </a:solidFill>
                <a:sym typeface="+mn-ea"/>
              </a:rPr>
              <a:t>hống </a:t>
            </a:r>
            <a:r>
              <a:rPr lang="vi-VN" altLang="en-US" i="1" dirty="0">
                <a:solidFill>
                  <a:srgbClr val="002060"/>
                </a:solidFill>
                <a:sym typeface="+mn-ea"/>
              </a:rPr>
              <a:t>chủ nghĩa đế quốc</a:t>
            </a:r>
            <a:r>
              <a:rPr lang="en-US" altLang="vi-VN" i="1" dirty="0">
                <a:solidFill>
                  <a:srgbClr val="002060"/>
                </a:solidFill>
                <a:sym typeface="+mn-ea"/>
              </a:rPr>
              <a:t>;</a:t>
            </a:r>
            <a:r>
              <a:rPr lang="vi-VN" altLang="en-US" dirty="0">
                <a:solidFill>
                  <a:srgbClr val="0000CC"/>
                </a:solidFill>
                <a:sym typeface="+mn-ea"/>
              </a:rPr>
              <a:t> tập quán </a:t>
            </a:r>
            <a:r>
              <a:rPr lang="vi-VN" altLang="en-US" i="1" dirty="0">
                <a:solidFill>
                  <a:srgbClr val="002060"/>
                </a:solidFill>
                <a:sym typeface="+mn-ea"/>
              </a:rPr>
              <a:t>lạc hậu</a:t>
            </a:r>
            <a:r>
              <a:rPr lang="en-US" altLang="vi-VN" i="1" dirty="0">
                <a:solidFill>
                  <a:srgbClr val="002060"/>
                </a:solidFill>
                <a:sym typeface="+mn-ea"/>
              </a:rPr>
              <a:t>; </a:t>
            </a:r>
            <a:r>
              <a:rPr lang="vi-VN" altLang="en-US" i="1" dirty="0">
                <a:solidFill>
                  <a:srgbClr val="002060"/>
                </a:solidFill>
                <a:sym typeface="+mn-ea"/>
              </a:rPr>
              <a:t>chủ nghĩa cá nhân.</a:t>
            </a:r>
            <a:endParaRPr lang="en-US" dirty="0">
              <a:solidFill>
                <a:srgbClr val="0000CC"/>
              </a:solidFill>
            </a:endParaRPr>
          </a:p>
          <a:p>
            <a:pPr marL="0" indent="0">
              <a:lnSpc>
                <a:spcPct val="150000"/>
              </a:lnSpc>
              <a:buNone/>
            </a:pPr>
            <a:r>
              <a:rPr lang="en-US" altLang="vi-VN" dirty="0">
                <a:solidFill>
                  <a:srgbClr val="0000CC"/>
                </a:solidFill>
                <a:sym typeface="+mn-ea"/>
              </a:rPr>
              <a:t>- </a:t>
            </a:r>
            <a:r>
              <a:rPr lang="en-US" dirty="0">
                <a:solidFill>
                  <a:srgbClr val="0000CC"/>
                </a:solidFill>
                <a:sym typeface="+mn-ea"/>
              </a:rPr>
              <a:t>K</a:t>
            </a:r>
            <a:r>
              <a:rPr lang="vi-VN" altLang="en-US" dirty="0">
                <a:solidFill>
                  <a:srgbClr val="0000CC"/>
                </a:solidFill>
                <a:sym typeface="+mn-ea"/>
              </a:rPr>
              <a:t>ết hợp chặt chẽ giữa xây và chống</a:t>
            </a:r>
            <a:r>
              <a:rPr lang="en-US" altLang="vi-VN" dirty="0">
                <a:solidFill>
                  <a:srgbClr val="0000CC"/>
                </a:solidFill>
                <a:sym typeface="+mn-ea"/>
              </a:rPr>
              <a:t>,</a:t>
            </a:r>
            <a:r>
              <a:rPr lang="vi-VN" altLang="en-US" dirty="0">
                <a:solidFill>
                  <a:srgbClr val="0000CC"/>
                </a:solidFill>
                <a:sym typeface="+mn-ea"/>
              </a:rPr>
              <a:t> </a:t>
            </a:r>
            <a:r>
              <a:rPr lang="vi-VN" altLang="en-US" i="1" dirty="0">
                <a:solidFill>
                  <a:srgbClr val="002060"/>
                </a:solidFill>
                <a:sym typeface="+mn-ea"/>
              </a:rPr>
              <a:t>xây</a:t>
            </a:r>
            <a:r>
              <a:rPr lang="vi-VN" altLang="en-US" dirty="0">
                <a:solidFill>
                  <a:srgbClr val="002060"/>
                </a:solidFill>
                <a:sym typeface="+mn-ea"/>
              </a:rPr>
              <a:t> </a:t>
            </a:r>
            <a:r>
              <a:rPr lang="vi-VN" altLang="en-US" i="1" dirty="0">
                <a:solidFill>
                  <a:srgbClr val="002060"/>
                </a:solidFill>
                <a:sym typeface="+mn-ea"/>
              </a:rPr>
              <a:t>là chủ yếu</a:t>
            </a:r>
            <a:r>
              <a:rPr lang="en-US" altLang="vi-VN" dirty="0">
                <a:solidFill>
                  <a:srgbClr val="002060"/>
                </a:solidFill>
                <a:sym typeface="+mn-ea"/>
              </a:rPr>
              <a:t>. </a:t>
            </a:r>
            <a:endParaRPr lang="en-US" dirty="0">
              <a:solidFill>
                <a:srgbClr val="0000CC"/>
              </a:solidFill>
              <a:sym typeface="+mn-ea"/>
            </a:endParaRPr>
          </a:p>
        </p:txBody>
      </p:sp>
      <p:sp>
        <p:nvSpPr>
          <p:cNvPr id="2" name="Text Box 1"/>
          <p:cNvSpPr txBox="1"/>
          <p:nvPr/>
        </p:nvSpPr>
        <p:spPr>
          <a:xfrm>
            <a:off x="2414270" y="128905"/>
            <a:ext cx="5932170" cy="906780"/>
          </a:xfrm>
          <a:prstGeom prst="rect">
            <a:avLst/>
          </a:prstGeom>
          <a:noFill/>
        </p:spPr>
        <p:txBody>
          <a:bodyPr wrap="square" rtlCol="0">
            <a:spAutoFit/>
          </a:bodyPr>
          <a:p>
            <a:r>
              <a:rPr lang="en-US" sz="3000" b="1" i="1">
                <a:latin typeface="Times New Roman" panose="02020603050405020304" pitchFamily="18" charset="0"/>
                <a:cs typeface="Times New Roman" panose="02020603050405020304" pitchFamily="18" charset="0"/>
              </a:rPr>
              <a:t>II.3.b. </a:t>
            </a:r>
            <a:r>
              <a:rPr lang="en-US" sz="3000" b="1" i="1">
                <a:latin typeface="Times New Roman" panose="02020603050405020304" pitchFamily="18" charset="0"/>
                <a:cs typeface="Times New Roman" panose="02020603050405020304" pitchFamily="18" charset="0"/>
                <a:sym typeface="+mn-ea"/>
              </a:rPr>
              <a:t>Xây đi đôi với chống</a:t>
            </a:r>
            <a:r>
              <a:rPr lang="en-US" sz="3000" b="1" i="1">
                <a:latin typeface="Times New Roman" panose="02020603050405020304" pitchFamily="18" charset="0"/>
                <a:cs typeface="Times New Roman" panose="02020603050405020304" pitchFamily="18" charset="0"/>
              </a:rPr>
              <a:t> </a:t>
            </a:r>
            <a:endParaRPr lang="en-US" sz="2300" b="1" i="1" dirty="0" err="1" smtClean="0">
              <a:solidFill>
                <a:srgbClr val="002060"/>
              </a:solidFill>
              <a:latin typeface="Times New Roman" panose="02020603050405020304" pitchFamily="18" charset="0"/>
              <a:cs typeface="Times New Roman" panose="02020603050405020304" pitchFamily="18" charset="0"/>
              <a:sym typeface="+mn-ea"/>
            </a:endParaRPr>
          </a:p>
          <a:p>
            <a:endParaRPr lang="en-US" sz="23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8650" y="1044469"/>
            <a:ext cx="7886700" cy="3626116"/>
          </a:xfrm>
        </p:spPr>
        <p:txBody>
          <a:bodyPr/>
          <a:p>
            <a:pPr marL="0" indent="0">
              <a:lnSpc>
                <a:spcPct val="150000"/>
              </a:lnSpc>
              <a:buNone/>
            </a:pPr>
            <a:r>
              <a:rPr lang="en-US" dirty="0">
                <a:solidFill>
                  <a:srgbClr val="0000CC"/>
                </a:solidFill>
                <a:sym typeface="+mn-ea"/>
              </a:rPr>
              <a:t> Phát động phong trào </a:t>
            </a:r>
            <a:r>
              <a:rPr lang="en-US" i="1" dirty="0">
                <a:solidFill>
                  <a:srgbClr val="002060"/>
                </a:solidFill>
                <a:sym typeface="+mn-ea"/>
              </a:rPr>
              <a:t>ba xây</a:t>
            </a:r>
            <a:r>
              <a:rPr lang="en-US" dirty="0">
                <a:solidFill>
                  <a:srgbClr val="0000CC"/>
                </a:solidFill>
                <a:sym typeface="+mn-ea"/>
              </a:rPr>
              <a:t>: nâng cao ý thức trách nhiệm; tăng cường quản lý kinh tế - tài chính; cải tiến kỹ thuật. </a:t>
            </a:r>
            <a:r>
              <a:rPr lang="en-US" i="1" dirty="0">
                <a:solidFill>
                  <a:srgbClr val="002060"/>
                </a:solidFill>
                <a:sym typeface="+mn-ea"/>
              </a:rPr>
              <a:t>Ba chống: </a:t>
            </a:r>
            <a:r>
              <a:rPr lang="en-US" dirty="0">
                <a:solidFill>
                  <a:srgbClr val="0000CC"/>
                </a:solidFill>
                <a:sym typeface="+mn-ea"/>
              </a:rPr>
              <a:t>tham ô, lãng phí, quan liêu.</a:t>
            </a:r>
            <a:endParaRPr lang="en-US" dirty="0">
              <a:solidFill>
                <a:srgbClr val="0000CC"/>
              </a:solidFill>
              <a:sym typeface="+mn-ea"/>
            </a:endParaRPr>
          </a:p>
          <a:p>
            <a:pPr marL="0" indent="0">
              <a:buNone/>
            </a:pPr>
            <a:endParaRPr lang="en-US"/>
          </a:p>
        </p:txBody>
      </p:sp>
      <p:sp>
        <p:nvSpPr>
          <p:cNvPr id="4" name="Text Box 3"/>
          <p:cNvSpPr txBox="1"/>
          <p:nvPr/>
        </p:nvSpPr>
        <p:spPr>
          <a:xfrm>
            <a:off x="2414270" y="128905"/>
            <a:ext cx="5932170" cy="906780"/>
          </a:xfrm>
          <a:prstGeom prst="rect">
            <a:avLst/>
          </a:prstGeom>
          <a:noFill/>
        </p:spPr>
        <p:txBody>
          <a:bodyPr wrap="square" rtlCol="0">
            <a:spAutoFit/>
          </a:bodyPr>
          <a:p>
            <a:r>
              <a:rPr lang="en-US" sz="3000" b="1" i="1">
                <a:latin typeface="Times New Roman" panose="02020603050405020304" pitchFamily="18" charset="0"/>
                <a:cs typeface="Times New Roman" panose="02020603050405020304" pitchFamily="18" charset="0"/>
              </a:rPr>
              <a:t>II.3.b. </a:t>
            </a:r>
            <a:r>
              <a:rPr lang="en-US" sz="3000" b="1" i="1">
                <a:latin typeface="Times New Roman" panose="02020603050405020304" pitchFamily="18" charset="0"/>
                <a:cs typeface="Times New Roman" panose="02020603050405020304" pitchFamily="18" charset="0"/>
                <a:sym typeface="+mn-ea"/>
              </a:rPr>
              <a:t>Xây đi đôi với chống</a:t>
            </a:r>
            <a:r>
              <a:rPr lang="en-US" sz="3000" b="1" i="1">
                <a:latin typeface="Times New Roman" panose="02020603050405020304" pitchFamily="18" charset="0"/>
                <a:cs typeface="Times New Roman" panose="02020603050405020304" pitchFamily="18" charset="0"/>
              </a:rPr>
              <a:t> </a:t>
            </a:r>
            <a:endParaRPr lang="en-US" sz="2300" b="1" i="1" dirty="0" err="1" smtClean="0">
              <a:solidFill>
                <a:srgbClr val="002060"/>
              </a:solidFill>
              <a:latin typeface="Times New Roman" panose="02020603050405020304" pitchFamily="18" charset="0"/>
              <a:cs typeface="Times New Roman" panose="02020603050405020304" pitchFamily="18" charset="0"/>
              <a:sym typeface="+mn-ea"/>
            </a:endParaRPr>
          </a:p>
          <a:p>
            <a:endParaRPr lang="en-US" sz="2300" b="1" i="1">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98880" y="1190625"/>
            <a:ext cx="7258050" cy="3625850"/>
          </a:xfrm>
        </p:spPr>
        <p:txBody>
          <a:bodyPr/>
          <a:p>
            <a:pPr marL="0" indent="0">
              <a:lnSpc>
                <a:spcPct val="150000"/>
              </a:lnSpc>
              <a:buNone/>
            </a:pPr>
            <a:r>
              <a:rPr lang="en-US"/>
              <a:t>-</a:t>
            </a:r>
            <a:r>
              <a:rPr lang="en-US">
                <a:solidFill>
                  <a:srgbClr val="0000CC"/>
                </a:solidFill>
              </a:rPr>
              <a:t> Tu dưỡng đạo đức như một cuộc cách mạng </a:t>
            </a:r>
            <a:r>
              <a:rPr lang="en-US" i="1">
                <a:solidFill>
                  <a:srgbClr val="002060"/>
                </a:solidFill>
              </a:rPr>
              <a:t>trường kỳ gian khổ</a:t>
            </a:r>
            <a:r>
              <a:rPr lang="en-US">
                <a:solidFill>
                  <a:srgbClr val="0000CC"/>
                </a:solidFill>
              </a:rPr>
              <a:t>.</a:t>
            </a:r>
            <a:endParaRPr lang="en-US">
              <a:solidFill>
                <a:srgbClr val="0000CC"/>
              </a:solidFill>
            </a:endParaRPr>
          </a:p>
          <a:p>
            <a:pPr marL="0" indent="0">
              <a:lnSpc>
                <a:spcPct val="150000"/>
              </a:lnSpc>
              <a:buNone/>
            </a:pPr>
            <a:r>
              <a:rPr lang="en-US">
                <a:solidFill>
                  <a:srgbClr val="0000CC"/>
                </a:solidFill>
              </a:rPr>
              <a:t>- Trau dồi đạo đức cách mạng là một việc </a:t>
            </a:r>
            <a:r>
              <a:rPr lang="en-US" i="1">
                <a:solidFill>
                  <a:srgbClr val="002060"/>
                </a:solidFill>
              </a:rPr>
              <a:t>kiên trì, thường xuyên, liên tục</a:t>
            </a:r>
            <a:r>
              <a:rPr lang="en-US">
                <a:solidFill>
                  <a:srgbClr val="002060"/>
                </a:solidFill>
              </a:rPr>
              <a:t>, suốt đời</a:t>
            </a:r>
            <a:r>
              <a:rPr lang="en-US">
                <a:solidFill>
                  <a:srgbClr val="0000CC"/>
                </a:solidFill>
              </a:rPr>
              <a:t> như công việc</a:t>
            </a:r>
            <a:r>
              <a:rPr lang="en-US" i="1">
                <a:solidFill>
                  <a:srgbClr val="002060"/>
                </a:solidFill>
              </a:rPr>
              <a:t> rửa mặt hàng ngày</a:t>
            </a:r>
            <a:r>
              <a:rPr lang="en-US">
                <a:solidFill>
                  <a:srgbClr val="0000CC"/>
                </a:solidFill>
              </a:rPr>
              <a:t>.</a:t>
            </a:r>
            <a:endParaRPr lang="en-US">
              <a:solidFill>
                <a:srgbClr val="0000CC"/>
              </a:solidFill>
            </a:endParaRPr>
          </a:p>
          <a:p>
            <a:pPr marL="0" indent="0">
              <a:lnSpc>
                <a:spcPct val="150000"/>
              </a:lnSpc>
              <a:buNone/>
            </a:pPr>
            <a:endParaRPr lang="en-US"/>
          </a:p>
        </p:txBody>
      </p:sp>
      <p:sp>
        <p:nvSpPr>
          <p:cNvPr id="4" name="Text Box 3"/>
          <p:cNvSpPr txBox="1"/>
          <p:nvPr/>
        </p:nvSpPr>
        <p:spPr>
          <a:xfrm>
            <a:off x="2246630" y="86995"/>
            <a:ext cx="6661150" cy="953135"/>
          </a:xfrm>
          <a:prstGeom prst="rect">
            <a:avLst/>
          </a:prstGeom>
          <a:noFill/>
        </p:spPr>
        <p:txBody>
          <a:bodyPr wrap="square" rtlCol="0">
            <a:spAutoFit/>
          </a:bodyPr>
          <a:p>
            <a:r>
              <a:rPr lang="en-US" sz="2800" b="1" i="1">
                <a:latin typeface="Times New Roman" panose="02020603050405020304" pitchFamily="18" charset="0"/>
                <a:cs typeface="Times New Roman" panose="02020603050405020304" pitchFamily="18" charset="0"/>
              </a:rPr>
              <a:t>II.3.c. </a:t>
            </a:r>
            <a:r>
              <a:rPr lang="en-US" sz="2800" b="1" i="1">
                <a:latin typeface="Times New Roman" panose="02020603050405020304" pitchFamily="18" charset="0"/>
                <a:cs typeface="Times New Roman" panose="02020603050405020304" pitchFamily="18" charset="0"/>
                <a:sym typeface="+mn-ea"/>
              </a:rPr>
              <a:t>Tu dưỡng đạo đức suốt đời</a:t>
            </a:r>
            <a:endParaRPr lang="en-US" sz="2800" b="1" i="1">
              <a:latin typeface="Times New Roman" panose="02020603050405020304" pitchFamily="18" charset="0"/>
              <a:cs typeface="Times New Roman" panose="02020603050405020304" pitchFamily="18" charset="0"/>
            </a:endParaRPr>
          </a:p>
          <a:p>
            <a:endParaRPr lang="en-US" sz="2800" b="1" i="1">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10260" y="1172845"/>
            <a:ext cx="7746365" cy="3625850"/>
          </a:xfrm>
        </p:spPr>
        <p:txBody>
          <a:bodyPr>
            <a:normAutofit lnSpcReduction="10000"/>
          </a:bodyPr>
          <a:p>
            <a:pPr marL="0" indent="0">
              <a:lnSpc>
                <a:spcPct val="150000"/>
              </a:lnSpc>
              <a:buNone/>
            </a:pPr>
            <a:r>
              <a:rPr lang="en-US">
                <a:solidFill>
                  <a:srgbClr val="0000CC"/>
                </a:solidFill>
              </a:rPr>
              <a:t>- Mỗi người phải </a:t>
            </a:r>
            <a:r>
              <a:rPr lang="en-US" i="1">
                <a:solidFill>
                  <a:srgbClr val="002060"/>
                </a:solidFill>
              </a:rPr>
              <a:t>tự giác rèn luyện</a:t>
            </a:r>
            <a:r>
              <a:rPr lang="en-US">
                <a:solidFill>
                  <a:srgbClr val="0000CC"/>
                </a:solidFill>
              </a:rPr>
              <a:t> thông qua các hoạt động thực tiễn, trong công việc.</a:t>
            </a:r>
            <a:endParaRPr lang="en-US">
              <a:solidFill>
                <a:srgbClr val="0000CC"/>
              </a:solidFill>
            </a:endParaRPr>
          </a:p>
          <a:p>
            <a:pPr marL="0" indent="0">
              <a:lnSpc>
                <a:spcPct val="150000"/>
              </a:lnSpc>
              <a:buNone/>
            </a:pPr>
            <a:r>
              <a:rPr lang="en-US">
                <a:solidFill>
                  <a:srgbClr val="0000CC"/>
                </a:solidFill>
              </a:rPr>
              <a:t>- Thấy rõ cái hay </a:t>
            </a:r>
            <a:r>
              <a:rPr lang="en-US" i="1">
                <a:solidFill>
                  <a:srgbClr val="002060"/>
                </a:solidFill>
              </a:rPr>
              <a:t>cái tốt, cái thiện </a:t>
            </a:r>
            <a:r>
              <a:rPr lang="en-US">
                <a:solidFill>
                  <a:srgbClr val="0000CC"/>
                </a:solidFill>
              </a:rPr>
              <a:t>của mình để </a:t>
            </a:r>
            <a:r>
              <a:rPr lang="en-US" i="1">
                <a:solidFill>
                  <a:srgbClr val="002060"/>
                </a:solidFill>
              </a:rPr>
              <a:t>phát huy </a:t>
            </a:r>
            <a:r>
              <a:rPr lang="en-US">
                <a:solidFill>
                  <a:srgbClr val="0000CC"/>
                </a:solidFill>
              </a:rPr>
              <a:t>và thấy rõ </a:t>
            </a:r>
            <a:r>
              <a:rPr lang="en-US" i="1">
                <a:solidFill>
                  <a:srgbClr val="002060"/>
                </a:solidFill>
              </a:rPr>
              <a:t>cái dở, cái xấu, cái ác</a:t>
            </a:r>
            <a:r>
              <a:rPr lang="en-US">
                <a:solidFill>
                  <a:srgbClr val="0000CC"/>
                </a:solidFill>
              </a:rPr>
              <a:t> của mình để </a:t>
            </a:r>
            <a:r>
              <a:rPr lang="en-US" i="1">
                <a:solidFill>
                  <a:srgbClr val="002060"/>
                </a:solidFill>
              </a:rPr>
              <a:t>khắc phục</a:t>
            </a:r>
            <a:r>
              <a:rPr lang="en-US">
                <a:solidFill>
                  <a:srgbClr val="0000CC"/>
                </a:solidFill>
              </a:rPr>
              <a:t>.</a:t>
            </a:r>
            <a:endParaRPr lang="en-US">
              <a:solidFill>
                <a:srgbClr val="0000CC"/>
              </a:solidFill>
            </a:endParaRPr>
          </a:p>
        </p:txBody>
      </p:sp>
      <p:sp>
        <p:nvSpPr>
          <p:cNvPr id="4" name="Text Box 3"/>
          <p:cNvSpPr txBox="1"/>
          <p:nvPr/>
        </p:nvSpPr>
        <p:spPr>
          <a:xfrm>
            <a:off x="2179320" y="158115"/>
            <a:ext cx="6661150" cy="998855"/>
          </a:xfrm>
          <a:prstGeom prst="rect">
            <a:avLst/>
          </a:prstGeom>
          <a:noFill/>
        </p:spPr>
        <p:txBody>
          <a:bodyPr wrap="square" rtlCol="0">
            <a:spAutoFit/>
          </a:bodyPr>
          <a:p>
            <a:r>
              <a:rPr lang="en-US" sz="2900" b="1" i="1">
                <a:latin typeface="Times New Roman" panose="02020603050405020304" pitchFamily="18" charset="0"/>
                <a:cs typeface="Times New Roman" panose="02020603050405020304" pitchFamily="18" charset="0"/>
              </a:rPr>
              <a:t>II.3.c. </a:t>
            </a:r>
            <a:r>
              <a:rPr lang="en-US" sz="2900" b="1" i="1">
                <a:latin typeface="Times New Roman" panose="02020603050405020304" pitchFamily="18" charset="0"/>
                <a:cs typeface="Times New Roman" panose="02020603050405020304" pitchFamily="18" charset="0"/>
                <a:sym typeface="+mn-ea"/>
              </a:rPr>
              <a:t>Tu dưỡng đạo đức suốt đời</a:t>
            </a:r>
            <a:endParaRPr lang="en-US" sz="3000" b="1" i="1">
              <a:latin typeface="Times New Roman" panose="02020603050405020304" pitchFamily="18" charset="0"/>
              <a:cs typeface="Times New Roman" panose="02020603050405020304" pitchFamily="18" charset="0"/>
            </a:endParaRPr>
          </a:p>
          <a:p>
            <a:endParaRPr lang="en-US" sz="3000" b="1" i="1">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3470" y="2029460"/>
            <a:ext cx="7701280" cy="3347085"/>
          </a:xfrm>
        </p:spPr>
        <p:txBody>
          <a:bodyPr>
            <a:noAutofit/>
          </a:bodyPr>
          <a:lstStyle/>
          <a:p>
            <a:pPr marL="0" indent="0">
              <a:lnSpc>
                <a:spcPct val="130000"/>
              </a:lnSpc>
              <a:spcBef>
                <a:spcPts val="750"/>
              </a:spcBef>
              <a:spcAft>
                <a:spcPts val="0"/>
              </a:spcAft>
              <a:buNone/>
            </a:pPr>
            <a:r>
              <a:rPr lang="vi-VN" altLang="en-US" dirty="0">
                <a:solidFill>
                  <a:srgbClr val="0000CC"/>
                </a:solidFill>
              </a:rPr>
              <a:t>- </a:t>
            </a:r>
            <a:r>
              <a:rPr lang="en-US" altLang="vi-VN" dirty="0">
                <a:solidFill>
                  <a:srgbClr val="0000CC"/>
                </a:solidFill>
              </a:rPr>
              <a:t>L</a:t>
            </a:r>
            <a:r>
              <a:rPr lang="vi-VN" altLang="en-US" dirty="0">
                <a:solidFill>
                  <a:srgbClr val="0000CC"/>
                </a:solidFill>
              </a:rPr>
              <a:t>à một </a:t>
            </a:r>
            <a:r>
              <a:rPr lang="vi-VN" altLang="en-US" i="1" dirty="0">
                <a:solidFill>
                  <a:srgbClr val="002060"/>
                </a:solidFill>
              </a:rPr>
              <a:t>chỉnh thể thống nhất</a:t>
            </a:r>
            <a:r>
              <a:rPr lang="vi-VN" altLang="en-US" dirty="0">
                <a:solidFill>
                  <a:srgbClr val="0000CC"/>
                </a:solidFill>
              </a:rPr>
              <a:t> về trí </a:t>
            </a:r>
            <a:r>
              <a:rPr lang="en-US" altLang="vi-VN" dirty="0">
                <a:solidFill>
                  <a:srgbClr val="0000CC"/>
                </a:solidFill>
              </a:rPr>
              <a:t>- </a:t>
            </a:r>
            <a:r>
              <a:rPr lang="vi-VN" altLang="en-US" dirty="0">
                <a:solidFill>
                  <a:srgbClr val="0000CC"/>
                </a:solidFill>
              </a:rPr>
              <a:t>tâm </a:t>
            </a:r>
            <a:r>
              <a:rPr lang="en-US" altLang="vi-VN" dirty="0">
                <a:solidFill>
                  <a:srgbClr val="0000CC"/>
                </a:solidFill>
              </a:rPr>
              <a:t>-</a:t>
            </a:r>
            <a:r>
              <a:rPr lang="vi-VN" altLang="en-US" dirty="0">
                <a:solidFill>
                  <a:srgbClr val="0000CC"/>
                </a:solidFill>
              </a:rPr>
              <a:t> thể lực</a:t>
            </a:r>
            <a:r>
              <a:rPr lang="en-US" altLang="vi-VN" dirty="0">
                <a:solidFill>
                  <a:srgbClr val="0000CC"/>
                </a:solidFill>
              </a:rPr>
              <a:t>.</a:t>
            </a:r>
            <a:endParaRPr lang="en-US" altLang="vi-VN" dirty="0">
              <a:solidFill>
                <a:srgbClr val="0000CC"/>
              </a:solidFill>
            </a:endParaRPr>
          </a:p>
          <a:p>
            <a:pPr marL="0" indent="0">
              <a:lnSpc>
                <a:spcPct val="130000"/>
              </a:lnSpc>
              <a:spcBef>
                <a:spcPts val="750"/>
              </a:spcBef>
              <a:spcAft>
                <a:spcPts val="0"/>
              </a:spcAft>
              <a:buNone/>
            </a:pPr>
            <a:r>
              <a:rPr lang="en-US" altLang="vi-VN" dirty="0">
                <a:solidFill>
                  <a:srgbClr val="0000CC"/>
                </a:solidFill>
              </a:rPr>
              <a:t>-</a:t>
            </a:r>
            <a:r>
              <a:rPr lang="vi-VN" altLang="en-US" dirty="0">
                <a:solidFill>
                  <a:srgbClr val="0000CC"/>
                </a:solidFill>
              </a:rPr>
              <a:t> </a:t>
            </a:r>
            <a:r>
              <a:rPr lang="en-US" altLang="vi-VN" dirty="0">
                <a:solidFill>
                  <a:srgbClr val="0000CC"/>
                </a:solidFill>
              </a:rPr>
              <a:t>C</a:t>
            </a:r>
            <a:r>
              <a:rPr lang="vi-VN" altLang="en-US" dirty="0">
                <a:solidFill>
                  <a:srgbClr val="0000CC"/>
                </a:solidFill>
              </a:rPr>
              <a:t>ó </a:t>
            </a:r>
            <a:r>
              <a:rPr lang="vi-VN" altLang="en-US" i="1" dirty="0">
                <a:solidFill>
                  <a:srgbClr val="002060"/>
                </a:solidFill>
              </a:rPr>
              <a:t>tính xã hội</a:t>
            </a:r>
            <a:r>
              <a:rPr lang="vi-VN" altLang="en-US" dirty="0">
                <a:solidFill>
                  <a:srgbClr val="0000CC"/>
                </a:solidFill>
              </a:rPr>
              <a:t>, </a:t>
            </a:r>
            <a:r>
              <a:rPr lang="vi-VN" altLang="en-US" i="1" dirty="0">
                <a:solidFill>
                  <a:srgbClr val="002060"/>
                </a:solidFill>
              </a:rPr>
              <a:t>con người xã hội</a:t>
            </a:r>
            <a:r>
              <a:rPr lang="en-US" altLang="vi-VN" i="1" dirty="0">
                <a:solidFill>
                  <a:srgbClr val="002060"/>
                </a:solidFill>
              </a:rPr>
              <a:t>.</a:t>
            </a:r>
            <a:endParaRPr lang="en-US" altLang="vi-VN" i="1" dirty="0">
              <a:solidFill>
                <a:srgbClr val="002060"/>
              </a:solidFill>
            </a:endParaRPr>
          </a:p>
          <a:p>
            <a:pPr marL="0" indent="0">
              <a:lnSpc>
                <a:spcPct val="130000"/>
              </a:lnSpc>
              <a:spcBef>
                <a:spcPts val="750"/>
              </a:spcBef>
              <a:spcAft>
                <a:spcPts val="0"/>
              </a:spcAft>
              <a:buNone/>
            </a:pPr>
            <a:r>
              <a:rPr lang="en-US" altLang="vi-VN" dirty="0">
                <a:solidFill>
                  <a:srgbClr val="0000CC"/>
                </a:solidFill>
              </a:rPr>
              <a:t>- Đ</a:t>
            </a:r>
            <a:r>
              <a:rPr lang="vi-VN" altLang="en-US" dirty="0">
                <a:solidFill>
                  <a:srgbClr val="0000CC"/>
                </a:solidFill>
              </a:rPr>
              <a:t>ường lối, chủ trương, chính sách phải làm cho dân</a:t>
            </a:r>
            <a:r>
              <a:rPr lang="en-US" altLang="vi-VN" dirty="0">
                <a:solidFill>
                  <a:srgbClr val="0000CC"/>
                </a:solidFill>
              </a:rPr>
              <a:t>:</a:t>
            </a:r>
            <a:r>
              <a:rPr lang="vi-VN" altLang="en-US" dirty="0">
                <a:solidFill>
                  <a:srgbClr val="0000CC"/>
                </a:solidFill>
              </a:rPr>
              <a:t> </a:t>
            </a:r>
            <a:r>
              <a:rPr lang="vi-VN" altLang="en-US" i="1" dirty="0">
                <a:solidFill>
                  <a:srgbClr val="002060"/>
                </a:solidFill>
              </a:rPr>
              <a:t>có ăn, có mặc, có chỗ ở, có học hành.</a:t>
            </a:r>
            <a:endParaRPr lang="vi-VN" altLang="en-US" i="1" dirty="0">
              <a:solidFill>
                <a:srgbClr val="002060"/>
              </a:solidFill>
            </a:endParaRPr>
          </a:p>
        </p:txBody>
      </p:sp>
      <p:sp>
        <p:nvSpPr>
          <p:cNvPr id="6" name="Rectangle 5"/>
          <p:cNvSpPr/>
          <p:nvPr/>
        </p:nvSpPr>
        <p:spPr>
          <a:xfrm>
            <a:off x="337185" y="944880"/>
            <a:ext cx="8796655" cy="1014730"/>
          </a:xfrm>
          <a:prstGeom prst="rect">
            <a:avLst/>
          </a:prstGeom>
        </p:spPr>
        <p:txBody>
          <a:bodyPr wrap="square">
            <a:spAutoFit/>
          </a:bodyPr>
          <a:lstStyle/>
          <a:p>
            <a:pPr indent="0" algn="l">
              <a:buNone/>
            </a:pPr>
            <a:r>
              <a:rPr lang="vi-VN" altLang="en-US" sz="3000" b="1" dirty="0" err="1" smtClean="0">
                <a:solidFill>
                  <a:srgbClr val="002060"/>
                </a:solidFill>
                <a:latin typeface="Times New Roman" panose="02020603050405020304" pitchFamily="18" charset="0"/>
                <a:cs typeface="Times New Roman" panose="02020603050405020304" pitchFamily="18" charset="0"/>
              </a:rPr>
              <a:t>III. </a:t>
            </a:r>
            <a:r>
              <a:rPr lang="vi-VN" sz="3000" b="1" dirty="0" err="1" smtClean="0">
                <a:solidFill>
                  <a:srgbClr val="002060"/>
                </a:solidFill>
                <a:latin typeface="Times New Roman" panose="02020603050405020304" pitchFamily="18" charset="0"/>
                <a:cs typeface="Times New Roman" panose="02020603050405020304" pitchFamily="18" charset="0"/>
              </a:rPr>
              <a:t>TƯ TƯỞNG HỒ CHÍ MINH VỀ CON NGƯỜI</a:t>
            </a:r>
            <a:endParaRPr lang="vi-VN" sz="3000" b="1" dirty="0" err="1" smtClean="0">
              <a:solidFill>
                <a:srgbClr val="002060"/>
              </a:solidFill>
              <a:latin typeface="Times New Roman" panose="02020603050405020304" pitchFamily="18" charset="0"/>
              <a:cs typeface="Times New Roman" panose="02020603050405020304" pitchFamily="18" charset="0"/>
            </a:endParaRPr>
          </a:p>
          <a:p>
            <a:pPr indent="0" algn="just">
              <a:buNone/>
            </a:pPr>
            <a:r>
              <a:rPr lang="vi-VN" altLang="en-US" sz="3000" b="1" dirty="0" err="1" smtClean="0">
                <a:solidFill>
                  <a:srgbClr val="002060"/>
                </a:solidFill>
                <a:latin typeface="Times New Roman" panose="02020603050405020304" pitchFamily="18" charset="0"/>
                <a:cs typeface="Times New Roman" panose="02020603050405020304" pitchFamily="18" charset="0"/>
                <a:sym typeface="+mn-ea"/>
              </a:rPr>
              <a:t>1) Quan niệm về con người</a:t>
            </a:r>
            <a:endParaRPr lang="vi-VN" sz="3000" b="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44600" y="1136650"/>
            <a:ext cx="7367270" cy="4018915"/>
          </a:xfrm>
        </p:spPr>
        <p:txBody>
          <a:bodyPr>
            <a:normAutofit lnSpcReduction="20000"/>
          </a:bodyPr>
          <a:p>
            <a:pPr marL="0" indent="0">
              <a:lnSpc>
                <a:spcPct val="150000"/>
              </a:lnSpc>
              <a:buNone/>
            </a:pPr>
            <a:r>
              <a:rPr lang="en-US" altLang="vi-VN" dirty="0">
                <a:solidFill>
                  <a:srgbClr val="0000CC"/>
                </a:solidFill>
                <a:sym typeface="+mn-ea"/>
              </a:rPr>
              <a:t>-</a:t>
            </a:r>
            <a:r>
              <a:rPr lang="vi-VN" altLang="en-US" dirty="0">
                <a:solidFill>
                  <a:srgbClr val="0000CC"/>
                </a:solidFill>
                <a:sym typeface="+mn-ea"/>
              </a:rPr>
              <a:t> Con người có nhiều chiều quan hệ: </a:t>
            </a:r>
            <a:r>
              <a:rPr lang="vi-VN" altLang="en-US" i="1" dirty="0">
                <a:solidFill>
                  <a:srgbClr val="002060"/>
                </a:solidFill>
                <a:sym typeface="+mn-ea"/>
              </a:rPr>
              <a:t>quan hệ với cộng đồng xã hội; quan hệ với một chế độ xã hội </a:t>
            </a:r>
            <a:r>
              <a:rPr lang="en-US" altLang="vi-VN" i="1" dirty="0">
                <a:solidFill>
                  <a:srgbClr val="002060"/>
                </a:solidFill>
                <a:sym typeface="+mn-ea"/>
              </a:rPr>
              <a:t>và</a:t>
            </a:r>
            <a:r>
              <a:rPr lang="vi-VN" altLang="en-US" i="1" dirty="0">
                <a:solidFill>
                  <a:srgbClr val="002060"/>
                </a:solidFill>
                <a:sym typeface="+mn-ea"/>
              </a:rPr>
              <a:t> quan hệ với tự nhiê</a:t>
            </a:r>
            <a:r>
              <a:rPr lang="en-US" altLang="vi-VN" i="1" dirty="0">
                <a:solidFill>
                  <a:srgbClr val="002060"/>
                </a:solidFill>
                <a:sym typeface="+mn-ea"/>
              </a:rPr>
              <a:t>n.</a:t>
            </a:r>
            <a:endParaRPr lang="en-US" altLang="vi-VN" i="1" dirty="0">
              <a:solidFill>
                <a:srgbClr val="002060"/>
              </a:solidFill>
              <a:sym typeface="+mn-ea"/>
            </a:endParaRPr>
          </a:p>
          <a:p>
            <a:pPr marL="0" indent="0">
              <a:lnSpc>
                <a:spcPct val="150000"/>
              </a:lnSpc>
              <a:buNone/>
            </a:pPr>
            <a:r>
              <a:rPr lang="en-US" altLang="vi-VN" dirty="0">
                <a:solidFill>
                  <a:srgbClr val="0000CC"/>
                </a:solidFill>
                <a:sym typeface="+mn-ea"/>
              </a:rPr>
              <a:t>-</a:t>
            </a:r>
            <a:r>
              <a:rPr lang="vi-VN" altLang="en-US" dirty="0">
                <a:solidFill>
                  <a:srgbClr val="0000CC"/>
                </a:solidFill>
                <a:sym typeface="+mn-ea"/>
              </a:rPr>
              <a:t> </a:t>
            </a:r>
            <a:r>
              <a:rPr lang="en-US" altLang="vi-VN" dirty="0">
                <a:solidFill>
                  <a:srgbClr val="0000CC"/>
                </a:solidFill>
                <a:sym typeface="+mn-ea"/>
              </a:rPr>
              <a:t>N</a:t>
            </a:r>
            <a:r>
              <a:rPr lang="vi-VN" altLang="en-US" dirty="0">
                <a:solidFill>
                  <a:srgbClr val="0000CC"/>
                </a:solidFill>
                <a:sym typeface="+mn-ea"/>
              </a:rPr>
              <a:t>hìn nhận con người theo </a:t>
            </a:r>
            <a:r>
              <a:rPr lang="vi-VN" altLang="en-US" i="1" dirty="0">
                <a:solidFill>
                  <a:srgbClr val="002060"/>
                </a:solidFill>
                <a:sym typeface="+mn-ea"/>
              </a:rPr>
              <a:t>quan điểm lịch sử - cụ thể</a:t>
            </a:r>
            <a:r>
              <a:rPr lang="vi-VN" altLang="en-US" dirty="0">
                <a:solidFill>
                  <a:srgbClr val="0000CC"/>
                </a:solidFill>
                <a:sym typeface="+mn-ea"/>
              </a:rPr>
              <a:t>, giải quyết mối quan hệ dân tộc </a:t>
            </a:r>
            <a:r>
              <a:rPr lang="en-US" altLang="vi-VN" dirty="0">
                <a:solidFill>
                  <a:srgbClr val="0000CC"/>
                </a:solidFill>
                <a:sym typeface="+mn-ea"/>
              </a:rPr>
              <a:t>-</a:t>
            </a:r>
            <a:r>
              <a:rPr lang="vi-VN" altLang="en-US" dirty="0">
                <a:solidFill>
                  <a:srgbClr val="0000CC"/>
                </a:solidFill>
                <a:sym typeface="+mn-ea"/>
              </a:rPr>
              <a:t> giai cấp linh hoạt</a:t>
            </a:r>
            <a:r>
              <a:rPr lang="en-US" altLang="vi-VN" dirty="0">
                <a:solidFill>
                  <a:srgbClr val="0000CC"/>
                </a:solidFill>
                <a:sym typeface="+mn-ea"/>
              </a:rPr>
              <a:t>.</a:t>
            </a:r>
            <a:endParaRPr lang="en-US" altLang="vi-VN" dirty="0">
              <a:solidFill>
                <a:srgbClr val="0000CC"/>
              </a:solidFill>
              <a:sym typeface="+mn-ea"/>
            </a:endParaRPr>
          </a:p>
        </p:txBody>
      </p:sp>
      <p:sp>
        <p:nvSpPr>
          <p:cNvPr id="2" name="Text Box 1"/>
          <p:cNvSpPr txBox="1"/>
          <p:nvPr/>
        </p:nvSpPr>
        <p:spPr>
          <a:xfrm>
            <a:off x="2216150" y="112395"/>
            <a:ext cx="5609590" cy="937260"/>
          </a:xfrm>
          <a:prstGeom prst="rect">
            <a:avLst/>
          </a:prstGeom>
          <a:noFill/>
        </p:spPr>
        <p:txBody>
          <a:bodyPr wrap="square" rtlCol="0">
            <a:spAutoFit/>
          </a:bodyPr>
          <a:p>
            <a:r>
              <a:rPr lang="en-US" sz="3200" b="1">
                <a:latin typeface="Times New Roman" panose="02020603050405020304" pitchFamily="18" charset="0"/>
                <a:cs typeface="Times New Roman" panose="02020603050405020304" pitchFamily="18" charset="0"/>
              </a:rPr>
              <a:t>III.1. </a:t>
            </a:r>
            <a:r>
              <a:rPr lang="vi-VN" altLang="en-US" sz="3200" b="1" dirty="0" err="1" smtClean="0">
                <a:solidFill>
                  <a:srgbClr val="002060"/>
                </a:solidFill>
                <a:latin typeface="Times New Roman" panose="02020603050405020304" pitchFamily="18" charset="0"/>
                <a:cs typeface="Times New Roman" panose="02020603050405020304" pitchFamily="18" charset="0"/>
                <a:sym typeface="+mn-ea"/>
              </a:rPr>
              <a:t>Quan niệm về con người</a:t>
            </a:r>
            <a:endParaRPr lang="vi-VN" sz="2300" b="1" dirty="0" err="1" smtClean="0">
              <a:solidFill>
                <a:srgbClr val="002060"/>
              </a:solidFill>
              <a:latin typeface="Times New Roman" panose="02020603050405020304" pitchFamily="18" charset="0"/>
              <a:cs typeface="Times New Roman" panose="02020603050405020304" pitchFamily="18" charset="0"/>
              <a:sym typeface="+mn-ea"/>
            </a:endParaRPr>
          </a:p>
          <a:p>
            <a:endParaRPr lang="en-US" sz="230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1100" y="987425"/>
            <a:ext cx="7687945" cy="4622800"/>
          </a:xfrm>
        </p:spPr>
        <p:txBody>
          <a:bodyPr>
            <a:noAutofit/>
          </a:bodyPr>
          <a:lstStyle/>
          <a:p>
            <a:pPr marL="0" indent="0">
              <a:lnSpc>
                <a:spcPct val="130000"/>
              </a:lnSpc>
              <a:spcBef>
                <a:spcPts val="750"/>
              </a:spcBef>
              <a:spcAft>
                <a:spcPts val="0"/>
              </a:spcAft>
              <a:buNone/>
            </a:pPr>
            <a:r>
              <a:rPr lang="vi-VN" altLang="en-US" dirty="0">
                <a:solidFill>
                  <a:srgbClr val="0000CC"/>
                </a:solidFill>
              </a:rPr>
              <a:t>* Con người là mục tiêu của cách mạng:</a:t>
            </a:r>
            <a:endParaRPr lang="vi-VN" altLang="en-US" dirty="0">
              <a:solidFill>
                <a:srgbClr val="0000CC"/>
              </a:solidFill>
            </a:endParaRPr>
          </a:p>
          <a:p>
            <a:pPr marL="0" indent="0" algn="l">
              <a:lnSpc>
                <a:spcPct val="130000"/>
              </a:lnSpc>
              <a:spcBef>
                <a:spcPts val="750"/>
              </a:spcBef>
              <a:spcAft>
                <a:spcPts val="0"/>
              </a:spcAft>
              <a:buNone/>
            </a:pPr>
            <a:r>
              <a:rPr lang="vi-VN" altLang="en-US" dirty="0">
                <a:solidFill>
                  <a:srgbClr val="0000CC"/>
                </a:solidFill>
              </a:rPr>
              <a:t>- </a:t>
            </a:r>
            <a:r>
              <a:rPr lang="en-US" altLang="vi-VN" dirty="0">
                <a:solidFill>
                  <a:srgbClr val="0000CC"/>
                </a:solidFill>
              </a:rPr>
              <a:t>C</a:t>
            </a:r>
            <a:r>
              <a:rPr lang="vi-VN" altLang="en-US" dirty="0">
                <a:solidFill>
                  <a:srgbClr val="0000CC"/>
                </a:solidFill>
              </a:rPr>
              <a:t>ụ thể hóa trong </a:t>
            </a:r>
            <a:r>
              <a:rPr lang="vi-VN" altLang="en-US" i="1" dirty="0">
                <a:solidFill>
                  <a:srgbClr val="002060"/>
                </a:solidFill>
              </a:rPr>
              <a:t>3 giai đoạn</a:t>
            </a:r>
            <a:r>
              <a:rPr lang="vi-VN" altLang="en-US" dirty="0">
                <a:solidFill>
                  <a:srgbClr val="0000CC"/>
                </a:solidFill>
              </a:rPr>
              <a:t>: </a:t>
            </a:r>
            <a:r>
              <a:rPr lang="vi-VN" altLang="en-US" i="1" dirty="0">
                <a:solidFill>
                  <a:srgbClr val="002060"/>
                </a:solidFill>
              </a:rPr>
              <a:t>Giải phóng dân tộc - xây dựng chế độ dân chủ nhân dân - tiến lên xã hội chủ nghĩa.</a:t>
            </a:r>
            <a:br>
              <a:rPr lang="vi-VN" altLang="en-US" i="1" dirty="0">
                <a:solidFill>
                  <a:srgbClr val="002060"/>
                </a:solidFill>
              </a:rPr>
            </a:br>
            <a:r>
              <a:rPr lang="vi-VN" altLang="en-US" dirty="0">
                <a:solidFill>
                  <a:srgbClr val="0000CC"/>
                </a:solidFill>
              </a:rPr>
              <a:t>- Giải phóng trên </a:t>
            </a:r>
            <a:r>
              <a:rPr lang="vi-VN" altLang="en-US" i="1" dirty="0">
                <a:solidFill>
                  <a:srgbClr val="002060"/>
                </a:solidFill>
              </a:rPr>
              <a:t>4 mặt:</a:t>
            </a:r>
            <a:r>
              <a:rPr lang="vi-VN" altLang="en-US" dirty="0">
                <a:solidFill>
                  <a:srgbClr val="0000CC"/>
                </a:solidFill>
              </a:rPr>
              <a:t> </a:t>
            </a:r>
            <a:r>
              <a:rPr lang="vi-VN" altLang="en-US" i="1" dirty="0">
                <a:solidFill>
                  <a:srgbClr val="002060"/>
                </a:solidFill>
              </a:rPr>
              <a:t>Giải phóng dân tộc - Giải phóng xã hội - Giải phóng giai cấp - Giải phóng con người. </a:t>
            </a:r>
            <a:endParaRPr lang="vi-VN" altLang="en-US" i="1" dirty="0">
              <a:solidFill>
                <a:srgbClr val="002060"/>
              </a:solidFill>
            </a:endParaRPr>
          </a:p>
        </p:txBody>
      </p:sp>
      <p:sp>
        <p:nvSpPr>
          <p:cNvPr id="2" name="Text Box 1"/>
          <p:cNvSpPr txBox="1"/>
          <p:nvPr/>
        </p:nvSpPr>
        <p:spPr>
          <a:xfrm>
            <a:off x="1993900" y="-635"/>
            <a:ext cx="5660390" cy="1383665"/>
          </a:xfrm>
          <a:prstGeom prst="rect">
            <a:avLst/>
          </a:prstGeom>
          <a:noFill/>
        </p:spPr>
        <p:txBody>
          <a:bodyPr wrap="square" rtlCol="0">
            <a:spAutoFit/>
          </a:bodyPr>
          <a:p>
            <a:pPr algn="ctr"/>
            <a:r>
              <a:rPr lang="en-US" sz="2800" b="1">
                <a:latin typeface="Times New Roman" panose="02020603050405020304" pitchFamily="18" charset="0"/>
                <a:cs typeface="Times New Roman" panose="02020603050405020304" pitchFamily="18" charset="0"/>
              </a:rPr>
              <a:t>III.2. </a:t>
            </a:r>
            <a:r>
              <a:rPr lang="en-US" sz="2800" b="1" dirty="0" err="1" smtClean="0">
                <a:solidFill>
                  <a:srgbClr val="002060"/>
                </a:solidFill>
                <a:latin typeface="Times New Roman" panose="02020603050405020304" pitchFamily="18" charset="0"/>
                <a:cs typeface="Times New Roman" panose="02020603050405020304" pitchFamily="18" charset="0"/>
                <a:sym typeface="+mn-ea"/>
              </a:rPr>
              <a:t> </a:t>
            </a:r>
            <a:r>
              <a:rPr lang="vi-VN" altLang="en-US" sz="2800" b="1" dirty="0" err="1" smtClean="0">
                <a:solidFill>
                  <a:srgbClr val="002060"/>
                </a:solidFill>
                <a:latin typeface="Times New Roman" panose="02020603050405020304" pitchFamily="18" charset="0"/>
                <a:cs typeface="Times New Roman" panose="02020603050405020304" pitchFamily="18" charset="0"/>
                <a:sym typeface="+mn-ea"/>
              </a:rPr>
              <a:t>Quan điểm của Hồ Chí Minh về vai trò của con người</a:t>
            </a:r>
            <a:endParaRPr lang="vi-VN" altLang="en-US" sz="2800" b="1" dirty="0">
              <a:latin typeface="Times New Roman" panose="02020603050405020304" pitchFamily="18" charset="0"/>
              <a:cs typeface="Times New Roman" panose="02020603050405020304" pitchFamily="18" charset="0"/>
            </a:endParaRPr>
          </a:p>
          <a:p>
            <a:endParaRPr lang="vi-VN" altLang="en-US"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7460" y="979170"/>
            <a:ext cx="7557770" cy="4567555"/>
          </a:xfrm>
        </p:spPr>
        <p:txBody>
          <a:bodyPr>
            <a:noAutofit/>
          </a:bodyPr>
          <a:lstStyle/>
          <a:p>
            <a:pPr marL="0" indent="0">
              <a:lnSpc>
                <a:spcPct val="130000"/>
              </a:lnSpc>
              <a:spcBef>
                <a:spcPts val="750"/>
              </a:spcBef>
              <a:spcAft>
                <a:spcPts val="0"/>
              </a:spcAft>
              <a:buNone/>
            </a:pPr>
            <a:r>
              <a:rPr lang="vi-VN" altLang="en-US" dirty="0">
                <a:solidFill>
                  <a:srgbClr val="0000CC"/>
                </a:solidFill>
              </a:rPr>
              <a:t>* Con người là động lực của cách mạng:</a:t>
            </a:r>
            <a:endParaRPr lang="vi-VN" altLang="en-US" i="1" dirty="0">
              <a:solidFill>
                <a:srgbClr val="002060"/>
              </a:solidFill>
            </a:endParaRPr>
          </a:p>
          <a:p>
            <a:pPr marL="0" indent="0" algn="l">
              <a:lnSpc>
                <a:spcPct val="130000"/>
              </a:lnSpc>
              <a:spcBef>
                <a:spcPts val="750"/>
              </a:spcBef>
              <a:spcAft>
                <a:spcPts val="0"/>
              </a:spcAft>
              <a:buNone/>
            </a:pPr>
            <a:r>
              <a:rPr lang="en-US" altLang="vi-VN" dirty="0">
                <a:solidFill>
                  <a:srgbClr val="0000CC"/>
                </a:solidFill>
              </a:rPr>
              <a:t>- L</a:t>
            </a:r>
            <a:r>
              <a:rPr lang="vi-VN" altLang="en-US" dirty="0">
                <a:solidFill>
                  <a:srgbClr val="0000CC"/>
                </a:solidFill>
              </a:rPr>
              <a:t>à </a:t>
            </a:r>
            <a:r>
              <a:rPr lang="vi-VN" altLang="en-US" i="1" dirty="0">
                <a:solidFill>
                  <a:srgbClr val="002060"/>
                </a:solidFill>
              </a:rPr>
              <a:t>vốn quý nhất, quyết định thành công</a:t>
            </a:r>
            <a:r>
              <a:rPr lang="vi-VN" altLang="en-US" dirty="0">
                <a:solidFill>
                  <a:srgbClr val="0000CC"/>
                </a:solidFill>
              </a:rPr>
              <a:t> của sự nghiệp cách mạng.</a:t>
            </a:r>
            <a:endParaRPr lang="vi-VN" altLang="en-US" dirty="0">
              <a:solidFill>
                <a:srgbClr val="0000CC"/>
              </a:solidFill>
            </a:endParaRPr>
          </a:p>
          <a:p>
            <a:pPr marL="0" indent="0" algn="l">
              <a:lnSpc>
                <a:spcPct val="130000"/>
              </a:lnSpc>
              <a:spcBef>
                <a:spcPts val="750"/>
              </a:spcBef>
              <a:spcAft>
                <a:spcPts val="0"/>
              </a:spcAft>
              <a:buNone/>
            </a:pPr>
            <a:r>
              <a:rPr lang="en-US" altLang="vi-VN" dirty="0">
                <a:solidFill>
                  <a:srgbClr val="0000CC"/>
                </a:solidFill>
              </a:rPr>
              <a:t>- L</a:t>
            </a:r>
            <a:r>
              <a:rPr lang="vi-VN" altLang="en-US" dirty="0">
                <a:solidFill>
                  <a:srgbClr val="0000CC"/>
                </a:solidFill>
              </a:rPr>
              <a:t>à </a:t>
            </a:r>
            <a:r>
              <a:rPr lang="vi-VN" altLang="en-US" i="1" dirty="0">
                <a:solidFill>
                  <a:srgbClr val="002060"/>
                </a:solidFill>
              </a:rPr>
              <a:t>sự nghiệp của quần chúng</a:t>
            </a:r>
            <a:r>
              <a:rPr lang="vi-VN" altLang="en-US" dirty="0">
                <a:solidFill>
                  <a:srgbClr val="0000CC"/>
                </a:solidFill>
              </a:rPr>
              <a:t>. Nhân dân là những người </a:t>
            </a:r>
            <a:r>
              <a:rPr lang="vi-VN" altLang="en-US" i="1" dirty="0">
                <a:solidFill>
                  <a:srgbClr val="002060"/>
                </a:solidFill>
              </a:rPr>
              <a:t>sáng tạo chân chính ra lịch sử</a:t>
            </a:r>
            <a:r>
              <a:rPr lang="vi-VN" altLang="en-US" dirty="0">
                <a:solidFill>
                  <a:srgbClr val="0000CC"/>
                </a:solidFill>
              </a:rPr>
              <a:t> thông qua lao động sản xuất, </a:t>
            </a:r>
            <a:r>
              <a:rPr lang="vi-VN" altLang="en-US" i="1" dirty="0">
                <a:solidFill>
                  <a:srgbClr val="002060"/>
                </a:solidFill>
              </a:rPr>
              <a:t>sáng tạo ra các giá trị văn hóa</a:t>
            </a:r>
            <a:r>
              <a:rPr lang="vi-VN" altLang="en-US" dirty="0">
                <a:solidFill>
                  <a:srgbClr val="0000CC"/>
                </a:solidFill>
              </a:rPr>
              <a:t>. </a:t>
            </a:r>
            <a:endParaRPr lang="vi-VN" altLang="en-US" dirty="0">
              <a:solidFill>
                <a:srgbClr val="0000CC"/>
              </a:solidFill>
            </a:endParaRPr>
          </a:p>
        </p:txBody>
      </p:sp>
      <p:sp>
        <p:nvSpPr>
          <p:cNvPr id="2" name="Text Box 1"/>
          <p:cNvSpPr txBox="1"/>
          <p:nvPr/>
        </p:nvSpPr>
        <p:spPr>
          <a:xfrm>
            <a:off x="2185035" y="24765"/>
            <a:ext cx="5721985" cy="1353185"/>
          </a:xfrm>
          <a:prstGeom prst="rect">
            <a:avLst/>
          </a:prstGeom>
          <a:noFill/>
        </p:spPr>
        <p:txBody>
          <a:bodyPr wrap="square" rtlCol="0">
            <a:spAutoFit/>
          </a:bodyPr>
          <a:p>
            <a:r>
              <a:rPr lang="en-US" sz="2700" b="1">
                <a:latin typeface="Times New Roman" panose="02020603050405020304" pitchFamily="18" charset="0"/>
                <a:cs typeface="Times New Roman" panose="02020603050405020304" pitchFamily="18" charset="0"/>
              </a:rPr>
              <a:t>III.2. </a:t>
            </a:r>
            <a:r>
              <a:rPr lang="en-US" sz="2700" b="1" dirty="0" err="1" smtClean="0">
                <a:solidFill>
                  <a:srgbClr val="002060"/>
                </a:solidFill>
                <a:latin typeface="Times New Roman" panose="02020603050405020304" pitchFamily="18" charset="0"/>
                <a:cs typeface="Times New Roman" panose="02020603050405020304" pitchFamily="18" charset="0"/>
                <a:sym typeface="+mn-ea"/>
              </a:rPr>
              <a:t> </a:t>
            </a:r>
            <a:r>
              <a:rPr lang="vi-VN" altLang="en-US" sz="2700" b="1" dirty="0" err="1" smtClean="0">
                <a:solidFill>
                  <a:srgbClr val="002060"/>
                </a:solidFill>
                <a:latin typeface="Times New Roman" panose="02020603050405020304" pitchFamily="18" charset="0"/>
                <a:cs typeface="Times New Roman" panose="02020603050405020304" pitchFamily="18" charset="0"/>
                <a:sym typeface="+mn-ea"/>
              </a:rPr>
              <a:t>Quan điểm của Hồ Chí Minh về vai trò của con người</a:t>
            </a:r>
            <a:endParaRPr lang="vi-VN" altLang="en-US" sz="2800" b="1" dirty="0">
              <a:latin typeface="Times New Roman" panose="02020603050405020304" pitchFamily="18" charset="0"/>
              <a:cs typeface="Times New Roman" panose="02020603050405020304" pitchFamily="18" charset="0"/>
            </a:endParaRPr>
          </a:p>
          <a:p>
            <a:endParaRPr lang="vi-VN" altLang="en-US"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0145" y="994410"/>
            <a:ext cx="7484110" cy="4302760"/>
          </a:xfrm>
        </p:spPr>
        <p:txBody>
          <a:bodyPr>
            <a:noAutofit/>
          </a:bodyPr>
          <a:lstStyle/>
          <a:p>
            <a:pPr marL="0" indent="0">
              <a:lnSpc>
                <a:spcPct val="150000"/>
              </a:lnSpc>
              <a:buNone/>
            </a:pPr>
            <a:r>
              <a:rPr lang="en-US" altLang="vi-VN" dirty="0">
                <a:solidFill>
                  <a:srgbClr val="0000CC"/>
                </a:solidFill>
              </a:rPr>
              <a:t>-</a:t>
            </a:r>
            <a:r>
              <a:rPr lang="vi-VN" altLang="en-US" dirty="0">
                <a:solidFill>
                  <a:srgbClr val="0000CC"/>
                </a:solidFill>
              </a:rPr>
              <a:t> Ý nghĩa của việc xây dựng con người:</a:t>
            </a:r>
            <a:endParaRPr lang="vi-VN" altLang="en-US" dirty="0">
              <a:solidFill>
                <a:srgbClr val="0000CC"/>
              </a:solidFill>
            </a:endParaRPr>
          </a:p>
          <a:p>
            <a:pPr marL="0" indent="0" algn="l">
              <a:lnSpc>
                <a:spcPct val="150000"/>
              </a:lnSpc>
              <a:buNone/>
            </a:pPr>
            <a:r>
              <a:rPr lang="en-US" altLang="vi-VN" dirty="0">
                <a:solidFill>
                  <a:srgbClr val="0000CC"/>
                </a:solidFill>
              </a:rPr>
              <a:t>+L</a:t>
            </a:r>
            <a:r>
              <a:rPr lang="vi-VN" altLang="en-US" dirty="0">
                <a:solidFill>
                  <a:srgbClr val="0000CC"/>
                </a:solidFill>
              </a:rPr>
              <a:t>à yêu cầu </a:t>
            </a:r>
            <a:r>
              <a:rPr lang="vi-VN" altLang="en-US" i="1" dirty="0">
                <a:solidFill>
                  <a:srgbClr val="002060"/>
                </a:solidFill>
              </a:rPr>
              <a:t>khách quan</a:t>
            </a:r>
            <a:r>
              <a:rPr lang="vi-VN" altLang="en-US" dirty="0">
                <a:solidFill>
                  <a:srgbClr val="002060"/>
                </a:solidFill>
              </a:rPr>
              <a:t>, </a:t>
            </a:r>
            <a:r>
              <a:rPr lang="vi-VN" altLang="en-US" i="1" dirty="0">
                <a:solidFill>
                  <a:srgbClr val="002060"/>
                </a:solidFill>
              </a:rPr>
              <a:t>cấp bách</a:t>
            </a:r>
            <a:r>
              <a:rPr lang="en-US" altLang="vi-VN" i="1" dirty="0">
                <a:solidFill>
                  <a:srgbClr val="002060"/>
                </a:solidFill>
              </a:rPr>
              <a:t>, </a:t>
            </a:r>
            <a:r>
              <a:rPr lang="vi-VN" altLang="en-US" i="1" dirty="0">
                <a:solidFill>
                  <a:srgbClr val="002060"/>
                </a:solidFill>
              </a:rPr>
              <a:t>lâu dài</a:t>
            </a:r>
            <a:r>
              <a:rPr lang="vi-VN" altLang="en-US" dirty="0">
                <a:solidFill>
                  <a:srgbClr val="002060"/>
                </a:solidFill>
              </a:rPr>
              <a:t>, </a:t>
            </a:r>
            <a:r>
              <a:rPr lang="en-US" altLang="vi-VN" dirty="0">
                <a:solidFill>
                  <a:srgbClr val="002060"/>
                </a:solidFill>
              </a:rPr>
              <a:t>là </a:t>
            </a:r>
            <a:r>
              <a:rPr lang="vi-VN" altLang="en-US" i="1" dirty="0">
                <a:solidFill>
                  <a:srgbClr val="002060"/>
                </a:solidFill>
              </a:rPr>
              <a:t>chiến lược</a:t>
            </a:r>
            <a:r>
              <a:rPr lang="vi-VN" altLang="en-US" dirty="0">
                <a:solidFill>
                  <a:srgbClr val="002060"/>
                </a:solidFill>
              </a:rPr>
              <a:t>. </a:t>
            </a:r>
            <a:endParaRPr lang="vi-VN" altLang="en-US" dirty="0">
              <a:solidFill>
                <a:srgbClr val="002060"/>
              </a:solidFill>
            </a:endParaRPr>
          </a:p>
          <a:p>
            <a:pPr marL="0" indent="0" algn="l">
              <a:lnSpc>
                <a:spcPct val="150000"/>
              </a:lnSpc>
              <a:buNone/>
            </a:pPr>
            <a:r>
              <a:rPr lang="en-US" altLang="vi-VN" dirty="0">
                <a:solidFill>
                  <a:srgbClr val="0000CC"/>
                </a:solidFill>
              </a:rPr>
              <a:t>+ L</a:t>
            </a:r>
            <a:r>
              <a:rPr lang="vi-VN" altLang="en-US" dirty="0">
                <a:solidFill>
                  <a:srgbClr val="0000CC"/>
                </a:solidFill>
              </a:rPr>
              <a:t>à </a:t>
            </a:r>
            <a:r>
              <a:rPr lang="vi-VN" altLang="en-US" i="1" dirty="0">
                <a:solidFill>
                  <a:srgbClr val="002060"/>
                </a:solidFill>
              </a:rPr>
              <a:t>trọng tâm</a:t>
            </a:r>
            <a:r>
              <a:rPr lang="vi-VN" altLang="en-US" dirty="0">
                <a:solidFill>
                  <a:srgbClr val="0000CC"/>
                </a:solidFill>
              </a:rPr>
              <a:t>, bộ phận hợp thành của chiến lược phát triển đất nước, quan hệ chặt chẽ với chính trị, kinh tế, văn hóa, xã hội. </a:t>
            </a:r>
            <a:endParaRPr lang="vi-VN" altLang="en-US" dirty="0">
              <a:solidFill>
                <a:srgbClr val="0000CC"/>
              </a:solidFill>
            </a:endParaRPr>
          </a:p>
        </p:txBody>
      </p:sp>
      <p:sp>
        <p:nvSpPr>
          <p:cNvPr id="2" name="Text Box 1"/>
          <p:cNvSpPr txBox="1"/>
          <p:nvPr/>
        </p:nvSpPr>
        <p:spPr>
          <a:xfrm>
            <a:off x="2170430" y="-75565"/>
            <a:ext cx="5734050" cy="953135"/>
          </a:xfrm>
          <a:prstGeom prst="rect">
            <a:avLst/>
          </a:prstGeom>
          <a:noFill/>
        </p:spPr>
        <p:txBody>
          <a:bodyPr wrap="square" rtlCol="0">
            <a:spAutoFit/>
          </a:bodyPr>
          <a:p>
            <a:pPr algn="l"/>
            <a:r>
              <a:rPr lang="en-US" sz="2800" b="1">
                <a:latin typeface="Times New Roman" panose="02020603050405020304" pitchFamily="18" charset="0"/>
                <a:cs typeface="Times New Roman" panose="02020603050405020304" pitchFamily="18" charset="0"/>
              </a:rPr>
              <a:t>III.3. </a:t>
            </a:r>
            <a:r>
              <a:rPr lang="en-US" sz="2800" b="1" dirty="0" err="1" smtClean="0">
                <a:solidFill>
                  <a:srgbClr val="002060"/>
                </a:solidFill>
                <a:latin typeface="Times New Roman" panose="02020603050405020304" pitchFamily="18" charset="0"/>
                <a:cs typeface="Times New Roman" panose="02020603050405020304" pitchFamily="18" charset="0"/>
                <a:sym typeface="+mn-ea"/>
              </a:rPr>
              <a:t> </a:t>
            </a:r>
            <a:r>
              <a:rPr lang="vi-VN" altLang="en-US" sz="2800" b="1" dirty="0" err="1" smtClean="0">
                <a:solidFill>
                  <a:srgbClr val="002060"/>
                </a:solidFill>
                <a:latin typeface="Times New Roman" panose="02020603050405020304" pitchFamily="18" charset="0"/>
                <a:cs typeface="Times New Roman" panose="02020603050405020304" pitchFamily="18" charset="0"/>
                <a:sym typeface="+mn-ea"/>
              </a:rPr>
              <a:t>Quan điểm của</a:t>
            </a:r>
            <a:endParaRPr lang="vi-VN" altLang="en-US" sz="2800" b="1" dirty="0" err="1" smtClean="0">
              <a:solidFill>
                <a:srgbClr val="002060"/>
              </a:solidFill>
              <a:latin typeface="Times New Roman" panose="02020603050405020304" pitchFamily="18" charset="0"/>
              <a:cs typeface="Times New Roman" panose="02020603050405020304" pitchFamily="18" charset="0"/>
              <a:sym typeface="+mn-ea"/>
            </a:endParaRPr>
          </a:p>
          <a:p>
            <a:pPr algn="ctr"/>
            <a:r>
              <a:rPr lang="vi-VN" altLang="en-US" sz="2800" b="1" dirty="0" err="1" smtClean="0">
                <a:solidFill>
                  <a:srgbClr val="002060"/>
                </a:solidFill>
                <a:latin typeface="Times New Roman" panose="02020603050405020304" pitchFamily="18" charset="0"/>
                <a:cs typeface="Times New Roman" panose="02020603050405020304" pitchFamily="18" charset="0"/>
                <a:sym typeface="+mn-ea"/>
              </a:rPr>
              <a:t>Hồ Chí Minh về xây dựng con người</a:t>
            </a:r>
            <a:endParaRPr lang="vi-VN" altLang="en-US" sz="2800" b="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810" y="1310005"/>
            <a:ext cx="7613015" cy="3956050"/>
          </a:xfrm>
        </p:spPr>
        <p:txBody>
          <a:bodyPr>
            <a:noAutofit/>
          </a:bodyPr>
          <a:lstStyle/>
          <a:p>
            <a:pPr marL="0" indent="0">
              <a:buNone/>
            </a:pPr>
            <a:r>
              <a:rPr lang="en-US" dirty="0">
                <a:solidFill>
                  <a:srgbClr val="0000CC"/>
                </a:solidFill>
              </a:rPr>
              <a:t>“ Vì lẽ sinh tồn cũng như mục đích của cuộc sống, loài người sáng tạo và phát minh ra ngôn ngữ, chữ viết, đạo đức, pháp luật, khoa học, tôn giáo.....Văn hóa là sự tổng hợp của những phương thức sinh hoạt cùng với biểu hiện của nó mà loài người đã sản sinh ra nhằm thích ứng những nhu cầu đời sống và đòi hỏi của sự sinh tồn” (8/1943). </a:t>
            </a:r>
            <a:endParaRPr lang="en-US" dirty="0">
              <a:solidFill>
                <a:srgbClr val="0000CC"/>
              </a:solidFill>
            </a:endParaRPr>
          </a:p>
          <a:p>
            <a:pPr marL="0" indent="0">
              <a:buNone/>
            </a:pPr>
            <a:endParaRPr lang="en-US" dirty="0">
              <a:solidFill>
                <a:srgbClr val="0000CC"/>
              </a:solidFill>
            </a:endParaRPr>
          </a:p>
        </p:txBody>
      </p:sp>
      <p:sp>
        <p:nvSpPr>
          <p:cNvPr id="2" name="Text Box 1"/>
          <p:cNvSpPr txBox="1"/>
          <p:nvPr/>
        </p:nvSpPr>
        <p:spPr>
          <a:xfrm>
            <a:off x="2190750" y="20955"/>
            <a:ext cx="6116955" cy="953135"/>
          </a:xfrm>
          <a:prstGeom prst="rect">
            <a:avLst/>
          </a:prstGeom>
          <a:noFill/>
        </p:spPr>
        <p:txBody>
          <a:bodyPr wrap="square" rtlCol="0">
            <a:spAutoFit/>
          </a:bodyPr>
          <a:p>
            <a:r>
              <a:rPr lang="en-US" sz="2800" b="1" i="1">
                <a:latin typeface="Times New Roman" panose="02020603050405020304" pitchFamily="18" charset="0"/>
                <a:cs typeface="Times New Roman" panose="02020603050405020304" pitchFamily="18" charset="0"/>
              </a:rPr>
              <a:t>I.1.a. Quan niệm của Hồ Chí Minh</a:t>
            </a:r>
            <a:endParaRPr lang="en-US" sz="2800" b="1" i="1">
              <a:latin typeface="Times New Roman" panose="02020603050405020304" pitchFamily="18" charset="0"/>
              <a:cs typeface="Times New Roman" panose="02020603050405020304" pitchFamily="18" charset="0"/>
            </a:endParaRPr>
          </a:p>
          <a:p>
            <a:pPr algn="ctr"/>
            <a:r>
              <a:rPr lang="en-US" sz="2800" b="1" i="1">
                <a:latin typeface="Times New Roman" panose="02020603050405020304" pitchFamily="18" charset="0"/>
                <a:cs typeface="Times New Roman" panose="02020603050405020304" pitchFamily="18" charset="0"/>
              </a:rPr>
              <a:t>về văn hóa</a:t>
            </a:r>
            <a:endParaRPr lang="en-US" sz="28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46785" y="1135380"/>
            <a:ext cx="7771765" cy="3755390"/>
          </a:xfrm>
        </p:spPr>
        <p:txBody>
          <a:bodyPr>
            <a:noAutofit/>
          </a:bodyPr>
          <a:p>
            <a:pPr marL="0" indent="0" algn="l">
              <a:buNone/>
            </a:pPr>
            <a:r>
              <a:rPr lang="en-US">
                <a:solidFill>
                  <a:srgbClr val="0000CC"/>
                </a:solidFill>
                <a:sym typeface="+mn-ea"/>
              </a:rPr>
              <a:t>-Nội dung xây dựng: </a:t>
            </a:r>
            <a:r>
              <a:rPr lang="en-US" i="1">
                <a:solidFill>
                  <a:srgbClr val="002060"/>
                </a:solidFill>
                <a:sym typeface="+mn-ea"/>
              </a:rPr>
              <a:t>t</a:t>
            </a:r>
            <a:r>
              <a:rPr lang="en-US" i="1">
                <a:solidFill>
                  <a:srgbClr val="002060"/>
                </a:solidFill>
              </a:rPr>
              <a:t>oàn diện; vừa “hồng” ,“chuyên”</a:t>
            </a:r>
            <a:endParaRPr lang="en-US">
              <a:solidFill>
                <a:srgbClr val="0000CC"/>
              </a:solidFill>
            </a:endParaRPr>
          </a:p>
          <a:p>
            <a:pPr marL="0" indent="0">
              <a:buNone/>
            </a:pPr>
            <a:r>
              <a:rPr lang="en-US">
                <a:solidFill>
                  <a:srgbClr val="0000CC"/>
                </a:solidFill>
              </a:rPr>
              <a:t>+ Có </a:t>
            </a:r>
            <a:r>
              <a:rPr lang="en-US" i="1">
                <a:solidFill>
                  <a:srgbClr val="002060"/>
                </a:solidFill>
              </a:rPr>
              <a:t>ý thức làm chủ.</a:t>
            </a:r>
            <a:endParaRPr lang="en-US">
              <a:solidFill>
                <a:srgbClr val="0000CC"/>
              </a:solidFill>
            </a:endParaRPr>
          </a:p>
          <a:p>
            <a:pPr marL="0" indent="0">
              <a:buNone/>
            </a:pPr>
            <a:r>
              <a:rPr lang="en-US">
                <a:solidFill>
                  <a:srgbClr val="0000CC"/>
                </a:solidFill>
              </a:rPr>
              <a:t>+ </a:t>
            </a:r>
            <a:r>
              <a:rPr lang="en-US" i="1">
                <a:solidFill>
                  <a:srgbClr val="002060"/>
                </a:solidFill>
              </a:rPr>
              <a:t>Cần, kiệm </a:t>
            </a:r>
            <a:r>
              <a:rPr lang="en-US">
                <a:solidFill>
                  <a:srgbClr val="0000CC"/>
                </a:solidFill>
              </a:rPr>
              <a:t>xây dựng đất nước.</a:t>
            </a:r>
            <a:endParaRPr lang="en-US">
              <a:solidFill>
                <a:srgbClr val="0000CC"/>
              </a:solidFill>
            </a:endParaRPr>
          </a:p>
          <a:p>
            <a:pPr marL="0" indent="0">
              <a:buNone/>
            </a:pPr>
            <a:r>
              <a:rPr lang="en-US">
                <a:solidFill>
                  <a:srgbClr val="0000CC"/>
                </a:solidFill>
              </a:rPr>
              <a:t>+ </a:t>
            </a:r>
            <a:r>
              <a:rPr lang="en-US" i="1">
                <a:solidFill>
                  <a:srgbClr val="002060"/>
                </a:solidFill>
              </a:rPr>
              <a:t>Yêu nước</a:t>
            </a:r>
            <a:r>
              <a:rPr lang="en-US">
                <a:solidFill>
                  <a:srgbClr val="0000CC"/>
                </a:solidFill>
              </a:rPr>
              <a:t> nồng nàn, tinh thần quốc tế trong sáng.</a:t>
            </a:r>
            <a:endParaRPr lang="en-US">
              <a:solidFill>
                <a:srgbClr val="0000CC"/>
              </a:solidFill>
            </a:endParaRPr>
          </a:p>
          <a:p>
            <a:pPr marL="0" indent="0">
              <a:buNone/>
            </a:pPr>
            <a:r>
              <a:rPr lang="en-US">
                <a:solidFill>
                  <a:srgbClr val="0000CC"/>
                </a:solidFill>
              </a:rPr>
              <a:t>+ Phương pháp làm việc </a:t>
            </a:r>
            <a:r>
              <a:rPr lang="en-US" i="1">
                <a:solidFill>
                  <a:srgbClr val="002060"/>
                </a:solidFill>
              </a:rPr>
              <a:t>khoa học.</a:t>
            </a:r>
            <a:endParaRPr lang="en-US" i="1">
              <a:solidFill>
                <a:srgbClr val="002060"/>
              </a:solidFill>
            </a:endParaRPr>
          </a:p>
          <a:p>
            <a:pPr marL="0" indent="0">
              <a:buNone/>
            </a:pPr>
            <a:r>
              <a:rPr lang="en-US" i="1">
                <a:solidFill>
                  <a:srgbClr val="002060"/>
                </a:solidFill>
              </a:rPr>
              <a:t>+ </a:t>
            </a:r>
            <a:r>
              <a:rPr lang="en-US">
                <a:solidFill>
                  <a:srgbClr val="0000CC"/>
                </a:solidFill>
              </a:rPr>
              <a:t>Ph</a:t>
            </a:r>
            <a:r>
              <a:rPr lang="en-US">
                <a:solidFill>
                  <a:srgbClr val="0000CC"/>
                </a:solidFill>
              </a:rPr>
              <a:t>ong cách </a:t>
            </a:r>
            <a:r>
              <a:rPr lang="en-US" i="1">
                <a:solidFill>
                  <a:srgbClr val="002060"/>
                </a:solidFill>
              </a:rPr>
              <a:t>quần chúng, dân chủ, nêu gương</a:t>
            </a:r>
            <a:r>
              <a:rPr lang="en-US">
                <a:solidFill>
                  <a:srgbClr val="0000CC"/>
                </a:solidFill>
              </a:rPr>
              <a:t>.</a:t>
            </a:r>
            <a:endParaRPr lang="en-US">
              <a:solidFill>
                <a:srgbClr val="0000CC"/>
              </a:solidFill>
            </a:endParaRPr>
          </a:p>
        </p:txBody>
      </p:sp>
      <p:sp>
        <p:nvSpPr>
          <p:cNvPr id="4" name="Text Box 3"/>
          <p:cNvSpPr txBox="1"/>
          <p:nvPr/>
        </p:nvSpPr>
        <p:spPr>
          <a:xfrm>
            <a:off x="2233930" y="2540"/>
            <a:ext cx="5709920" cy="922020"/>
          </a:xfrm>
          <a:prstGeom prst="rect">
            <a:avLst/>
          </a:prstGeom>
          <a:noFill/>
        </p:spPr>
        <p:txBody>
          <a:bodyPr wrap="square" rtlCol="0">
            <a:spAutoFit/>
          </a:bodyPr>
          <a:p>
            <a:pPr algn="l"/>
            <a:r>
              <a:rPr lang="en-US" sz="2700" b="1">
                <a:latin typeface="Times New Roman" panose="02020603050405020304" pitchFamily="18" charset="0"/>
                <a:cs typeface="Times New Roman" panose="02020603050405020304" pitchFamily="18" charset="0"/>
              </a:rPr>
              <a:t>III.3. </a:t>
            </a:r>
            <a:r>
              <a:rPr lang="en-US" sz="2700" b="1" dirty="0" err="1" smtClean="0">
                <a:solidFill>
                  <a:srgbClr val="002060"/>
                </a:solidFill>
                <a:latin typeface="Times New Roman" panose="02020603050405020304" pitchFamily="18" charset="0"/>
                <a:cs typeface="Times New Roman" panose="02020603050405020304" pitchFamily="18" charset="0"/>
                <a:sym typeface="+mn-ea"/>
              </a:rPr>
              <a:t> </a:t>
            </a:r>
            <a:r>
              <a:rPr lang="vi-VN" altLang="en-US" sz="2700" b="1" dirty="0" err="1" smtClean="0">
                <a:solidFill>
                  <a:srgbClr val="002060"/>
                </a:solidFill>
                <a:latin typeface="Times New Roman" panose="02020603050405020304" pitchFamily="18" charset="0"/>
                <a:cs typeface="Times New Roman" panose="02020603050405020304" pitchFamily="18" charset="0"/>
                <a:sym typeface="+mn-ea"/>
              </a:rPr>
              <a:t>Quan điểm của Hồ Chí Minh về xây dựng con người</a:t>
            </a:r>
            <a:endParaRPr lang="vi-VN" altLang="en-US" sz="2700" b="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66520" y="867410"/>
            <a:ext cx="7459980" cy="4641215"/>
          </a:xfrm>
        </p:spPr>
        <p:txBody>
          <a:bodyPr>
            <a:noAutofit/>
          </a:bodyPr>
          <a:p>
            <a:pPr marL="0" indent="0">
              <a:lnSpc>
                <a:spcPct val="130000"/>
              </a:lnSpc>
              <a:spcBef>
                <a:spcPts val="750"/>
              </a:spcBef>
              <a:spcAft>
                <a:spcPts val="0"/>
              </a:spcAft>
              <a:buNone/>
            </a:pPr>
            <a:r>
              <a:rPr lang="en-US">
                <a:solidFill>
                  <a:srgbClr val="0000CC"/>
                </a:solidFill>
                <a:sym typeface="+mn-ea"/>
              </a:rPr>
              <a:t>- Phương pháp xây dựng: </a:t>
            </a:r>
            <a:endParaRPr lang="en-US">
              <a:solidFill>
                <a:srgbClr val="0000CC"/>
              </a:solidFill>
            </a:endParaRPr>
          </a:p>
          <a:p>
            <a:pPr marL="0" indent="0">
              <a:lnSpc>
                <a:spcPct val="130000"/>
              </a:lnSpc>
              <a:spcBef>
                <a:spcPts val="750"/>
              </a:spcBef>
              <a:spcAft>
                <a:spcPts val="0"/>
              </a:spcAft>
              <a:buNone/>
            </a:pPr>
            <a:r>
              <a:rPr lang="en-US">
                <a:solidFill>
                  <a:srgbClr val="0000CC"/>
                </a:solidFill>
              </a:rPr>
              <a:t>+</a:t>
            </a:r>
            <a:r>
              <a:rPr lang="en-US" i="1">
                <a:solidFill>
                  <a:srgbClr val="002060"/>
                </a:solidFill>
              </a:rPr>
              <a:t> Tự rèn luyện, tu dưỡng,</a:t>
            </a:r>
            <a:r>
              <a:rPr lang="en-US">
                <a:solidFill>
                  <a:srgbClr val="0000CC"/>
                </a:solidFill>
              </a:rPr>
              <a:t> kết hợp chặt chẽ với xây dựng cơ chế, tính khoa học của bộ máy và tạo dựng nền dân chủ.  </a:t>
            </a:r>
            <a:endParaRPr lang="en-US">
              <a:solidFill>
                <a:srgbClr val="0000CC"/>
              </a:solidFill>
            </a:endParaRPr>
          </a:p>
          <a:p>
            <a:pPr marL="0" indent="0">
              <a:lnSpc>
                <a:spcPct val="130000"/>
              </a:lnSpc>
              <a:spcBef>
                <a:spcPts val="750"/>
              </a:spcBef>
              <a:spcAft>
                <a:spcPts val="0"/>
              </a:spcAft>
              <a:buNone/>
            </a:pPr>
            <a:r>
              <a:rPr lang="en-US">
                <a:solidFill>
                  <a:srgbClr val="0000CC"/>
                </a:solidFill>
              </a:rPr>
              <a:t>+ </a:t>
            </a:r>
            <a:r>
              <a:rPr lang="en-US" i="1">
                <a:solidFill>
                  <a:srgbClr val="002060"/>
                </a:solidFill>
              </a:rPr>
              <a:t>Quan tâm tới giáo dục</a:t>
            </a:r>
            <a:r>
              <a:rPr lang="en-US">
                <a:solidFill>
                  <a:srgbClr val="0000CC"/>
                </a:solidFill>
              </a:rPr>
              <a:t>.</a:t>
            </a:r>
            <a:endParaRPr lang="en-US">
              <a:solidFill>
                <a:srgbClr val="0000CC"/>
              </a:solidFill>
            </a:endParaRPr>
          </a:p>
          <a:p>
            <a:pPr marL="0" indent="0">
              <a:lnSpc>
                <a:spcPct val="130000"/>
              </a:lnSpc>
              <a:spcBef>
                <a:spcPts val="750"/>
              </a:spcBef>
              <a:spcAft>
                <a:spcPts val="0"/>
              </a:spcAft>
              <a:buNone/>
            </a:pPr>
            <a:r>
              <a:rPr lang="en-US">
                <a:solidFill>
                  <a:srgbClr val="0000CC"/>
                </a:solidFill>
              </a:rPr>
              <a:t>+ Chú trọng vai trò của tổ chức Đảng, chính quyền, đoàn thể quần chúng.</a:t>
            </a:r>
            <a:endParaRPr lang="en-US">
              <a:solidFill>
                <a:srgbClr val="0000CC"/>
              </a:solidFill>
            </a:endParaRPr>
          </a:p>
        </p:txBody>
      </p:sp>
      <p:sp>
        <p:nvSpPr>
          <p:cNvPr id="4" name="Text Box 3"/>
          <p:cNvSpPr txBox="1"/>
          <p:nvPr/>
        </p:nvSpPr>
        <p:spPr>
          <a:xfrm>
            <a:off x="2057400" y="11430"/>
            <a:ext cx="5547360" cy="922020"/>
          </a:xfrm>
          <a:prstGeom prst="rect">
            <a:avLst/>
          </a:prstGeom>
          <a:noFill/>
        </p:spPr>
        <p:txBody>
          <a:bodyPr wrap="square" rtlCol="0">
            <a:spAutoFit/>
          </a:bodyPr>
          <a:p>
            <a:pPr algn="ctr"/>
            <a:r>
              <a:rPr lang="en-US" sz="2700" b="1">
                <a:latin typeface="Times New Roman" panose="02020603050405020304" pitchFamily="18" charset="0"/>
                <a:cs typeface="Times New Roman" panose="02020603050405020304" pitchFamily="18" charset="0"/>
              </a:rPr>
              <a:t>III.3. </a:t>
            </a:r>
            <a:r>
              <a:rPr lang="en-US" sz="2700" b="1" dirty="0" err="1" smtClean="0">
                <a:solidFill>
                  <a:srgbClr val="002060"/>
                </a:solidFill>
                <a:latin typeface="Times New Roman" panose="02020603050405020304" pitchFamily="18" charset="0"/>
                <a:cs typeface="Times New Roman" panose="02020603050405020304" pitchFamily="18" charset="0"/>
                <a:sym typeface="+mn-ea"/>
              </a:rPr>
              <a:t> </a:t>
            </a:r>
            <a:r>
              <a:rPr lang="vi-VN" altLang="en-US" sz="2700" b="1" dirty="0" err="1" smtClean="0">
                <a:solidFill>
                  <a:srgbClr val="002060"/>
                </a:solidFill>
                <a:latin typeface="Times New Roman" panose="02020603050405020304" pitchFamily="18" charset="0"/>
                <a:cs typeface="Times New Roman" panose="02020603050405020304" pitchFamily="18" charset="0"/>
                <a:sym typeface="+mn-ea"/>
              </a:rPr>
              <a:t>Quan điểm của Hồ Chí Minh về xây dựng con người</a:t>
            </a:r>
            <a:endParaRPr lang="vi-VN" altLang="en-US" sz="2700" b="1" dirty="0" err="1" smtClean="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1915" y="2669540"/>
            <a:ext cx="7290435" cy="2775585"/>
          </a:xfrm>
        </p:spPr>
        <p:txBody>
          <a:bodyPr>
            <a:normAutofit lnSpcReduction="10000"/>
          </a:bodyPr>
          <a:lstStyle/>
          <a:p>
            <a:pPr marL="0" indent="0">
              <a:lnSpc>
                <a:spcPct val="150000"/>
              </a:lnSpc>
              <a:buNone/>
            </a:pPr>
            <a:r>
              <a:rPr lang="en-US" altLang="vi-VN" i="1" dirty="0">
                <a:solidFill>
                  <a:srgbClr val="002060"/>
                </a:solidFill>
              </a:rPr>
              <a:t>- Nghị quyết Hội nghị lần thứ 5 Ban Chấp hành Trung ương khóa VIII (7-1998)</a:t>
            </a:r>
            <a:r>
              <a:rPr lang="en-US" altLang="vi-VN" dirty="0">
                <a:solidFill>
                  <a:srgbClr val="0000CC"/>
                </a:solidFill>
              </a:rPr>
              <a:t>: nền văn hóa mà chúng ta xây dựng là nền văn hóa tiên tiến, đậm đà bản sắc dân tộc.</a:t>
            </a:r>
            <a:endParaRPr lang="en-US" altLang="vi-VN" dirty="0">
              <a:solidFill>
                <a:srgbClr val="0000CC"/>
              </a:solidFill>
            </a:endParaRPr>
          </a:p>
        </p:txBody>
      </p:sp>
      <p:sp>
        <p:nvSpPr>
          <p:cNvPr id="6" name="Rectangle 5"/>
          <p:cNvSpPr/>
          <p:nvPr/>
        </p:nvSpPr>
        <p:spPr>
          <a:xfrm>
            <a:off x="215900" y="403225"/>
            <a:ext cx="8774430" cy="2399665"/>
          </a:xfrm>
          <a:prstGeom prst="rect">
            <a:avLst/>
          </a:prstGeom>
        </p:spPr>
        <p:txBody>
          <a:bodyPr wrap="square">
            <a:spAutoFit/>
          </a:bodyPr>
          <a:lstStyle/>
          <a:p>
            <a:pPr indent="0" algn="just">
              <a:buNone/>
            </a:pPr>
            <a:endParaRPr lang="en-US" sz="3000" b="1" dirty="0" err="1" smtClean="0">
              <a:solidFill>
                <a:srgbClr val="002060"/>
              </a:solidFill>
              <a:latin typeface="Times New Roman" panose="02020603050405020304" pitchFamily="18" charset="0"/>
              <a:cs typeface="Times New Roman" panose="02020603050405020304" pitchFamily="18" charset="0"/>
            </a:endParaRPr>
          </a:p>
          <a:p>
            <a:pPr indent="0" algn="l">
              <a:buNone/>
            </a:pPr>
            <a:r>
              <a:rPr lang="en-US" altLang="vi-VN" sz="3000" b="1" dirty="0" err="1" smtClean="0">
                <a:solidFill>
                  <a:srgbClr val="002060"/>
                </a:solidFill>
                <a:latin typeface="Times New Roman" panose="02020603050405020304" pitchFamily="18" charset="0"/>
                <a:cs typeface="Times New Roman" panose="02020603050405020304" pitchFamily="18" charset="0"/>
              </a:rPr>
              <a:t>IV. XÂY DỰNG VĂN HÓA, ĐẠO ĐỨC, CON NGƯỜI VIỆT NAM HIỆN NAY THEO TƯ TƯỞNG HỒ CHÍ MINH</a:t>
            </a:r>
            <a:endParaRPr lang="en-US" altLang="vi-VN" sz="3000"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indent="0" algn="l">
              <a:buNone/>
            </a:pPr>
            <a:r>
              <a:rPr lang="en-US" altLang="vi-VN" sz="3000"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1. Xây dựng và phát triển văn hóa, con người</a:t>
            </a:r>
            <a:endParaRPr lang="en-US" altLang="vi-VN" sz="3000"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81100" y="963930"/>
            <a:ext cx="7520305" cy="4279900"/>
          </a:xfrm>
        </p:spPr>
        <p:txBody>
          <a:bodyPr>
            <a:noAutofit/>
          </a:bodyPr>
          <a:p>
            <a:pPr marL="0" indent="0">
              <a:lnSpc>
                <a:spcPct val="150000"/>
              </a:lnSpc>
              <a:buNone/>
            </a:pPr>
            <a:r>
              <a:rPr lang="en-US"/>
              <a:t>- </a:t>
            </a:r>
            <a:r>
              <a:rPr lang="en-US" i="1">
                <a:solidFill>
                  <a:srgbClr val="002060"/>
                </a:solidFill>
              </a:rPr>
              <a:t>Cương lĩnh xây dựng đất nước trong thời kỳ quá độ lên chủ nghĩa xã hội (bổ sung, phát triển năm 2011)</a:t>
            </a:r>
            <a:r>
              <a:rPr lang="en-US">
                <a:solidFill>
                  <a:srgbClr val="0000CC"/>
                </a:solidFill>
              </a:rPr>
              <a:t>: Xây dựng nền văn hóa Việt Nam tiên tiến, đậm đà bản sắc dân tộc, phát triển toàn diện, thống nhất trong đa dạng... nhân văn, dân chủ, tiến bộ...</a:t>
            </a:r>
            <a:endParaRPr lang="en-US">
              <a:solidFill>
                <a:srgbClr val="0000CC"/>
              </a:solidFill>
            </a:endParaRPr>
          </a:p>
          <a:p>
            <a:pPr marL="0" indent="0">
              <a:lnSpc>
                <a:spcPct val="150000"/>
              </a:lnSpc>
              <a:buNone/>
            </a:pPr>
            <a:endParaRPr lang="en-US">
              <a:solidFill>
                <a:srgbClr val="0000CC"/>
              </a:solidFill>
            </a:endParaRPr>
          </a:p>
        </p:txBody>
      </p:sp>
      <p:sp>
        <p:nvSpPr>
          <p:cNvPr id="4" name="Text Box 3"/>
          <p:cNvSpPr txBox="1"/>
          <p:nvPr/>
        </p:nvSpPr>
        <p:spPr>
          <a:xfrm>
            <a:off x="1892300" y="10795"/>
            <a:ext cx="5547995" cy="953135"/>
          </a:xfrm>
          <a:prstGeom prst="rect">
            <a:avLst/>
          </a:prstGeom>
          <a:noFill/>
        </p:spPr>
        <p:txBody>
          <a:bodyPr wrap="square" rtlCol="0">
            <a:spAutoFit/>
          </a:bodyPr>
          <a:p>
            <a:pPr indent="0" algn="ctr">
              <a:buNone/>
            </a:pPr>
            <a:r>
              <a:rPr lang="en-US" sz="2800" b="1">
                <a:solidFill>
                  <a:srgbClr val="002060"/>
                </a:solidFill>
                <a:latin typeface="Times New Roman" panose="02020603050405020304" pitchFamily="18" charset="0"/>
                <a:cs typeface="Times New Roman" panose="02020603050405020304" pitchFamily="18" charset="0"/>
              </a:rPr>
              <a:t>IV.1. </a:t>
            </a:r>
            <a:r>
              <a:rPr lang="en-US" altLang="vi-VN" sz="2800" b="1" dirty="0">
                <a:solidFill>
                  <a:srgbClr val="002060"/>
                </a:solidFill>
                <a:latin typeface="Times New Roman" panose="02020603050405020304" pitchFamily="18" charset="0"/>
                <a:cs typeface="Times New Roman" panose="02020603050405020304" pitchFamily="18" charset="0"/>
                <a:sym typeface="+mn-ea"/>
              </a:rPr>
              <a:t>Xây dựng và phát triển văn hóa, con người</a:t>
            </a:r>
            <a:endParaRPr lang="en-US" altLang="vi-VN" sz="2800" b="1" dirty="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525" y="1013460"/>
            <a:ext cx="7465060" cy="4479290"/>
          </a:xfrm>
        </p:spPr>
        <p:txBody>
          <a:bodyPr>
            <a:noAutofit/>
          </a:bodyPr>
          <a:lstStyle/>
          <a:p>
            <a:pPr marL="0" indent="0" algn="l">
              <a:lnSpc>
                <a:spcPct val="120000"/>
              </a:lnSpc>
              <a:spcBef>
                <a:spcPts val="750"/>
              </a:spcBef>
              <a:spcAft>
                <a:spcPts val="0"/>
              </a:spcAft>
              <a:buNone/>
            </a:pPr>
            <a:r>
              <a:rPr lang="en-US" altLang="vi-VN" i="1" dirty="0">
                <a:solidFill>
                  <a:srgbClr val="002060"/>
                </a:solidFill>
              </a:rPr>
              <a:t>- HN lần thứ 5 BCHTW khóa VIII (7/1998): </a:t>
            </a:r>
            <a:r>
              <a:rPr lang="en-US" altLang="vi-VN" dirty="0">
                <a:solidFill>
                  <a:srgbClr val="0000CC"/>
                </a:solidFill>
              </a:rPr>
              <a:t>Xây dựng con người Việt Nam yêu nước, </a:t>
            </a:r>
            <a:r>
              <a:rPr lang="en-US" dirty="0">
                <a:solidFill>
                  <a:srgbClr val="0000CC"/>
                </a:solidFill>
              </a:rPr>
              <a:t>tự cường, có ý thức tập thể.</a:t>
            </a:r>
            <a:endParaRPr lang="en-US" i="1" dirty="0">
              <a:solidFill>
                <a:srgbClr val="002060"/>
              </a:solidFill>
            </a:endParaRPr>
          </a:p>
          <a:p>
            <a:pPr marL="0" indent="0" algn="l">
              <a:lnSpc>
                <a:spcPct val="120000"/>
              </a:lnSpc>
              <a:spcBef>
                <a:spcPts val="750"/>
              </a:spcBef>
              <a:spcAft>
                <a:spcPts val="0"/>
              </a:spcAft>
              <a:buNone/>
            </a:pPr>
            <a:r>
              <a:rPr lang="en-US" i="1" dirty="0">
                <a:solidFill>
                  <a:srgbClr val="002060"/>
                </a:solidFill>
              </a:rPr>
              <a:t>-</a:t>
            </a:r>
            <a:r>
              <a:rPr lang="en-US" i="1" dirty="0">
                <a:solidFill>
                  <a:srgbClr val="0000CC"/>
                </a:solidFill>
              </a:rPr>
              <a:t> </a:t>
            </a:r>
            <a:r>
              <a:rPr lang="en-US" i="1" dirty="0">
                <a:solidFill>
                  <a:srgbClr val="002060"/>
                </a:solidFill>
              </a:rPr>
              <a:t>Cương lĩnh xây dựng đất nước trong thời kỳ quá độ lên CNXH (bổ sung, phát triển năm 2011): </a:t>
            </a:r>
            <a:r>
              <a:rPr lang="en-US" dirty="0">
                <a:solidFill>
                  <a:srgbClr val="0000CC"/>
                </a:solidFill>
                <a:sym typeface="+mn-ea"/>
              </a:rPr>
              <a:t>Con người là trung tâm, là chủ thể phát triển; Bảo vệ quyền con người; Gắn quyền con người với lợi ích dân tộc.</a:t>
            </a:r>
            <a:endParaRPr lang="en-US" dirty="0">
              <a:solidFill>
                <a:srgbClr val="0000CC"/>
              </a:solidFill>
            </a:endParaRPr>
          </a:p>
          <a:p>
            <a:pPr marL="0" indent="0">
              <a:buNone/>
            </a:pPr>
            <a:endParaRPr lang="en-US" sz="4000" i="1" dirty="0">
              <a:solidFill>
                <a:srgbClr val="0000CC"/>
              </a:solidFill>
            </a:endParaRPr>
          </a:p>
          <a:p>
            <a:pPr marL="0" indent="0">
              <a:buNone/>
            </a:pPr>
            <a:endParaRPr lang="en-US" sz="4000" i="1" dirty="0">
              <a:solidFill>
                <a:srgbClr val="0000CC"/>
              </a:solidFill>
            </a:endParaRPr>
          </a:p>
        </p:txBody>
      </p:sp>
      <p:sp>
        <p:nvSpPr>
          <p:cNvPr id="4" name="Text Box 3"/>
          <p:cNvSpPr txBox="1"/>
          <p:nvPr/>
        </p:nvSpPr>
        <p:spPr>
          <a:xfrm>
            <a:off x="2000250" y="-38100"/>
            <a:ext cx="5564505" cy="953135"/>
          </a:xfrm>
          <a:prstGeom prst="rect">
            <a:avLst/>
          </a:prstGeom>
          <a:noFill/>
        </p:spPr>
        <p:txBody>
          <a:bodyPr wrap="square" rtlCol="0">
            <a:spAutoFit/>
          </a:bodyPr>
          <a:p>
            <a:pPr indent="0" algn="ctr">
              <a:buNone/>
            </a:pPr>
            <a:r>
              <a:rPr lang="en-US" sz="2800" b="1">
                <a:solidFill>
                  <a:srgbClr val="002060"/>
                </a:solidFill>
                <a:latin typeface="Times New Roman" panose="02020603050405020304" pitchFamily="18" charset="0"/>
                <a:cs typeface="Times New Roman" panose="02020603050405020304" pitchFamily="18" charset="0"/>
              </a:rPr>
              <a:t>IV.1. </a:t>
            </a:r>
            <a:r>
              <a:rPr lang="en-US" altLang="vi-VN" sz="2800" b="1" dirty="0">
                <a:solidFill>
                  <a:srgbClr val="002060"/>
                </a:solidFill>
                <a:latin typeface="Times New Roman" panose="02020603050405020304" pitchFamily="18" charset="0"/>
                <a:cs typeface="Times New Roman" panose="02020603050405020304" pitchFamily="18" charset="0"/>
                <a:sym typeface="+mn-ea"/>
              </a:rPr>
              <a:t>Xây dựng và phát triển văn hóa, con người</a:t>
            </a:r>
            <a:endParaRPr lang="en-US" altLang="vi-VN" sz="2800" b="1" dirty="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4105" y="1080135"/>
            <a:ext cx="7729220" cy="4310380"/>
          </a:xfrm>
        </p:spPr>
        <p:txBody>
          <a:bodyPr>
            <a:noAutofit/>
          </a:bodyPr>
          <a:lstStyle/>
          <a:p>
            <a:pPr marL="0" indent="0">
              <a:lnSpc>
                <a:spcPct val="130000"/>
              </a:lnSpc>
              <a:spcBef>
                <a:spcPts val="750"/>
              </a:spcBef>
              <a:spcAft>
                <a:spcPts val="0"/>
              </a:spcAft>
              <a:buNone/>
            </a:pPr>
            <a:r>
              <a:rPr lang="en-US" i="1" dirty="0">
                <a:solidFill>
                  <a:srgbClr val="002060"/>
                </a:solidFill>
                <a:sym typeface="+mn-ea"/>
              </a:rPr>
              <a:t>- NQHNTW 9 </a:t>
            </a:r>
            <a:r>
              <a:rPr lang="en-US" i="1" dirty="0">
                <a:solidFill>
                  <a:srgbClr val="002060"/>
                </a:solidFill>
                <a:sym typeface="+mn-ea"/>
              </a:rPr>
              <a:t>khóa XI về xây dựng và phát triển văn hóa, con người Việt Nam đáp ứng yêu cầu phát triển bền vững đất nước (2014)</a:t>
            </a:r>
            <a:r>
              <a:rPr lang="en-US" i="1" dirty="0">
                <a:solidFill>
                  <a:srgbClr val="0000CC"/>
                </a:solidFill>
                <a:sym typeface="+mn-ea"/>
              </a:rPr>
              <a:t>: </a:t>
            </a:r>
            <a:r>
              <a:rPr lang="en-US" altLang="vi-VN" dirty="0">
                <a:solidFill>
                  <a:srgbClr val="0000CC"/>
                </a:solidFill>
              </a:rPr>
              <a:t>Xây dựng con người phát triển toàn diện; Văn hóa là sức mạnh nội sinh, quan trọng;</a:t>
            </a:r>
            <a:r>
              <a:rPr lang="en-US" i="1" dirty="0">
                <a:solidFill>
                  <a:srgbClr val="0000CC"/>
                </a:solidFill>
              </a:rPr>
              <a:t> </a:t>
            </a:r>
            <a:r>
              <a:rPr lang="en-US" dirty="0">
                <a:solidFill>
                  <a:srgbClr val="0000CC"/>
                </a:solidFill>
              </a:rPr>
              <a:t>Mục tiêu:dân giàu, nước mạnh, dân chủ, công bằng, văn minh.</a:t>
            </a:r>
            <a:endParaRPr lang="en-US" dirty="0">
              <a:solidFill>
                <a:srgbClr val="0000CC"/>
              </a:solidFill>
            </a:endParaRPr>
          </a:p>
        </p:txBody>
      </p:sp>
      <p:sp>
        <p:nvSpPr>
          <p:cNvPr id="4" name="Text Box 3"/>
          <p:cNvSpPr txBox="1"/>
          <p:nvPr/>
        </p:nvSpPr>
        <p:spPr>
          <a:xfrm>
            <a:off x="2056130" y="-5715"/>
            <a:ext cx="5564505" cy="953135"/>
          </a:xfrm>
          <a:prstGeom prst="rect">
            <a:avLst/>
          </a:prstGeom>
          <a:noFill/>
        </p:spPr>
        <p:txBody>
          <a:bodyPr wrap="square" rtlCol="0">
            <a:spAutoFit/>
          </a:bodyPr>
          <a:p>
            <a:pPr indent="0" algn="ctr">
              <a:buNone/>
            </a:pPr>
            <a:r>
              <a:rPr lang="en-US" sz="2800" b="1">
                <a:solidFill>
                  <a:srgbClr val="002060"/>
                </a:solidFill>
                <a:latin typeface="Times New Roman" panose="02020603050405020304" pitchFamily="18" charset="0"/>
                <a:cs typeface="Times New Roman" panose="02020603050405020304" pitchFamily="18" charset="0"/>
              </a:rPr>
              <a:t>IV.1. </a:t>
            </a:r>
            <a:r>
              <a:rPr lang="en-US" altLang="vi-VN" sz="2800" b="1" dirty="0">
                <a:solidFill>
                  <a:srgbClr val="002060"/>
                </a:solidFill>
                <a:latin typeface="Times New Roman" panose="02020603050405020304" pitchFamily="18" charset="0"/>
                <a:cs typeface="Times New Roman" panose="02020603050405020304" pitchFamily="18" charset="0"/>
                <a:sym typeface="+mn-ea"/>
              </a:rPr>
              <a:t>Xây dựng và phát triển</a:t>
            </a:r>
            <a:endParaRPr lang="en-US" altLang="vi-VN" sz="2800" b="1" dirty="0">
              <a:solidFill>
                <a:srgbClr val="002060"/>
              </a:solidFill>
              <a:latin typeface="Times New Roman" panose="02020603050405020304" pitchFamily="18" charset="0"/>
              <a:cs typeface="Times New Roman" panose="02020603050405020304" pitchFamily="18" charset="0"/>
              <a:sym typeface="+mn-ea"/>
            </a:endParaRPr>
          </a:p>
          <a:p>
            <a:pPr indent="0" algn="ctr">
              <a:buNone/>
            </a:pPr>
            <a:r>
              <a:rPr lang="en-US" altLang="vi-VN" sz="2800" b="1" dirty="0">
                <a:solidFill>
                  <a:srgbClr val="002060"/>
                </a:solidFill>
                <a:latin typeface="Times New Roman" panose="02020603050405020304" pitchFamily="18" charset="0"/>
                <a:cs typeface="Times New Roman" panose="02020603050405020304" pitchFamily="18" charset="0"/>
                <a:sym typeface="+mn-ea"/>
              </a:rPr>
              <a:t>văn hóa, con người</a:t>
            </a:r>
            <a:endParaRPr lang="en-US" altLang="vi-VN" sz="2800" b="1" dirty="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1710" y="1050925"/>
            <a:ext cx="7974330" cy="4476750"/>
          </a:xfrm>
        </p:spPr>
        <p:txBody>
          <a:bodyPr>
            <a:noAutofit/>
          </a:bodyPr>
          <a:lstStyle/>
          <a:p>
            <a:pPr marL="0" indent="0">
              <a:lnSpc>
                <a:spcPct val="150000"/>
              </a:lnSpc>
              <a:buNone/>
            </a:pPr>
            <a:r>
              <a:rPr lang="en-US" i="1" dirty="0">
                <a:solidFill>
                  <a:srgbClr val="002060"/>
                </a:solidFill>
              </a:rPr>
              <a:t>- ĐH </a:t>
            </a:r>
            <a:r>
              <a:rPr lang="en-US" i="1" dirty="0">
                <a:solidFill>
                  <a:srgbClr val="002060"/>
                </a:solidFill>
              </a:rPr>
              <a:t>XII nêu 8 nhiệm vụ cụ thể: </a:t>
            </a:r>
            <a:r>
              <a:rPr lang="en-US" dirty="0">
                <a:solidFill>
                  <a:srgbClr val="0000CC"/>
                </a:solidFill>
              </a:rPr>
              <a:t>1.Xây dựng con người Việt Nam phát triển toàn diện; 2. Xây dựng môi trường văn hóa lành mạnh, phù hợp; 3. Xây dựng văn hóa trong chính trị và kinh tế...đây là nhân tố quan trọng để xây dựng hệ thống chính trị trong sạch, vững mạnh. </a:t>
            </a:r>
            <a:endParaRPr lang="en-US" dirty="0">
              <a:solidFill>
                <a:srgbClr val="0000CC"/>
              </a:solidFill>
            </a:endParaRPr>
          </a:p>
        </p:txBody>
      </p:sp>
      <p:sp>
        <p:nvSpPr>
          <p:cNvPr id="4" name="Text Box 3"/>
          <p:cNvSpPr txBox="1"/>
          <p:nvPr/>
        </p:nvSpPr>
        <p:spPr>
          <a:xfrm>
            <a:off x="2082800" y="14605"/>
            <a:ext cx="5381625" cy="953135"/>
          </a:xfrm>
          <a:prstGeom prst="rect">
            <a:avLst/>
          </a:prstGeom>
          <a:noFill/>
        </p:spPr>
        <p:txBody>
          <a:bodyPr wrap="square" rtlCol="0">
            <a:spAutoFit/>
          </a:bodyPr>
          <a:p>
            <a:pPr indent="0" algn="ctr">
              <a:buNone/>
            </a:pPr>
            <a:r>
              <a:rPr lang="en-US" sz="2800" b="1">
                <a:solidFill>
                  <a:srgbClr val="002060"/>
                </a:solidFill>
                <a:latin typeface="Times New Roman" panose="02020603050405020304" pitchFamily="18" charset="0"/>
                <a:cs typeface="Times New Roman" panose="02020603050405020304" pitchFamily="18" charset="0"/>
              </a:rPr>
              <a:t>IV.1. </a:t>
            </a:r>
            <a:r>
              <a:rPr lang="en-US" altLang="vi-VN" sz="2800" b="1" dirty="0">
                <a:solidFill>
                  <a:srgbClr val="002060"/>
                </a:solidFill>
                <a:latin typeface="Times New Roman" panose="02020603050405020304" pitchFamily="18" charset="0"/>
                <a:cs typeface="Times New Roman" panose="02020603050405020304" pitchFamily="18" charset="0"/>
                <a:sym typeface="+mn-ea"/>
              </a:rPr>
              <a:t>Xây dựng và phát triển văn hóa, con người</a:t>
            </a:r>
            <a:endParaRPr lang="en-US" altLang="vi-VN" sz="2800" b="1" dirty="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1515" y="852805"/>
            <a:ext cx="8353425" cy="4756150"/>
          </a:xfrm>
        </p:spPr>
        <p:txBody>
          <a:bodyPr>
            <a:noAutofit/>
          </a:bodyPr>
          <a:p>
            <a:pPr marL="0" indent="0">
              <a:lnSpc>
                <a:spcPct val="150000"/>
              </a:lnSpc>
              <a:spcBef>
                <a:spcPts val="750"/>
              </a:spcBef>
              <a:spcAft>
                <a:spcPts val="0"/>
              </a:spcAft>
              <a:buNone/>
            </a:pPr>
            <a:r>
              <a:rPr lang="en-US" dirty="0">
                <a:solidFill>
                  <a:srgbClr val="0000CC"/>
                </a:solidFill>
                <a:sym typeface="+mn-ea"/>
              </a:rPr>
              <a:t>4. Nâng cao chất lượng hoạt động văn hóa; 5. Làm tốt công tác lãnh đạo, quản lý báo chí, xuất bản; 6. Phát triển công nghiệp văn hóa đi đôi với xây dựng, hoàn thiện; 7. Chủ động hội nhập quốc tế về văn hóa; 8. Tiếp tục đổi mới phương thức lãnh đạo của Đảng, hiệu quả quản lý nhà nước.</a:t>
            </a:r>
            <a:endParaRPr lang="en-US" dirty="0">
              <a:solidFill>
                <a:srgbClr val="0000CC"/>
              </a:solidFill>
              <a:sym typeface="+mn-ea"/>
            </a:endParaRPr>
          </a:p>
        </p:txBody>
      </p:sp>
      <p:sp>
        <p:nvSpPr>
          <p:cNvPr id="4" name="Text Box 3"/>
          <p:cNvSpPr txBox="1"/>
          <p:nvPr/>
        </p:nvSpPr>
        <p:spPr>
          <a:xfrm>
            <a:off x="1899285" y="-5080"/>
            <a:ext cx="5564505" cy="953135"/>
          </a:xfrm>
          <a:prstGeom prst="rect">
            <a:avLst/>
          </a:prstGeom>
          <a:noFill/>
        </p:spPr>
        <p:txBody>
          <a:bodyPr wrap="square" rtlCol="0">
            <a:spAutoFit/>
          </a:bodyPr>
          <a:p>
            <a:pPr indent="0" algn="ctr">
              <a:buNone/>
            </a:pPr>
            <a:r>
              <a:rPr lang="en-US" sz="2800" b="1">
                <a:solidFill>
                  <a:srgbClr val="002060"/>
                </a:solidFill>
                <a:latin typeface="Times New Roman" panose="02020603050405020304" pitchFamily="18" charset="0"/>
                <a:cs typeface="Times New Roman" panose="02020603050405020304" pitchFamily="18" charset="0"/>
              </a:rPr>
              <a:t>IV.1. </a:t>
            </a:r>
            <a:r>
              <a:rPr lang="en-US" altLang="vi-VN" sz="2800" b="1" dirty="0">
                <a:solidFill>
                  <a:srgbClr val="002060"/>
                </a:solidFill>
                <a:latin typeface="Times New Roman" panose="02020603050405020304" pitchFamily="18" charset="0"/>
                <a:cs typeface="Times New Roman" panose="02020603050405020304" pitchFamily="18" charset="0"/>
                <a:sym typeface="+mn-ea"/>
              </a:rPr>
              <a:t>Xây dựng và phát triển văn hóa, con người</a:t>
            </a:r>
            <a:endParaRPr lang="en-US" altLang="vi-VN" sz="2800" b="1" dirty="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6565" y="1082040"/>
            <a:ext cx="8369935" cy="3990975"/>
          </a:xfrm>
        </p:spPr>
        <p:txBody>
          <a:bodyPr>
            <a:normAutofit lnSpcReduction="20000"/>
          </a:bodyPr>
          <a:p>
            <a:pPr marL="0" indent="0">
              <a:lnSpc>
                <a:spcPct val="150000"/>
              </a:lnSpc>
              <a:buNone/>
            </a:pPr>
            <a:r>
              <a:rPr lang="en-US">
                <a:solidFill>
                  <a:srgbClr val="0000CC"/>
                </a:solidFill>
              </a:rPr>
              <a:t>- Đạo đức Hồ Chí Minh là đạo đức của bậc </a:t>
            </a:r>
            <a:r>
              <a:rPr lang="en-US" i="1">
                <a:solidFill>
                  <a:srgbClr val="002060"/>
                </a:solidFill>
              </a:rPr>
              <a:t>“đại nhân, đại trí, đại dũng”</a:t>
            </a:r>
            <a:r>
              <a:rPr lang="en-US">
                <a:solidFill>
                  <a:srgbClr val="0000CC"/>
                </a:solidFill>
              </a:rPr>
              <a:t>, đồng thời cũng là đạo đức của một người </a:t>
            </a:r>
            <a:r>
              <a:rPr lang="en-US" i="1">
                <a:solidFill>
                  <a:srgbClr val="002060"/>
                </a:solidFill>
              </a:rPr>
              <a:t>chân chính, bình thường</a:t>
            </a:r>
            <a:r>
              <a:rPr lang="en-US">
                <a:solidFill>
                  <a:srgbClr val="0000CC"/>
                </a:solidFill>
              </a:rPr>
              <a:t> ai cũng có thể học tập và làm theo.</a:t>
            </a:r>
            <a:endParaRPr lang="en-US">
              <a:solidFill>
                <a:srgbClr val="0000CC"/>
              </a:solidFill>
            </a:endParaRPr>
          </a:p>
          <a:p>
            <a:pPr marL="0" indent="0">
              <a:lnSpc>
                <a:spcPct val="150000"/>
              </a:lnSpc>
              <a:buNone/>
            </a:pPr>
            <a:r>
              <a:rPr lang="en-US" dirty="0">
                <a:solidFill>
                  <a:srgbClr val="0000CC"/>
                </a:solidFill>
                <a:sym typeface="+mn-ea"/>
              </a:rPr>
              <a:t>- Việc tu dưỡng, trau dồi đạo đức rất quan trọng đối với con người Việt Nam, nhất là với </a:t>
            </a:r>
            <a:r>
              <a:rPr lang="en-US" i="1" dirty="0">
                <a:solidFill>
                  <a:srgbClr val="002060"/>
                </a:solidFill>
                <a:sym typeface="+mn-ea"/>
              </a:rPr>
              <a:t>thế hệ trẻ.</a:t>
            </a:r>
            <a:endParaRPr lang="en-US" i="1" dirty="0">
              <a:solidFill>
                <a:srgbClr val="002060"/>
              </a:solidFill>
              <a:sym typeface="+mn-ea"/>
            </a:endParaRPr>
          </a:p>
        </p:txBody>
      </p:sp>
      <p:sp>
        <p:nvSpPr>
          <p:cNvPr id="4" name="Text Box 3"/>
          <p:cNvSpPr txBox="1"/>
          <p:nvPr/>
        </p:nvSpPr>
        <p:spPr>
          <a:xfrm>
            <a:off x="2063750" y="12065"/>
            <a:ext cx="4808220" cy="953135"/>
          </a:xfrm>
          <a:prstGeom prst="rect">
            <a:avLst/>
          </a:prstGeom>
          <a:noFill/>
        </p:spPr>
        <p:txBody>
          <a:bodyPr wrap="square" rtlCol="0">
            <a:spAutoFit/>
          </a:bodyPr>
          <a:p>
            <a:pPr indent="0" algn="ctr">
              <a:buNone/>
            </a:pPr>
            <a:r>
              <a:rPr lang="en-US" sz="2800" b="1">
                <a:solidFill>
                  <a:srgbClr val="002060"/>
                </a:solidFill>
                <a:latin typeface="Times New Roman" panose="02020603050405020304" pitchFamily="18" charset="0"/>
                <a:cs typeface="Times New Roman" panose="02020603050405020304" pitchFamily="18" charset="0"/>
              </a:rPr>
              <a:t>IV.2. V</a:t>
            </a:r>
            <a:r>
              <a:rPr lang="en-US" sz="2800" b="1">
                <a:solidFill>
                  <a:srgbClr val="002060"/>
                </a:solidFill>
                <a:latin typeface="Times New Roman" panose="02020603050405020304" pitchFamily="18" charset="0"/>
                <a:cs typeface="Times New Roman" panose="02020603050405020304" pitchFamily="18" charset="0"/>
                <a:sym typeface="+mn-ea"/>
              </a:rPr>
              <a:t>ề xây dựng đạo đức</a:t>
            </a:r>
            <a:endParaRPr lang="en-US" sz="2800" b="1">
              <a:solidFill>
                <a:srgbClr val="002060"/>
              </a:solidFill>
              <a:latin typeface="Times New Roman" panose="02020603050405020304" pitchFamily="18" charset="0"/>
              <a:cs typeface="Times New Roman" panose="02020603050405020304" pitchFamily="18" charset="0"/>
              <a:sym typeface="+mn-ea"/>
            </a:endParaRPr>
          </a:p>
          <a:p>
            <a:pPr indent="0" algn="ctr">
              <a:buNone/>
            </a:pPr>
            <a:r>
              <a:rPr lang="en-US" sz="2800" b="1">
                <a:solidFill>
                  <a:srgbClr val="002060"/>
                </a:solidFill>
                <a:latin typeface="Times New Roman" panose="02020603050405020304" pitchFamily="18" charset="0"/>
                <a:cs typeface="Times New Roman" panose="02020603050405020304" pitchFamily="18" charset="0"/>
                <a:sym typeface="+mn-ea"/>
              </a:rPr>
              <a:t>cách mạng</a:t>
            </a:r>
            <a:endParaRPr lang="en-US" sz="2800" b="1">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360" y="1071880"/>
            <a:ext cx="7787640" cy="4261485"/>
          </a:xfrm>
        </p:spPr>
        <p:txBody>
          <a:bodyPr>
            <a:normAutofit/>
          </a:bodyPr>
          <a:lstStyle/>
          <a:p>
            <a:pPr marL="0" indent="0" algn="l">
              <a:lnSpc>
                <a:spcPct val="150000"/>
              </a:lnSpc>
              <a:buNone/>
            </a:pPr>
            <a:r>
              <a:rPr lang="en-US" dirty="0">
                <a:solidFill>
                  <a:srgbClr val="0000CC"/>
                </a:solidFill>
              </a:rPr>
              <a:t>- </a:t>
            </a:r>
            <a:r>
              <a:rPr lang="en-US" i="1" dirty="0">
                <a:solidFill>
                  <a:srgbClr val="0000CC"/>
                </a:solidFill>
              </a:rPr>
              <a:t>Tích cực:</a:t>
            </a:r>
            <a:r>
              <a:rPr lang="en-US" dirty="0">
                <a:solidFill>
                  <a:srgbClr val="0000CC"/>
                </a:solidFill>
              </a:rPr>
              <a:t>  </a:t>
            </a:r>
            <a:r>
              <a:rPr lang="en-US" i="1" dirty="0">
                <a:solidFill>
                  <a:srgbClr val="002060"/>
                </a:solidFill>
              </a:rPr>
              <a:t>nhân hậu, tình nghĩa, trong sạch, lành mạnh</a:t>
            </a:r>
            <a:r>
              <a:rPr lang="en-US" dirty="0">
                <a:solidFill>
                  <a:srgbClr val="0000CC"/>
                </a:solidFill>
              </a:rPr>
              <a:t>; </a:t>
            </a:r>
            <a:r>
              <a:rPr lang="en-US" i="1" dirty="0">
                <a:solidFill>
                  <a:srgbClr val="002060"/>
                </a:solidFill>
              </a:rPr>
              <a:t>khiêm tốn, cần cù và sáng tạo; có bản lĩnh, trách nhiệm</a:t>
            </a:r>
            <a:r>
              <a:rPr lang="en-US" dirty="0">
                <a:solidFill>
                  <a:srgbClr val="0000CC"/>
                </a:solidFill>
              </a:rPr>
              <a:t> với Tổ quốc, gia đình và bản thân; Đóng góp quan trọng trong xây dựng và bảo vệ Tổ quốc.</a:t>
            </a:r>
            <a:endParaRPr lang="en-US" dirty="0">
              <a:solidFill>
                <a:srgbClr val="0000CC"/>
              </a:solidFill>
            </a:endParaRPr>
          </a:p>
        </p:txBody>
      </p:sp>
      <p:sp>
        <p:nvSpPr>
          <p:cNvPr id="4" name="Text Box 3"/>
          <p:cNvSpPr txBox="1"/>
          <p:nvPr/>
        </p:nvSpPr>
        <p:spPr>
          <a:xfrm>
            <a:off x="2138680" y="-13970"/>
            <a:ext cx="4866640" cy="953135"/>
          </a:xfrm>
          <a:prstGeom prst="rect">
            <a:avLst/>
          </a:prstGeom>
          <a:noFill/>
        </p:spPr>
        <p:txBody>
          <a:bodyPr wrap="square" rtlCol="0">
            <a:spAutoFit/>
          </a:bodyPr>
          <a:p>
            <a:pPr indent="0" algn="ctr">
              <a:buNone/>
            </a:pPr>
            <a:r>
              <a:rPr lang="en-US" sz="2800" b="1">
                <a:solidFill>
                  <a:srgbClr val="002060"/>
                </a:solidFill>
                <a:latin typeface="Times New Roman" panose="02020603050405020304" pitchFamily="18" charset="0"/>
                <a:cs typeface="Times New Roman" panose="02020603050405020304" pitchFamily="18" charset="0"/>
              </a:rPr>
              <a:t>IV.2. V</a:t>
            </a:r>
            <a:r>
              <a:rPr lang="en-US" sz="2800" b="1">
                <a:solidFill>
                  <a:srgbClr val="002060"/>
                </a:solidFill>
                <a:latin typeface="Times New Roman" panose="02020603050405020304" pitchFamily="18" charset="0"/>
                <a:cs typeface="Times New Roman" panose="02020603050405020304" pitchFamily="18" charset="0"/>
                <a:sym typeface="+mn-ea"/>
              </a:rPr>
              <a:t>ề xây dựng đạo đức</a:t>
            </a:r>
            <a:endParaRPr lang="en-US" sz="2800" b="1">
              <a:solidFill>
                <a:srgbClr val="002060"/>
              </a:solidFill>
              <a:latin typeface="Times New Roman" panose="02020603050405020304" pitchFamily="18" charset="0"/>
              <a:cs typeface="Times New Roman" panose="02020603050405020304" pitchFamily="18" charset="0"/>
              <a:sym typeface="+mn-ea"/>
            </a:endParaRPr>
          </a:p>
          <a:p>
            <a:pPr indent="0" algn="ctr">
              <a:buNone/>
            </a:pPr>
            <a:r>
              <a:rPr lang="en-US" sz="2800" b="1">
                <a:solidFill>
                  <a:srgbClr val="002060"/>
                </a:solidFill>
                <a:latin typeface="Times New Roman" panose="02020603050405020304" pitchFamily="18" charset="0"/>
                <a:cs typeface="Times New Roman" panose="02020603050405020304" pitchFamily="18" charset="0"/>
                <a:sym typeface="+mn-ea"/>
              </a:rPr>
              <a:t>cách mạng</a:t>
            </a:r>
            <a:endParaRPr lang="en-US" sz="2800" b="1">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7895" y="1663700"/>
            <a:ext cx="8038465" cy="3867785"/>
          </a:xfrm>
        </p:spPr>
        <p:txBody>
          <a:bodyPr>
            <a:noAutofit/>
          </a:bodyPr>
          <a:lstStyle/>
          <a:p>
            <a:pPr marL="0" indent="0">
              <a:lnSpc>
                <a:spcPct val="130000"/>
              </a:lnSpc>
              <a:spcBef>
                <a:spcPts val="750"/>
              </a:spcBef>
              <a:spcAft>
                <a:spcPts val="0"/>
              </a:spcAft>
              <a:buNone/>
            </a:pPr>
            <a:r>
              <a:rPr lang="en-US" dirty="0" err="1" smtClean="0">
                <a:solidFill>
                  <a:srgbClr val="0000CC"/>
                </a:solidFill>
                <a:sym typeface="+mn-ea"/>
              </a:rPr>
              <a:t>- Quan hệ giữa văn hóa với chính trị:</a:t>
            </a:r>
            <a:endParaRPr lang="en-US" dirty="0">
              <a:solidFill>
                <a:srgbClr val="0000CC"/>
              </a:solidFill>
            </a:endParaRPr>
          </a:p>
          <a:p>
            <a:pPr marL="0" indent="0">
              <a:lnSpc>
                <a:spcPct val="130000"/>
              </a:lnSpc>
              <a:spcBef>
                <a:spcPts val="750"/>
              </a:spcBef>
              <a:spcAft>
                <a:spcPts val="0"/>
              </a:spcAft>
              <a:buNone/>
            </a:pPr>
            <a:r>
              <a:rPr lang="en-US" dirty="0">
                <a:solidFill>
                  <a:srgbClr val="0000CC"/>
                </a:solidFill>
              </a:rPr>
              <a:t>+ </a:t>
            </a:r>
            <a:r>
              <a:rPr lang="en-US" i="1" dirty="0">
                <a:solidFill>
                  <a:srgbClr val="002060"/>
                </a:solidFill>
              </a:rPr>
              <a:t>Q</a:t>
            </a:r>
            <a:r>
              <a:rPr lang="en-US" i="1" dirty="0">
                <a:solidFill>
                  <a:srgbClr val="002060"/>
                </a:solidFill>
              </a:rPr>
              <a:t>uan hệ ngang nhau, tác động qua lại lẫn nhau</a:t>
            </a:r>
            <a:r>
              <a:rPr lang="en-US" dirty="0">
                <a:solidFill>
                  <a:srgbClr val="0000CC"/>
                </a:solidFill>
              </a:rPr>
              <a:t>.</a:t>
            </a:r>
            <a:endParaRPr lang="en-US" dirty="0">
              <a:solidFill>
                <a:srgbClr val="0000CC"/>
              </a:solidFill>
            </a:endParaRPr>
          </a:p>
          <a:p>
            <a:pPr marL="0" indent="0">
              <a:lnSpc>
                <a:spcPct val="130000"/>
              </a:lnSpc>
              <a:spcBef>
                <a:spcPts val="750"/>
              </a:spcBef>
              <a:spcAft>
                <a:spcPts val="0"/>
              </a:spcAft>
              <a:buNone/>
            </a:pPr>
            <a:r>
              <a:rPr lang="en-US" dirty="0">
                <a:solidFill>
                  <a:srgbClr val="0000CC"/>
                </a:solidFill>
              </a:rPr>
              <a:t>+ Giải phóng chính trị mở đường cho văn hóa phát triển. </a:t>
            </a:r>
            <a:endParaRPr lang="en-US" dirty="0">
              <a:solidFill>
                <a:srgbClr val="0000CC"/>
              </a:solidFill>
            </a:endParaRPr>
          </a:p>
          <a:p>
            <a:pPr marL="0" indent="0">
              <a:lnSpc>
                <a:spcPct val="130000"/>
              </a:lnSpc>
              <a:spcBef>
                <a:spcPts val="750"/>
              </a:spcBef>
              <a:spcAft>
                <a:spcPts val="0"/>
              </a:spcAft>
              <a:buNone/>
            </a:pPr>
            <a:r>
              <a:rPr lang="en-US" dirty="0">
                <a:solidFill>
                  <a:srgbClr val="0000CC"/>
                </a:solidFill>
              </a:rPr>
              <a:t>+ Văn hóa phải </a:t>
            </a:r>
            <a:r>
              <a:rPr lang="en-US" i="1" dirty="0">
                <a:solidFill>
                  <a:srgbClr val="002060"/>
                </a:solidFill>
              </a:rPr>
              <a:t>p</a:t>
            </a:r>
            <a:r>
              <a:rPr lang="en-US" i="1" dirty="0">
                <a:solidFill>
                  <a:srgbClr val="002060"/>
                </a:solidFill>
              </a:rPr>
              <a:t>hục vụ nhiệm vụ chính trị.</a:t>
            </a:r>
            <a:endParaRPr lang="en-US" i="1" dirty="0">
              <a:solidFill>
                <a:srgbClr val="002060"/>
              </a:solidFill>
            </a:endParaRPr>
          </a:p>
          <a:p>
            <a:pPr marL="0" indent="0">
              <a:buNone/>
            </a:pPr>
            <a:endParaRPr lang="en-US" i="1" dirty="0">
              <a:solidFill>
                <a:srgbClr val="002060"/>
              </a:solidFill>
            </a:endParaRPr>
          </a:p>
        </p:txBody>
      </p:sp>
      <p:sp>
        <p:nvSpPr>
          <p:cNvPr id="6" name="Rectangle 5"/>
          <p:cNvSpPr/>
          <p:nvPr/>
        </p:nvSpPr>
        <p:spPr>
          <a:xfrm>
            <a:off x="171450" y="807720"/>
            <a:ext cx="8658225" cy="1476375"/>
          </a:xfrm>
          <a:prstGeom prst="rect">
            <a:avLst/>
          </a:prstGeom>
        </p:spPr>
        <p:txBody>
          <a:bodyPr wrap="square">
            <a:spAutoFit/>
          </a:bodyPr>
          <a:lstStyle/>
          <a:p>
            <a:pPr indent="0" algn="just">
              <a:buNone/>
            </a:pPr>
            <a:r>
              <a:rPr lang="en-US" sz="3000" b="1" i="1" dirty="0" err="1" smtClean="0">
                <a:solidFill>
                  <a:srgbClr val="002060"/>
                </a:solidFill>
                <a:latin typeface="Times New Roman" panose="02020603050405020304" pitchFamily="18" charset="0"/>
                <a:cs typeface="Times New Roman" panose="02020603050405020304" pitchFamily="18" charset="0"/>
              </a:rPr>
              <a:t>b. Quan điểm của Hồ Chí Minh về quan hệ giữa</a:t>
            </a:r>
            <a:endParaRPr lang="en-US" sz="3000" b="1" i="1" dirty="0" err="1" smtClean="0">
              <a:solidFill>
                <a:srgbClr val="002060"/>
              </a:solidFill>
              <a:latin typeface="Times New Roman" panose="02020603050405020304" pitchFamily="18" charset="0"/>
              <a:cs typeface="Times New Roman" panose="02020603050405020304" pitchFamily="18" charset="0"/>
            </a:endParaRPr>
          </a:p>
          <a:p>
            <a:pPr indent="0" algn="ctr">
              <a:buNone/>
            </a:pPr>
            <a:r>
              <a:rPr lang="en-US" sz="3000" b="1" i="1" dirty="0" err="1" smtClean="0">
                <a:solidFill>
                  <a:srgbClr val="002060"/>
                </a:solidFill>
                <a:latin typeface="Times New Roman" panose="02020603050405020304" pitchFamily="18" charset="0"/>
                <a:cs typeface="Times New Roman" panose="02020603050405020304" pitchFamily="18" charset="0"/>
              </a:rPr>
              <a:t> văn hóa với các lĩnh vực khác</a:t>
            </a:r>
            <a:endParaRPr lang="en-US" sz="3000" b="1" i="1" dirty="0" err="1" smtClean="0">
              <a:solidFill>
                <a:srgbClr val="0000CC"/>
              </a:solidFill>
              <a:latin typeface="Times New Roman" panose="02020603050405020304" pitchFamily="18" charset="0"/>
              <a:cs typeface="Times New Roman" panose="02020603050405020304" pitchFamily="18" charset="0"/>
            </a:endParaRPr>
          </a:p>
          <a:p>
            <a:pPr indent="0" algn="just">
              <a:buNone/>
            </a:pPr>
            <a:endParaRPr lang="en-US" sz="3000" b="1" i="1" dirty="0" err="1" smtClean="0">
              <a:solidFill>
                <a:srgbClr val="0000CC"/>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0" y="1042670"/>
            <a:ext cx="8445500" cy="3917950"/>
          </a:xfrm>
        </p:spPr>
        <p:txBody>
          <a:bodyPr>
            <a:normAutofit lnSpcReduction="20000"/>
          </a:bodyPr>
          <a:lstStyle/>
          <a:p>
            <a:pPr marL="0" indent="0">
              <a:lnSpc>
                <a:spcPct val="150000"/>
              </a:lnSpc>
              <a:buNone/>
            </a:pPr>
            <a:r>
              <a:rPr lang="en-US" dirty="0">
                <a:solidFill>
                  <a:srgbClr val="0000CC"/>
                </a:solidFill>
                <a:sym typeface="+mn-ea"/>
              </a:rPr>
              <a:t>-</a:t>
            </a:r>
            <a:r>
              <a:rPr lang="en-US" i="1" dirty="0">
                <a:solidFill>
                  <a:srgbClr val="0000CC"/>
                </a:solidFill>
                <a:sym typeface="+mn-ea"/>
              </a:rPr>
              <a:t> Hạn chế</a:t>
            </a:r>
            <a:r>
              <a:rPr lang="en-US" dirty="0">
                <a:solidFill>
                  <a:srgbClr val="0000CC"/>
                </a:solidFill>
                <a:sym typeface="+mn-ea"/>
              </a:rPr>
              <a:t>: Chạy theo danh lợi, </a:t>
            </a:r>
            <a:r>
              <a:rPr lang="en-US" i="1" dirty="0">
                <a:solidFill>
                  <a:srgbClr val="002060"/>
                </a:solidFill>
                <a:sym typeface="+mn-ea"/>
              </a:rPr>
              <a:t>bất chấp đạo lý; Phai nhạt </a:t>
            </a:r>
            <a:r>
              <a:rPr lang="en-US" dirty="0">
                <a:solidFill>
                  <a:srgbClr val="0000CC"/>
                </a:solidFill>
                <a:sym typeface="+mn-ea"/>
              </a:rPr>
              <a:t>niềm tin, lý tưởng, </a:t>
            </a:r>
            <a:r>
              <a:rPr lang="en-US" i="1" dirty="0">
                <a:solidFill>
                  <a:srgbClr val="002060"/>
                </a:solidFill>
                <a:sym typeface="+mn-ea"/>
              </a:rPr>
              <a:t>mất phương hướng;</a:t>
            </a:r>
            <a:r>
              <a:rPr lang="en-US" dirty="0">
                <a:solidFill>
                  <a:srgbClr val="0000CC"/>
                </a:solidFill>
                <a:sym typeface="+mn-ea"/>
              </a:rPr>
              <a:t> </a:t>
            </a:r>
            <a:r>
              <a:rPr lang="en-US" i="1" dirty="0">
                <a:solidFill>
                  <a:srgbClr val="002060"/>
                </a:solidFill>
                <a:sym typeface="+mn-ea"/>
              </a:rPr>
              <a:t>thực dụng, thiếu trách nhiệm</a:t>
            </a:r>
            <a:r>
              <a:rPr lang="en-US" dirty="0">
                <a:solidFill>
                  <a:srgbClr val="0000CC"/>
                </a:solidFill>
                <a:sym typeface="+mn-ea"/>
              </a:rPr>
              <a:t>, </a:t>
            </a:r>
            <a:r>
              <a:rPr lang="en-US" i="1" dirty="0">
                <a:solidFill>
                  <a:srgbClr val="002060"/>
                </a:solidFill>
                <a:sym typeface="+mn-ea"/>
              </a:rPr>
              <a:t>thờ ơ</a:t>
            </a:r>
            <a:r>
              <a:rPr lang="en-US" dirty="0">
                <a:solidFill>
                  <a:srgbClr val="0000CC"/>
                </a:solidFill>
                <a:sym typeface="+mn-ea"/>
              </a:rPr>
              <a:t> với gia đình và xã hội, </a:t>
            </a:r>
            <a:r>
              <a:rPr lang="en-US" i="1" dirty="0">
                <a:solidFill>
                  <a:srgbClr val="002060"/>
                </a:solidFill>
                <a:sym typeface="+mn-ea"/>
              </a:rPr>
              <a:t>nghiện ngập, hút sách; Thiếu trung thực, gian lận</a:t>
            </a:r>
            <a:r>
              <a:rPr lang="en-US" dirty="0">
                <a:solidFill>
                  <a:srgbClr val="0000CC"/>
                </a:solidFill>
                <a:sym typeface="+mn-ea"/>
              </a:rPr>
              <a:t> trong thi cử, chạy điểm, chạy thầy, chạy trường, mua bằng cấp.</a:t>
            </a:r>
            <a:endParaRPr lang="en-US" dirty="0">
              <a:solidFill>
                <a:srgbClr val="0000CC"/>
              </a:solidFill>
              <a:sym typeface="+mn-ea"/>
            </a:endParaRPr>
          </a:p>
        </p:txBody>
      </p:sp>
      <p:sp>
        <p:nvSpPr>
          <p:cNvPr id="4" name="Text Box 3"/>
          <p:cNvSpPr txBox="1"/>
          <p:nvPr/>
        </p:nvSpPr>
        <p:spPr>
          <a:xfrm>
            <a:off x="1736725" y="-34925"/>
            <a:ext cx="5954395" cy="953135"/>
          </a:xfrm>
          <a:prstGeom prst="rect">
            <a:avLst/>
          </a:prstGeom>
          <a:noFill/>
        </p:spPr>
        <p:txBody>
          <a:bodyPr wrap="square" rtlCol="0">
            <a:spAutoFit/>
          </a:bodyPr>
          <a:p>
            <a:pPr indent="0" algn="ctr">
              <a:buNone/>
            </a:pPr>
            <a:r>
              <a:rPr lang="en-US" sz="2800" b="1">
                <a:solidFill>
                  <a:srgbClr val="002060"/>
                </a:solidFill>
                <a:latin typeface="Times New Roman" panose="02020603050405020304" pitchFamily="18" charset="0"/>
                <a:cs typeface="Times New Roman" panose="02020603050405020304" pitchFamily="18" charset="0"/>
              </a:rPr>
              <a:t>IV.2. V</a:t>
            </a:r>
            <a:r>
              <a:rPr lang="en-US" sz="2800" b="1">
                <a:solidFill>
                  <a:srgbClr val="002060"/>
                </a:solidFill>
                <a:latin typeface="Times New Roman" panose="02020603050405020304" pitchFamily="18" charset="0"/>
                <a:cs typeface="Times New Roman" panose="02020603050405020304" pitchFamily="18" charset="0"/>
                <a:sym typeface="+mn-ea"/>
              </a:rPr>
              <a:t>ề xây dựng đạo đức</a:t>
            </a:r>
            <a:endParaRPr lang="en-US" sz="2800" b="1">
              <a:solidFill>
                <a:srgbClr val="002060"/>
              </a:solidFill>
              <a:latin typeface="Times New Roman" panose="02020603050405020304" pitchFamily="18" charset="0"/>
              <a:cs typeface="Times New Roman" panose="02020603050405020304" pitchFamily="18" charset="0"/>
              <a:sym typeface="+mn-ea"/>
            </a:endParaRPr>
          </a:p>
          <a:p>
            <a:pPr indent="0" algn="ctr">
              <a:buNone/>
            </a:pPr>
            <a:r>
              <a:rPr lang="en-US" sz="2800" b="1">
                <a:solidFill>
                  <a:srgbClr val="002060"/>
                </a:solidFill>
                <a:latin typeface="Times New Roman" panose="02020603050405020304" pitchFamily="18" charset="0"/>
                <a:cs typeface="Times New Roman" panose="02020603050405020304" pitchFamily="18" charset="0"/>
                <a:sym typeface="+mn-ea"/>
              </a:rPr>
              <a:t> cách mạng</a:t>
            </a:r>
            <a:endParaRPr lang="en-US" sz="2800" b="1">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125" y="935355"/>
            <a:ext cx="8220710" cy="4502785"/>
          </a:xfrm>
        </p:spPr>
        <p:txBody>
          <a:bodyPr>
            <a:normAutofit/>
          </a:bodyPr>
          <a:lstStyle/>
          <a:p>
            <a:pPr marL="0" indent="0">
              <a:lnSpc>
                <a:spcPct val="150000"/>
              </a:lnSpc>
              <a:buNone/>
            </a:pPr>
            <a:r>
              <a:rPr lang="en-US" dirty="0">
                <a:solidFill>
                  <a:srgbClr val="0000CC"/>
                </a:solidFill>
                <a:sym typeface="+mn-ea"/>
              </a:rPr>
              <a:t>-</a:t>
            </a:r>
            <a:r>
              <a:rPr lang="en-US" i="1" dirty="0">
                <a:solidFill>
                  <a:srgbClr val="0000CC"/>
                </a:solidFill>
                <a:sym typeface="+mn-ea"/>
              </a:rPr>
              <a:t> Nguyên nhân</a:t>
            </a:r>
            <a:r>
              <a:rPr lang="en-US" dirty="0">
                <a:solidFill>
                  <a:srgbClr val="0000CC"/>
                </a:solidFill>
                <a:sym typeface="+mn-ea"/>
              </a:rPr>
              <a:t>: </a:t>
            </a:r>
            <a:r>
              <a:rPr lang="en-US" i="1" dirty="0">
                <a:solidFill>
                  <a:srgbClr val="002060"/>
                </a:solidFill>
                <a:sym typeface="+mn-ea"/>
              </a:rPr>
              <a:t>Nhận thức chưa đầy đủ</a:t>
            </a:r>
            <a:r>
              <a:rPr lang="en-US" dirty="0">
                <a:solidFill>
                  <a:srgbClr val="0000CC"/>
                </a:solidFill>
                <a:sym typeface="+mn-ea"/>
              </a:rPr>
              <a:t> vai trò nền tảng của đạo đức; </a:t>
            </a:r>
            <a:r>
              <a:rPr lang="en-US" i="1" dirty="0">
                <a:solidFill>
                  <a:srgbClr val="002060"/>
                </a:solidFill>
                <a:sym typeface="+mn-ea"/>
              </a:rPr>
              <a:t>Chưa coi trọng giáo dục</a:t>
            </a:r>
            <a:r>
              <a:rPr lang="en-US" dirty="0">
                <a:solidFill>
                  <a:srgbClr val="0000CC"/>
                </a:solidFill>
                <a:sym typeface="+mn-ea"/>
              </a:rPr>
              <a:t> đạo đức, lối sống; Sự phối hợp giữa gia đình, nhà trường, xã hội </a:t>
            </a:r>
            <a:r>
              <a:rPr lang="en-US" i="1" dirty="0">
                <a:solidFill>
                  <a:srgbClr val="002060"/>
                </a:solidFill>
                <a:sym typeface="+mn-ea"/>
              </a:rPr>
              <a:t>thiếu chặt chẽ; </a:t>
            </a:r>
            <a:r>
              <a:rPr lang="en-US" dirty="0">
                <a:solidFill>
                  <a:srgbClr val="0000CC"/>
                </a:solidFill>
                <a:sym typeface="+mn-ea"/>
              </a:rPr>
              <a:t>Một bộ phận không nhỏ cán bộ, đảng viên</a:t>
            </a:r>
            <a:r>
              <a:rPr lang="en-US" i="1" dirty="0">
                <a:solidFill>
                  <a:srgbClr val="002060"/>
                </a:solidFill>
                <a:sym typeface="+mn-ea"/>
              </a:rPr>
              <a:t> thoái hoá, biến chất.</a:t>
            </a:r>
            <a:endParaRPr lang="en-US" i="1" dirty="0">
              <a:solidFill>
                <a:srgbClr val="002060"/>
              </a:solidFill>
              <a:sym typeface="+mn-ea"/>
            </a:endParaRPr>
          </a:p>
        </p:txBody>
      </p:sp>
      <p:sp>
        <p:nvSpPr>
          <p:cNvPr id="4" name="Text Box 3"/>
          <p:cNvSpPr txBox="1"/>
          <p:nvPr/>
        </p:nvSpPr>
        <p:spPr>
          <a:xfrm>
            <a:off x="1942465" y="-17780"/>
            <a:ext cx="5564505" cy="953135"/>
          </a:xfrm>
          <a:prstGeom prst="rect">
            <a:avLst/>
          </a:prstGeom>
          <a:noFill/>
        </p:spPr>
        <p:txBody>
          <a:bodyPr wrap="square" rtlCol="0">
            <a:spAutoFit/>
          </a:bodyPr>
          <a:p>
            <a:pPr indent="0" algn="ctr">
              <a:buNone/>
            </a:pPr>
            <a:r>
              <a:rPr lang="en-US" sz="2800" b="1">
                <a:solidFill>
                  <a:srgbClr val="002060"/>
                </a:solidFill>
                <a:latin typeface="Times New Roman" panose="02020603050405020304" pitchFamily="18" charset="0"/>
                <a:cs typeface="Times New Roman" panose="02020603050405020304" pitchFamily="18" charset="0"/>
              </a:rPr>
              <a:t>IV.2. V</a:t>
            </a:r>
            <a:r>
              <a:rPr lang="en-US" sz="2800" b="1">
                <a:solidFill>
                  <a:srgbClr val="002060"/>
                </a:solidFill>
                <a:latin typeface="Times New Roman" panose="02020603050405020304" pitchFamily="18" charset="0"/>
                <a:cs typeface="Times New Roman" panose="02020603050405020304" pitchFamily="18" charset="0"/>
                <a:sym typeface="+mn-ea"/>
              </a:rPr>
              <a:t>ề xây dựng đạo đức</a:t>
            </a:r>
            <a:endParaRPr lang="en-US" sz="2800" b="1">
              <a:solidFill>
                <a:srgbClr val="002060"/>
              </a:solidFill>
              <a:latin typeface="Times New Roman" panose="02020603050405020304" pitchFamily="18" charset="0"/>
              <a:cs typeface="Times New Roman" panose="02020603050405020304" pitchFamily="18" charset="0"/>
              <a:sym typeface="+mn-ea"/>
            </a:endParaRPr>
          </a:p>
          <a:p>
            <a:pPr indent="0" algn="ctr">
              <a:buNone/>
            </a:pPr>
            <a:r>
              <a:rPr lang="en-US" sz="2800" b="1">
                <a:solidFill>
                  <a:srgbClr val="002060"/>
                </a:solidFill>
                <a:latin typeface="Times New Roman" panose="02020603050405020304" pitchFamily="18" charset="0"/>
                <a:cs typeface="Times New Roman" panose="02020603050405020304" pitchFamily="18" charset="0"/>
                <a:sym typeface="+mn-ea"/>
              </a:rPr>
              <a:t>cách mạng</a:t>
            </a:r>
            <a:endParaRPr lang="en-US" sz="2800" b="1">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55" y="939800"/>
            <a:ext cx="7771130" cy="4464050"/>
          </a:xfrm>
        </p:spPr>
        <p:txBody>
          <a:bodyPr>
            <a:normAutofit lnSpcReduction="20000"/>
          </a:bodyPr>
          <a:lstStyle/>
          <a:p>
            <a:pPr marL="0" indent="0" algn="l">
              <a:lnSpc>
                <a:spcPct val="150000"/>
              </a:lnSpc>
              <a:buNone/>
            </a:pPr>
            <a:r>
              <a:rPr lang="en-US" dirty="0">
                <a:solidFill>
                  <a:srgbClr val="0000CC"/>
                </a:solidFill>
                <a:sym typeface="+mn-ea"/>
              </a:rPr>
              <a:t>*Học tập và làm theo tấm gương đạo đức Hồ Chí Minh: </a:t>
            </a:r>
            <a:r>
              <a:rPr lang="en-US" i="1" dirty="0">
                <a:solidFill>
                  <a:srgbClr val="002060"/>
                </a:solidFill>
                <a:sym typeface="+mn-ea"/>
              </a:rPr>
              <a:t>T</a:t>
            </a:r>
            <a:r>
              <a:rPr lang="en-US" i="1" dirty="0">
                <a:solidFill>
                  <a:srgbClr val="002060"/>
                </a:solidFill>
                <a:sym typeface="+mn-ea"/>
              </a:rPr>
              <a:t>rung</a:t>
            </a:r>
            <a:r>
              <a:rPr lang="en-US" dirty="0">
                <a:solidFill>
                  <a:srgbClr val="0000CC"/>
                </a:solidFill>
                <a:sym typeface="+mn-ea"/>
              </a:rPr>
              <a:t> với nước, </a:t>
            </a:r>
            <a:r>
              <a:rPr lang="en-US" i="1" dirty="0">
                <a:solidFill>
                  <a:srgbClr val="002060"/>
                </a:solidFill>
                <a:sym typeface="+mn-ea"/>
              </a:rPr>
              <a:t>hiếu</a:t>
            </a:r>
            <a:r>
              <a:rPr lang="en-US" dirty="0">
                <a:solidFill>
                  <a:srgbClr val="0000CC"/>
                </a:solidFill>
                <a:sym typeface="+mn-ea"/>
              </a:rPr>
              <a:t> với dân; </a:t>
            </a:r>
            <a:r>
              <a:rPr lang="en-US" i="1" dirty="0">
                <a:solidFill>
                  <a:srgbClr val="002060"/>
                </a:solidFill>
                <a:sym typeface="+mn-ea"/>
              </a:rPr>
              <a:t>cần, kiệm, liêm, chính, chí công vô tư; Tin tuyệt đối</a:t>
            </a:r>
            <a:r>
              <a:rPr lang="en-US" dirty="0">
                <a:solidFill>
                  <a:srgbClr val="0000CC"/>
                </a:solidFill>
                <a:sym typeface="+mn-ea"/>
              </a:rPr>
              <a:t> vào nhân dân, </a:t>
            </a:r>
            <a:r>
              <a:rPr lang="en-US" i="1" dirty="0">
                <a:solidFill>
                  <a:srgbClr val="002060"/>
                </a:solidFill>
                <a:sym typeface="+mn-ea"/>
              </a:rPr>
              <a:t>kính trọng</a:t>
            </a:r>
            <a:r>
              <a:rPr lang="en-US" dirty="0">
                <a:solidFill>
                  <a:srgbClr val="0000CC"/>
                </a:solidFill>
                <a:sym typeface="+mn-ea"/>
              </a:rPr>
              <a:t> nhân dân; Học tấm gương về </a:t>
            </a:r>
            <a:r>
              <a:rPr lang="en-US" i="1" dirty="0">
                <a:solidFill>
                  <a:srgbClr val="002060"/>
                </a:solidFill>
                <a:sym typeface="+mn-ea"/>
              </a:rPr>
              <a:t>ý chí và nghị lực </a:t>
            </a:r>
            <a:r>
              <a:rPr lang="en-US" dirty="0">
                <a:solidFill>
                  <a:srgbClr val="0000CC"/>
                </a:solidFill>
                <a:sym typeface="+mn-ea"/>
              </a:rPr>
              <a:t>tinh thần; Học tập và làm theo </a:t>
            </a:r>
            <a:r>
              <a:rPr lang="en-US" i="1" dirty="0">
                <a:solidFill>
                  <a:srgbClr val="002060"/>
                </a:solidFill>
                <a:sym typeface="+mn-ea"/>
              </a:rPr>
              <a:t>phong cách Hồ Chí Minh</a:t>
            </a:r>
            <a:r>
              <a:rPr lang="en-US" dirty="0">
                <a:solidFill>
                  <a:srgbClr val="0000CC"/>
                </a:solidFill>
                <a:sym typeface="+mn-ea"/>
              </a:rPr>
              <a:t>.</a:t>
            </a:r>
            <a:endParaRPr lang="en-US" dirty="0">
              <a:solidFill>
                <a:srgbClr val="0000CC"/>
              </a:solidFill>
              <a:sym typeface="+mn-ea"/>
            </a:endParaRPr>
          </a:p>
        </p:txBody>
      </p:sp>
      <p:sp>
        <p:nvSpPr>
          <p:cNvPr id="4" name="Text Box 3"/>
          <p:cNvSpPr txBox="1"/>
          <p:nvPr/>
        </p:nvSpPr>
        <p:spPr>
          <a:xfrm>
            <a:off x="2058035" y="-13335"/>
            <a:ext cx="5564505" cy="953135"/>
          </a:xfrm>
          <a:prstGeom prst="rect">
            <a:avLst/>
          </a:prstGeom>
          <a:noFill/>
        </p:spPr>
        <p:txBody>
          <a:bodyPr wrap="square" rtlCol="0">
            <a:spAutoFit/>
          </a:bodyPr>
          <a:p>
            <a:pPr indent="0" algn="ctr">
              <a:buNone/>
            </a:pPr>
            <a:r>
              <a:rPr lang="en-US" sz="2800" b="1">
                <a:solidFill>
                  <a:srgbClr val="002060"/>
                </a:solidFill>
                <a:latin typeface="Times New Roman" panose="02020603050405020304" pitchFamily="18" charset="0"/>
                <a:cs typeface="Times New Roman" panose="02020603050405020304" pitchFamily="18" charset="0"/>
              </a:rPr>
              <a:t>IV.2. V</a:t>
            </a:r>
            <a:r>
              <a:rPr lang="en-US" sz="2800" b="1">
                <a:solidFill>
                  <a:srgbClr val="002060"/>
                </a:solidFill>
                <a:latin typeface="Times New Roman" panose="02020603050405020304" pitchFamily="18" charset="0"/>
                <a:cs typeface="Times New Roman" panose="02020603050405020304" pitchFamily="18" charset="0"/>
                <a:sym typeface="+mn-ea"/>
              </a:rPr>
              <a:t>ề xây dựng đạo đức</a:t>
            </a:r>
            <a:endParaRPr lang="en-US" sz="2800" b="1">
              <a:solidFill>
                <a:srgbClr val="002060"/>
              </a:solidFill>
              <a:latin typeface="Times New Roman" panose="02020603050405020304" pitchFamily="18" charset="0"/>
              <a:cs typeface="Times New Roman" panose="02020603050405020304" pitchFamily="18" charset="0"/>
              <a:sym typeface="+mn-ea"/>
            </a:endParaRPr>
          </a:p>
          <a:p>
            <a:pPr indent="0" algn="ctr">
              <a:buNone/>
            </a:pPr>
            <a:r>
              <a:rPr lang="en-US" sz="2800" b="1">
                <a:solidFill>
                  <a:srgbClr val="002060"/>
                </a:solidFill>
                <a:latin typeface="Times New Roman" panose="02020603050405020304" pitchFamily="18" charset="0"/>
                <a:cs typeface="Times New Roman" panose="02020603050405020304" pitchFamily="18" charset="0"/>
                <a:sym typeface="+mn-ea"/>
              </a:rPr>
              <a:t>cách mạng</a:t>
            </a:r>
            <a:endParaRPr lang="en-US" sz="2800" b="1">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0940" y="1031875"/>
            <a:ext cx="7872095" cy="4515485"/>
          </a:xfrm>
        </p:spPr>
        <p:txBody>
          <a:bodyPr>
            <a:noAutofit/>
          </a:bodyPr>
          <a:lstStyle/>
          <a:p>
            <a:pPr marL="0" indent="0" algn="l">
              <a:lnSpc>
                <a:spcPct val="110000"/>
              </a:lnSpc>
              <a:spcBef>
                <a:spcPts val="750"/>
              </a:spcBef>
              <a:spcAft>
                <a:spcPts val="0"/>
              </a:spcAft>
              <a:buNone/>
            </a:pPr>
            <a:r>
              <a:rPr lang="en-US" dirty="0">
                <a:solidFill>
                  <a:srgbClr val="0000CC"/>
                </a:solidFill>
                <a:sym typeface="+mn-ea"/>
              </a:rPr>
              <a:t>*Học tập và làm theo phong cách Hồ Chí Minh:</a:t>
            </a:r>
            <a:endParaRPr lang="en-US" dirty="0">
              <a:solidFill>
                <a:srgbClr val="0000CC"/>
              </a:solidFill>
              <a:sym typeface="+mn-ea"/>
            </a:endParaRPr>
          </a:p>
          <a:p>
            <a:pPr marL="0" indent="0" algn="l">
              <a:lnSpc>
                <a:spcPct val="110000"/>
              </a:lnSpc>
              <a:spcBef>
                <a:spcPts val="750"/>
              </a:spcBef>
              <a:spcAft>
                <a:spcPts val="0"/>
              </a:spcAft>
              <a:buNone/>
            </a:pPr>
            <a:r>
              <a:rPr lang="en-US" dirty="0">
                <a:solidFill>
                  <a:srgbClr val="0000CC"/>
                </a:solidFill>
                <a:sym typeface="+mn-ea"/>
              </a:rPr>
              <a:t>- Học phong cách tư duy, độc lập, tự chủ.</a:t>
            </a:r>
            <a:endParaRPr lang="en-US" dirty="0">
              <a:solidFill>
                <a:srgbClr val="0000CC"/>
              </a:solidFill>
              <a:sym typeface="+mn-ea"/>
            </a:endParaRPr>
          </a:p>
          <a:p>
            <a:pPr marL="0" indent="0" algn="l">
              <a:lnSpc>
                <a:spcPct val="110000"/>
              </a:lnSpc>
              <a:spcBef>
                <a:spcPts val="750"/>
              </a:spcBef>
              <a:spcAft>
                <a:spcPts val="0"/>
              </a:spcAft>
              <a:buNone/>
            </a:pPr>
            <a:r>
              <a:rPr lang="en-US" dirty="0">
                <a:solidFill>
                  <a:srgbClr val="0000CC"/>
                </a:solidFill>
                <a:sym typeface="+mn-ea"/>
              </a:rPr>
              <a:t>- Phong cách làm việc, tác phong quần chúng.</a:t>
            </a:r>
            <a:endParaRPr lang="en-US" dirty="0">
              <a:solidFill>
                <a:srgbClr val="0000CC"/>
              </a:solidFill>
              <a:sym typeface="+mn-ea"/>
            </a:endParaRPr>
          </a:p>
          <a:p>
            <a:pPr marL="0" indent="0" algn="l">
              <a:lnSpc>
                <a:spcPct val="110000"/>
              </a:lnSpc>
              <a:spcBef>
                <a:spcPts val="750"/>
              </a:spcBef>
              <a:spcAft>
                <a:spcPts val="0"/>
              </a:spcAft>
              <a:buNone/>
            </a:pPr>
            <a:r>
              <a:rPr lang="en-US" dirty="0">
                <a:solidFill>
                  <a:srgbClr val="0000CC"/>
                </a:solidFill>
                <a:sym typeface="+mn-ea"/>
              </a:rPr>
              <a:t>- Phong cách diễn đạt, ngắn gọn, trong sáng.</a:t>
            </a:r>
            <a:endParaRPr lang="en-US" dirty="0">
              <a:solidFill>
                <a:srgbClr val="0000CC"/>
              </a:solidFill>
              <a:sym typeface="+mn-ea"/>
            </a:endParaRPr>
          </a:p>
          <a:p>
            <a:pPr marL="0" indent="0" algn="l">
              <a:lnSpc>
                <a:spcPct val="110000"/>
              </a:lnSpc>
              <a:spcBef>
                <a:spcPts val="750"/>
              </a:spcBef>
              <a:spcAft>
                <a:spcPts val="0"/>
              </a:spcAft>
              <a:buNone/>
            </a:pPr>
            <a:r>
              <a:rPr lang="en-US" dirty="0">
                <a:solidFill>
                  <a:srgbClr val="0000CC"/>
                </a:solidFill>
                <a:sym typeface="+mn-ea"/>
              </a:rPr>
              <a:t>- Phong cách ứng xử.</a:t>
            </a:r>
            <a:endParaRPr lang="en-US" dirty="0">
              <a:solidFill>
                <a:srgbClr val="0000CC"/>
              </a:solidFill>
              <a:sym typeface="+mn-ea"/>
            </a:endParaRPr>
          </a:p>
          <a:p>
            <a:pPr marL="0" indent="0" algn="l">
              <a:lnSpc>
                <a:spcPct val="110000"/>
              </a:lnSpc>
              <a:spcBef>
                <a:spcPts val="750"/>
              </a:spcBef>
              <a:spcAft>
                <a:spcPts val="0"/>
              </a:spcAft>
              <a:buNone/>
            </a:pPr>
            <a:r>
              <a:rPr lang="en-US" dirty="0">
                <a:solidFill>
                  <a:srgbClr val="0000CC"/>
                </a:solidFill>
                <a:sym typeface="+mn-ea"/>
              </a:rPr>
              <a:t>- Phong cách sinh hoạt, giản dị, thanh cao</a:t>
            </a:r>
            <a:endParaRPr lang="en-US" dirty="0">
              <a:solidFill>
                <a:srgbClr val="0000CC"/>
              </a:solidFill>
              <a:sym typeface="+mn-ea"/>
            </a:endParaRPr>
          </a:p>
        </p:txBody>
      </p:sp>
      <p:sp>
        <p:nvSpPr>
          <p:cNvPr id="4" name="Text Box 3"/>
          <p:cNvSpPr txBox="1"/>
          <p:nvPr/>
        </p:nvSpPr>
        <p:spPr>
          <a:xfrm>
            <a:off x="1856105" y="-5080"/>
            <a:ext cx="5414645" cy="953135"/>
          </a:xfrm>
          <a:prstGeom prst="rect">
            <a:avLst/>
          </a:prstGeom>
          <a:noFill/>
        </p:spPr>
        <p:txBody>
          <a:bodyPr wrap="square" rtlCol="0">
            <a:spAutoFit/>
          </a:bodyPr>
          <a:p>
            <a:pPr indent="0" algn="ctr">
              <a:buNone/>
            </a:pPr>
            <a:r>
              <a:rPr lang="en-US" sz="2800" b="1">
                <a:solidFill>
                  <a:srgbClr val="002060"/>
                </a:solidFill>
                <a:latin typeface="Times New Roman" panose="02020603050405020304" pitchFamily="18" charset="0"/>
                <a:cs typeface="Times New Roman" panose="02020603050405020304" pitchFamily="18" charset="0"/>
              </a:rPr>
              <a:t>IV.2. V</a:t>
            </a:r>
            <a:r>
              <a:rPr lang="en-US" sz="2800" b="1">
                <a:solidFill>
                  <a:srgbClr val="002060"/>
                </a:solidFill>
                <a:latin typeface="Times New Roman" panose="02020603050405020304" pitchFamily="18" charset="0"/>
                <a:cs typeface="Times New Roman" panose="02020603050405020304" pitchFamily="18" charset="0"/>
                <a:sym typeface="+mn-ea"/>
              </a:rPr>
              <a:t>ề xây dựng đạo đức</a:t>
            </a:r>
            <a:endParaRPr lang="en-US" sz="2800" b="1">
              <a:solidFill>
                <a:srgbClr val="002060"/>
              </a:solidFill>
              <a:latin typeface="Times New Roman" panose="02020603050405020304" pitchFamily="18" charset="0"/>
              <a:cs typeface="Times New Roman" panose="02020603050405020304" pitchFamily="18" charset="0"/>
              <a:sym typeface="+mn-ea"/>
            </a:endParaRPr>
          </a:p>
          <a:p>
            <a:pPr indent="0" algn="ctr">
              <a:buNone/>
            </a:pPr>
            <a:r>
              <a:rPr lang="en-US" sz="2800" b="1">
                <a:solidFill>
                  <a:srgbClr val="002060"/>
                </a:solidFill>
                <a:latin typeface="Times New Roman" panose="02020603050405020304" pitchFamily="18" charset="0"/>
                <a:cs typeface="Times New Roman" panose="02020603050405020304" pitchFamily="18" charset="0"/>
                <a:sym typeface="+mn-ea"/>
              </a:rPr>
              <a:t>cách mạng</a:t>
            </a:r>
            <a:endParaRPr lang="en-US" sz="2800" b="1">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115" y="1037590"/>
            <a:ext cx="8547100" cy="3545205"/>
          </a:xfrm>
        </p:spPr>
        <p:txBody>
          <a:bodyPr>
            <a:noAutofit/>
          </a:bodyPr>
          <a:lstStyle/>
          <a:p>
            <a:pPr marL="0" indent="0">
              <a:buNone/>
            </a:pPr>
            <a:r>
              <a:rPr lang="en-US" dirty="0" err="1" smtClean="0">
                <a:solidFill>
                  <a:srgbClr val="0000CC"/>
                </a:solidFill>
                <a:sym typeface="+mn-ea"/>
              </a:rPr>
              <a:t>- Quan hệ giữa văn hóa với kinh tế:</a:t>
            </a:r>
            <a:endParaRPr lang="en-US" b="1" dirty="0" err="1" smtClean="0">
              <a:solidFill>
                <a:srgbClr val="0000CC"/>
              </a:solidFill>
              <a:latin typeface="Times New Roman" panose="02020603050405020304" pitchFamily="18" charset="0"/>
              <a:cs typeface="Times New Roman" panose="02020603050405020304" pitchFamily="18" charset="0"/>
            </a:endParaRPr>
          </a:p>
          <a:p>
            <a:pPr marL="0" indent="0">
              <a:lnSpc>
                <a:spcPct val="150000"/>
              </a:lnSpc>
              <a:buNone/>
            </a:pPr>
            <a:r>
              <a:rPr lang="en-US" dirty="0">
                <a:solidFill>
                  <a:srgbClr val="0000CC"/>
                </a:solidFill>
              </a:rPr>
              <a:t>+ </a:t>
            </a:r>
            <a:r>
              <a:rPr lang="vi-VN" altLang="en-US" dirty="0">
                <a:solidFill>
                  <a:srgbClr val="0000CC"/>
                </a:solidFill>
              </a:rPr>
              <a:t>Văn hóa là một kiến trúc thượng tầng.</a:t>
            </a:r>
            <a:endParaRPr lang="vi-VN" altLang="en-US" dirty="0">
              <a:solidFill>
                <a:srgbClr val="0000CC"/>
              </a:solidFill>
            </a:endParaRPr>
          </a:p>
          <a:p>
            <a:pPr marL="0" indent="0">
              <a:lnSpc>
                <a:spcPct val="150000"/>
              </a:lnSpc>
              <a:buNone/>
            </a:pPr>
            <a:r>
              <a:rPr lang="en-US" altLang="vi-VN" dirty="0">
                <a:solidFill>
                  <a:srgbClr val="0000CC"/>
                </a:solidFill>
              </a:rPr>
              <a:t>+ </a:t>
            </a:r>
            <a:r>
              <a:rPr lang="vi-VN" altLang="en-US" dirty="0">
                <a:solidFill>
                  <a:srgbClr val="0000CC"/>
                </a:solidFill>
              </a:rPr>
              <a:t>Văn hóa phải</a:t>
            </a:r>
            <a:r>
              <a:rPr lang="vi-VN" altLang="en-US" i="1" dirty="0">
                <a:solidFill>
                  <a:srgbClr val="002060"/>
                </a:solidFill>
              </a:rPr>
              <a:t> đứng trong kinh tế.</a:t>
            </a:r>
            <a:endParaRPr lang="vi-VN" altLang="en-US" dirty="0">
              <a:solidFill>
                <a:srgbClr val="0000CC"/>
              </a:solidFill>
            </a:endParaRPr>
          </a:p>
          <a:p>
            <a:pPr marL="0" indent="0">
              <a:lnSpc>
                <a:spcPct val="150000"/>
              </a:lnSpc>
              <a:buNone/>
            </a:pPr>
            <a:r>
              <a:rPr lang="en-US" altLang="vi-VN" i="1" dirty="0">
                <a:solidFill>
                  <a:srgbClr val="0000CC"/>
                </a:solidFill>
              </a:rPr>
              <a:t>+</a:t>
            </a:r>
            <a:r>
              <a:rPr lang="en-US" altLang="vi-VN" i="1" dirty="0">
                <a:solidFill>
                  <a:srgbClr val="002060"/>
                </a:solidFill>
              </a:rPr>
              <a:t> </a:t>
            </a:r>
            <a:r>
              <a:rPr lang="vi-VN" altLang="en-US" i="1" dirty="0">
                <a:solidFill>
                  <a:srgbClr val="002060"/>
                </a:solidFill>
              </a:rPr>
              <a:t>Tác động tích cực </a:t>
            </a:r>
            <a:r>
              <a:rPr lang="vi-VN" altLang="en-US" dirty="0">
                <a:solidFill>
                  <a:srgbClr val="0000CC"/>
                </a:solidFill>
              </a:rPr>
              <a:t>đối với kinh tế.</a:t>
            </a:r>
            <a:endParaRPr lang="vi-VN" altLang="en-US" dirty="0">
              <a:solidFill>
                <a:srgbClr val="0000CC"/>
              </a:solidFill>
            </a:endParaRPr>
          </a:p>
          <a:p>
            <a:pPr marL="0" indent="0">
              <a:lnSpc>
                <a:spcPct val="150000"/>
              </a:lnSpc>
              <a:buNone/>
            </a:pPr>
            <a:r>
              <a:rPr lang="en-US" altLang="vi-VN" dirty="0">
                <a:solidFill>
                  <a:srgbClr val="0000CC"/>
                </a:solidFill>
              </a:rPr>
              <a:t>+ </a:t>
            </a:r>
            <a:r>
              <a:rPr lang="en-US" i="1" dirty="0">
                <a:solidFill>
                  <a:srgbClr val="0000CC"/>
                </a:solidFill>
              </a:rPr>
              <a:t>K</a:t>
            </a:r>
            <a:r>
              <a:rPr lang="vi-VN" altLang="en-US" i="1" dirty="0">
                <a:solidFill>
                  <a:srgbClr val="0000CC"/>
                </a:solidFill>
              </a:rPr>
              <a:t>hai sáng đối với kinh tế, chính trị, xã hội.</a:t>
            </a:r>
            <a:endParaRPr lang="vi-VN" altLang="en-US" i="1" dirty="0">
              <a:solidFill>
                <a:srgbClr val="0000CC"/>
              </a:solidFill>
            </a:endParaRPr>
          </a:p>
        </p:txBody>
      </p:sp>
      <p:sp>
        <p:nvSpPr>
          <p:cNvPr id="2" name="Text Box 1"/>
          <p:cNvSpPr txBox="1"/>
          <p:nvPr/>
        </p:nvSpPr>
        <p:spPr>
          <a:xfrm>
            <a:off x="2351405" y="86995"/>
            <a:ext cx="6530340" cy="798830"/>
          </a:xfrm>
          <a:prstGeom prst="rect">
            <a:avLst/>
          </a:prstGeom>
          <a:noFill/>
        </p:spPr>
        <p:txBody>
          <a:bodyPr wrap="square" rtlCol="0">
            <a:spAutoFit/>
          </a:bodyPr>
          <a:p>
            <a:r>
              <a:rPr lang="en-US" sz="2300" b="1" i="1">
                <a:latin typeface="Times New Roman" panose="02020603050405020304" pitchFamily="18" charset="0"/>
                <a:cs typeface="Times New Roman" panose="02020603050405020304" pitchFamily="18" charset="0"/>
              </a:rPr>
              <a:t>I.1.b. Quan điểm của Hồ Chí Minh về</a:t>
            </a:r>
            <a:endParaRPr lang="en-US" sz="2300" b="1" i="1">
              <a:latin typeface="Times New Roman" panose="02020603050405020304" pitchFamily="18" charset="0"/>
              <a:cs typeface="Times New Roman" panose="02020603050405020304" pitchFamily="18" charset="0"/>
            </a:endParaRPr>
          </a:p>
          <a:p>
            <a:r>
              <a:rPr lang="en-US" sz="2300" b="1" i="1">
                <a:latin typeface="Times New Roman" panose="02020603050405020304" pitchFamily="18" charset="0"/>
                <a:cs typeface="Times New Roman" panose="02020603050405020304" pitchFamily="18" charset="0"/>
              </a:rPr>
              <a:t>quan hệ giữa văn hóa với các lĩnh vực khác</a:t>
            </a:r>
            <a:endParaRPr lang="en-US" sz="23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925" y="1139190"/>
            <a:ext cx="8070850" cy="3289935"/>
          </a:xfrm>
        </p:spPr>
        <p:txBody>
          <a:bodyPr>
            <a:normAutofit lnSpcReduction="20000"/>
          </a:bodyPr>
          <a:lstStyle/>
          <a:p>
            <a:pPr marL="0" indent="0">
              <a:lnSpc>
                <a:spcPct val="150000"/>
              </a:lnSpc>
              <a:buNone/>
            </a:pPr>
            <a:r>
              <a:rPr lang="en-US" dirty="0" err="1" smtClean="0">
                <a:solidFill>
                  <a:srgbClr val="0000CC"/>
                </a:solidFill>
                <a:sym typeface="+mn-ea"/>
              </a:rPr>
              <a:t>- Quan hệ giữa văn hóa với </a:t>
            </a:r>
            <a:r>
              <a:rPr lang="vi-VN" altLang="en-US" dirty="0" err="1" smtClean="0">
                <a:solidFill>
                  <a:srgbClr val="0000CC"/>
                </a:solidFill>
                <a:sym typeface="+mn-ea"/>
              </a:rPr>
              <a:t>xã hội</a:t>
            </a:r>
            <a:endParaRPr lang="en-US" altLang="vi-VN" i="1" dirty="0">
              <a:solidFill>
                <a:srgbClr val="002060"/>
              </a:solidFill>
            </a:endParaRPr>
          </a:p>
          <a:p>
            <a:pPr marL="0" indent="0">
              <a:lnSpc>
                <a:spcPct val="150000"/>
              </a:lnSpc>
              <a:buNone/>
            </a:pPr>
            <a:r>
              <a:rPr lang="en-US" altLang="vi-VN" i="1" dirty="0">
                <a:solidFill>
                  <a:srgbClr val="002060"/>
                </a:solidFill>
              </a:rPr>
              <a:t>+ </a:t>
            </a:r>
            <a:r>
              <a:rPr lang="vi-VN" altLang="en-US" i="1" dirty="0">
                <a:solidFill>
                  <a:srgbClr val="002060"/>
                </a:solidFill>
              </a:rPr>
              <a:t>Xã hội thế nào văn hóa thế ấy</a:t>
            </a:r>
            <a:r>
              <a:rPr lang="vi-VN" altLang="en-US" dirty="0">
                <a:solidFill>
                  <a:srgbClr val="0000CC"/>
                </a:solidFill>
              </a:rPr>
              <a:t>.</a:t>
            </a:r>
            <a:endParaRPr lang="vi-VN" altLang="en-US" dirty="0">
              <a:solidFill>
                <a:srgbClr val="0000CC"/>
              </a:solidFill>
            </a:endParaRPr>
          </a:p>
          <a:p>
            <a:pPr marL="0" indent="0">
              <a:lnSpc>
                <a:spcPct val="150000"/>
              </a:lnSpc>
              <a:buNone/>
            </a:pPr>
            <a:r>
              <a:rPr lang="en-US" altLang="vi-VN" dirty="0">
                <a:solidFill>
                  <a:srgbClr val="0000CC"/>
                </a:solidFill>
              </a:rPr>
              <a:t>+ </a:t>
            </a:r>
            <a:r>
              <a:rPr lang="vi-VN" altLang="en-US" dirty="0">
                <a:solidFill>
                  <a:srgbClr val="0000CC"/>
                </a:solidFill>
              </a:rPr>
              <a:t>Phải </a:t>
            </a:r>
            <a:r>
              <a:rPr lang="vi-VN" altLang="en-US" i="1" dirty="0">
                <a:solidFill>
                  <a:srgbClr val="002060"/>
                </a:solidFill>
              </a:rPr>
              <a:t>giải phóng dân tộc, chính trị, xã hội</a:t>
            </a:r>
            <a:r>
              <a:rPr lang="vi-VN" altLang="en-US" dirty="0">
                <a:solidFill>
                  <a:srgbClr val="002060"/>
                </a:solidFill>
              </a:rPr>
              <a:t>,</a:t>
            </a:r>
            <a:r>
              <a:rPr lang="vi-VN" altLang="en-US" i="1" dirty="0">
                <a:solidFill>
                  <a:srgbClr val="002060"/>
                </a:solidFill>
              </a:rPr>
              <a:t> </a:t>
            </a:r>
            <a:r>
              <a:rPr lang="en-US" altLang="vi-VN" i="1" dirty="0">
                <a:solidFill>
                  <a:srgbClr val="002060"/>
                </a:solidFill>
              </a:rPr>
              <a:t>m</a:t>
            </a:r>
            <a:r>
              <a:rPr lang="vi-VN" altLang="en-US" i="1" dirty="0">
                <a:solidFill>
                  <a:srgbClr val="002060"/>
                </a:solidFill>
              </a:rPr>
              <a:t>ới giải phóng được văn hóa</a:t>
            </a:r>
            <a:r>
              <a:rPr lang="en-US" altLang="vi-VN" i="1" dirty="0">
                <a:solidFill>
                  <a:srgbClr val="002060"/>
                </a:solidFill>
              </a:rPr>
              <a:t>.</a:t>
            </a:r>
            <a:endParaRPr lang="en-US" altLang="vi-VN" i="1" dirty="0">
              <a:solidFill>
                <a:srgbClr val="002060"/>
              </a:solidFill>
            </a:endParaRPr>
          </a:p>
        </p:txBody>
      </p:sp>
      <p:sp>
        <p:nvSpPr>
          <p:cNvPr id="4" name="Text Box 3"/>
          <p:cNvSpPr txBox="1"/>
          <p:nvPr/>
        </p:nvSpPr>
        <p:spPr>
          <a:xfrm>
            <a:off x="2351405" y="86995"/>
            <a:ext cx="6530340" cy="798830"/>
          </a:xfrm>
          <a:prstGeom prst="rect">
            <a:avLst/>
          </a:prstGeom>
          <a:noFill/>
        </p:spPr>
        <p:txBody>
          <a:bodyPr wrap="square" rtlCol="0">
            <a:spAutoFit/>
          </a:bodyPr>
          <a:p>
            <a:r>
              <a:rPr lang="en-US" sz="2300" b="1" i="1">
                <a:latin typeface="Times New Roman" panose="02020603050405020304" pitchFamily="18" charset="0"/>
                <a:cs typeface="Times New Roman" panose="02020603050405020304" pitchFamily="18" charset="0"/>
              </a:rPr>
              <a:t>I.1.b. Quan điểm của Hồ Chí Minh về</a:t>
            </a:r>
            <a:endParaRPr lang="en-US" sz="2300" b="1" i="1">
              <a:latin typeface="Times New Roman" panose="02020603050405020304" pitchFamily="18" charset="0"/>
              <a:cs typeface="Times New Roman" panose="02020603050405020304" pitchFamily="18" charset="0"/>
            </a:endParaRPr>
          </a:p>
          <a:p>
            <a:r>
              <a:rPr lang="en-US" sz="2300" b="1" i="1">
                <a:latin typeface="Times New Roman" panose="02020603050405020304" pitchFamily="18" charset="0"/>
                <a:cs typeface="Times New Roman" panose="02020603050405020304" pitchFamily="18" charset="0"/>
              </a:rPr>
              <a:t> quan hệ giữa văn hóa với các lĩnh vực khác</a:t>
            </a:r>
            <a:endParaRPr lang="en-US" sz="23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8375" y="1017905"/>
            <a:ext cx="7701280" cy="4290695"/>
          </a:xfrm>
        </p:spPr>
        <p:txBody>
          <a:bodyPr>
            <a:noAutofit/>
          </a:bodyPr>
          <a:lstStyle/>
          <a:p>
            <a:pPr marL="0" indent="0">
              <a:lnSpc>
                <a:spcPct val="150000"/>
              </a:lnSpc>
              <a:buNone/>
            </a:pPr>
            <a:r>
              <a:rPr lang="en-US" altLang="vi-VN" dirty="0" err="1" smtClean="0">
                <a:solidFill>
                  <a:srgbClr val="0000CC"/>
                </a:solidFill>
                <a:sym typeface="+mn-ea"/>
              </a:rPr>
              <a:t>- Về g</a:t>
            </a:r>
            <a:r>
              <a:rPr lang="vi-VN" dirty="0" err="1" smtClean="0">
                <a:solidFill>
                  <a:srgbClr val="0000CC"/>
                </a:solidFill>
                <a:sym typeface="+mn-ea"/>
              </a:rPr>
              <a:t>iữ gìn bản sắc văn hóa dân tộc</a:t>
            </a:r>
            <a:r>
              <a:rPr lang="en-US" altLang="vi-VN" dirty="0" err="1" smtClean="0">
                <a:solidFill>
                  <a:srgbClr val="0000CC"/>
                </a:solidFill>
                <a:sym typeface="+mn-ea"/>
              </a:rPr>
              <a:t>: </a:t>
            </a:r>
            <a:r>
              <a:rPr lang="vi-VN" altLang="en-US" dirty="0">
                <a:solidFill>
                  <a:srgbClr val="0000CC"/>
                </a:solidFill>
              </a:rPr>
              <a:t>Bản sắc văn hóa dân tộc là </a:t>
            </a:r>
            <a:r>
              <a:rPr lang="vi-VN" altLang="en-US" i="1" dirty="0">
                <a:solidFill>
                  <a:srgbClr val="002060"/>
                </a:solidFill>
              </a:rPr>
              <a:t>những giá trị bền vững</a:t>
            </a:r>
            <a:r>
              <a:rPr lang="vi-VN" altLang="en-US" dirty="0">
                <a:solidFill>
                  <a:srgbClr val="0000CC"/>
                </a:solidFill>
              </a:rPr>
              <a:t> của cộng đồng các dân tộc Việt Nam; là t</a:t>
            </a:r>
            <a:r>
              <a:rPr lang="vi-VN" altLang="en-US" i="1" dirty="0">
                <a:solidFill>
                  <a:srgbClr val="002060"/>
                </a:solidFill>
              </a:rPr>
              <a:t>hành quả của quá trình lao động, sản xuất, chiến đấu và giao lưu</a:t>
            </a:r>
            <a:r>
              <a:rPr lang="vi-VN" altLang="en-US" dirty="0">
                <a:solidFill>
                  <a:srgbClr val="0000CC"/>
                </a:solidFill>
              </a:rPr>
              <a:t> của con người Việt Nam. </a:t>
            </a:r>
            <a:endParaRPr lang="vi-VN" altLang="en-US" dirty="0">
              <a:solidFill>
                <a:srgbClr val="0000CC"/>
              </a:solidFill>
            </a:endParaRPr>
          </a:p>
        </p:txBody>
      </p:sp>
      <p:sp>
        <p:nvSpPr>
          <p:cNvPr id="4" name="Text Box 3"/>
          <p:cNvSpPr txBox="1"/>
          <p:nvPr/>
        </p:nvSpPr>
        <p:spPr>
          <a:xfrm>
            <a:off x="2351405" y="86995"/>
            <a:ext cx="6530340" cy="798830"/>
          </a:xfrm>
          <a:prstGeom prst="rect">
            <a:avLst/>
          </a:prstGeom>
          <a:noFill/>
        </p:spPr>
        <p:txBody>
          <a:bodyPr wrap="square" rtlCol="0">
            <a:spAutoFit/>
          </a:bodyPr>
          <a:p>
            <a:r>
              <a:rPr lang="en-US" sz="2300" b="1" i="1">
                <a:latin typeface="Times New Roman" panose="02020603050405020304" pitchFamily="18" charset="0"/>
                <a:cs typeface="Times New Roman" panose="02020603050405020304" pitchFamily="18" charset="0"/>
              </a:rPr>
              <a:t>I.1.b. Quan điểm của Hồ Chí Minh về</a:t>
            </a:r>
            <a:endParaRPr lang="en-US" sz="2300" b="1" i="1">
              <a:latin typeface="Times New Roman" panose="02020603050405020304" pitchFamily="18" charset="0"/>
              <a:cs typeface="Times New Roman" panose="02020603050405020304" pitchFamily="18" charset="0"/>
            </a:endParaRPr>
          </a:p>
          <a:p>
            <a:r>
              <a:rPr lang="en-US" sz="2300" b="1" i="1">
                <a:latin typeface="Times New Roman" panose="02020603050405020304" pitchFamily="18" charset="0"/>
                <a:cs typeface="Times New Roman" panose="02020603050405020304" pitchFamily="18" charset="0"/>
              </a:rPr>
              <a:t>quan hệ giữa văn hóa với các lĩnh vực khác</a:t>
            </a:r>
            <a:endParaRPr lang="en-US" sz="23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3315" y="963295"/>
            <a:ext cx="7811770" cy="4508500"/>
          </a:xfrm>
        </p:spPr>
        <p:txBody>
          <a:bodyPr>
            <a:noAutofit/>
          </a:bodyPr>
          <a:lstStyle/>
          <a:p>
            <a:pPr marL="0" indent="0">
              <a:lnSpc>
                <a:spcPct val="120000"/>
              </a:lnSpc>
              <a:spcBef>
                <a:spcPts val="750"/>
              </a:spcBef>
              <a:spcAft>
                <a:spcPts val="0"/>
              </a:spcAft>
              <a:buNone/>
            </a:pPr>
            <a:r>
              <a:rPr lang="en-US" dirty="0">
                <a:solidFill>
                  <a:srgbClr val="0000CC"/>
                </a:solidFill>
              </a:rPr>
              <a:t>- Đ</a:t>
            </a:r>
            <a:r>
              <a:rPr lang="en-US" altLang="vi-VN" dirty="0">
                <a:solidFill>
                  <a:srgbClr val="0000CC"/>
                </a:solidFill>
              </a:rPr>
              <a:t>ược nhìn nhận ở hai mặt</a:t>
            </a:r>
            <a:r>
              <a:rPr lang="vi-VN" altLang="en-US" dirty="0">
                <a:solidFill>
                  <a:srgbClr val="0000CC"/>
                </a:solidFill>
              </a:rPr>
              <a:t>:</a:t>
            </a:r>
            <a:endParaRPr lang="vi-VN" altLang="en-US" dirty="0">
              <a:solidFill>
                <a:srgbClr val="0000CC"/>
              </a:solidFill>
            </a:endParaRPr>
          </a:p>
          <a:p>
            <a:pPr marL="0" indent="0">
              <a:lnSpc>
                <a:spcPct val="120000"/>
              </a:lnSpc>
              <a:spcBef>
                <a:spcPts val="750"/>
              </a:spcBef>
              <a:spcAft>
                <a:spcPts val="0"/>
              </a:spcAft>
              <a:buNone/>
            </a:pPr>
            <a:r>
              <a:rPr lang="en-US" altLang="vi-VN" dirty="0">
                <a:solidFill>
                  <a:srgbClr val="0000CC"/>
                </a:solidFill>
              </a:rPr>
              <a:t>+ </a:t>
            </a:r>
            <a:r>
              <a:rPr lang="vi-VN" altLang="en-US" dirty="0">
                <a:solidFill>
                  <a:srgbClr val="0000CC"/>
                </a:solidFill>
              </a:rPr>
              <a:t>Về nội dung: yêu nước, độc lập</a:t>
            </a:r>
            <a:r>
              <a:rPr lang="en-US" altLang="vi-VN" dirty="0">
                <a:solidFill>
                  <a:srgbClr val="0000CC"/>
                </a:solidFill>
              </a:rPr>
              <a:t>, tự cường...</a:t>
            </a:r>
            <a:endParaRPr lang="en-US" altLang="vi-VN" dirty="0">
              <a:solidFill>
                <a:srgbClr val="0000CC"/>
              </a:solidFill>
            </a:endParaRPr>
          </a:p>
          <a:p>
            <a:pPr marL="0" indent="0">
              <a:lnSpc>
                <a:spcPct val="120000"/>
              </a:lnSpc>
              <a:spcBef>
                <a:spcPts val="750"/>
              </a:spcBef>
              <a:spcAft>
                <a:spcPts val="0"/>
              </a:spcAft>
              <a:buNone/>
            </a:pPr>
            <a:r>
              <a:rPr lang="vi-VN" altLang="en-US" dirty="0">
                <a:solidFill>
                  <a:srgbClr val="0000CC"/>
                </a:solidFill>
              </a:rPr>
              <a:t>+ Về hình thức: Ngôn ngữ, phong tục, tập quán</a:t>
            </a:r>
            <a:r>
              <a:rPr lang="en-US" altLang="vi-VN" dirty="0">
                <a:solidFill>
                  <a:srgbClr val="0000CC"/>
                </a:solidFill>
              </a:rPr>
              <a:t>...</a:t>
            </a:r>
            <a:endParaRPr lang="en-US" altLang="vi-VN" dirty="0">
              <a:solidFill>
                <a:srgbClr val="0000CC"/>
              </a:solidFill>
            </a:endParaRPr>
          </a:p>
          <a:p>
            <a:pPr marL="0" indent="0">
              <a:lnSpc>
                <a:spcPct val="120000"/>
              </a:lnSpc>
              <a:spcBef>
                <a:spcPts val="750"/>
              </a:spcBef>
              <a:spcAft>
                <a:spcPts val="0"/>
              </a:spcAft>
              <a:buNone/>
            </a:pPr>
            <a:r>
              <a:rPr lang="en-US" altLang="vi-VN" dirty="0">
                <a:solidFill>
                  <a:srgbClr val="0000CC"/>
                </a:solidFill>
              </a:rPr>
              <a:t>+</a:t>
            </a:r>
            <a:r>
              <a:rPr lang="vi-VN" altLang="en-US" dirty="0">
                <a:solidFill>
                  <a:srgbClr val="0000CC"/>
                </a:solidFill>
              </a:rPr>
              <a:t> </a:t>
            </a:r>
            <a:r>
              <a:rPr lang="en-US" dirty="0">
                <a:solidFill>
                  <a:srgbClr val="0000CC"/>
                </a:solidFill>
              </a:rPr>
              <a:t>M</a:t>
            </a:r>
            <a:r>
              <a:rPr lang="en-US" altLang="vi-VN" dirty="0">
                <a:solidFill>
                  <a:srgbClr val="0000CC"/>
                </a:solidFill>
              </a:rPr>
              <a:t>ang tính</a:t>
            </a:r>
            <a:r>
              <a:rPr lang="en-US" altLang="vi-VN" i="1" dirty="0">
                <a:solidFill>
                  <a:srgbClr val="002060"/>
                </a:solidFill>
              </a:rPr>
              <a:t> độc đáo, đặc tính dân tộc.</a:t>
            </a:r>
            <a:endParaRPr lang="en-US" altLang="vi-VN" dirty="0">
              <a:solidFill>
                <a:srgbClr val="0000CC"/>
              </a:solidFill>
            </a:endParaRPr>
          </a:p>
          <a:p>
            <a:pPr marL="0" indent="0">
              <a:lnSpc>
                <a:spcPct val="120000"/>
              </a:lnSpc>
              <a:spcBef>
                <a:spcPts val="750"/>
              </a:spcBef>
              <a:spcAft>
                <a:spcPts val="0"/>
              </a:spcAft>
              <a:buNone/>
            </a:pPr>
            <a:r>
              <a:rPr lang="en-US" altLang="vi-VN" i="1" dirty="0">
                <a:solidFill>
                  <a:srgbClr val="002060"/>
                </a:solidFill>
              </a:rPr>
              <a:t>+ Chăm lo cốt cách </a:t>
            </a:r>
            <a:r>
              <a:rPr lang="en-US" altLang="vi-VN" i="1" dirty="0">
                <a:solidFill>
                  <a:srgbClr val="0000CC"/>
                </a:solidFill>
              </a:rPr>
              <a:t>dân tộc,</a:t>
            </a:r>
            <a:r>
              <a:rPr lang="en-US" altLang="vi-VN" dirty="0">
                <a:solidFill>
                  <a:srgbClr val="0000CC"/>
                </a:solidFill>
              </a:rPr>
              <a:t> </a:t>
            </a:r>
            <a:r>
              <a:rPr lang="en-US" altLang="vi-VN" i="1" dirty="0">
                <a:solidFill>
                  <a:srgbClr val="002060"/>
                </a:solidFill>
              </a:rPr>
              <a:t>tẩy trừ </a:t>
            </a:r>
            <a:r>
              <a:rPr lang="en-US" altLang="vi-VN" dirty="0">
                <a:solidFill>
                  <a:srgbClr val="0000CC"/>
                </a:solidFill>
              </a:rPr>
              <a:t>mọi di hại  của văn hóa đế quốc.</a:t>
            </a:r>
            <a:endParaRPr lang="en-US" altLang="vi-VN" dirty="0">
              <a:solidFill>
                <a:srgbClr val="0000CC"/>
              </a:solidFill>
            </a:endParaRPr>
          </a:p>
        </p:txBody>
      </p:sp>
      <p:sp>
        <p:nvSpPr>
          <p:cNvPr id="4" name="Text Box 3"/>
          <p:cNvSpPr txBox="1"/>
          <p:nvPr/>
        </p:nvSpPr>
        <p:spPr>
          <a:xfrm>
            <a:off x="2351405" y="86995"/>
            <a:ext cx="6530340" cy="798830"/>
          </a:xfrm>
          <a:prstGeom prst="rect">
            <a:avLst/>
          </a:prstGeom>
          <a:noFill/>
        </p:spPr>
        <p:txBody>
          <a:bodyPr wrap="square" rtlCol="0">
            <a:spAutoFit/>
          </a:bodyPr>
          <a:p>
            <a:r>
              <a:rPr lang="en-US" sz="2300" b="1" i="1">
                <a:latin typeface="Times New Roman" panose="02020603050405020304" pitchFamily="18" charset="0"/>
                <a:cs typeface="Times New Roman" panose="02020603050405020304" pitchFamily="18" charset="0"/>
              </a:rPr>
              <a:t>I.1.b. Quan điểm của Hồ Chí Minh về</a:t>
            </a:r>
            <a:endParaRPr lang="en-US" sz="2300" b="1" i="1">
              <a:latin typeface="Times New Roman" panose="02020603050405020304" pitchFamily="18" charset="0"/>
              <a:cs typeface="Times New Roman" panose="02020603050405020304" pitchFamily="18" charset="0"/>
            </a:endParaRPr>
          </a:p>
          <a:p>
            <a:r>
              <a:rPr lang="en-US" sz="2300" b="1" i="1">
                <a:latin typeface="Times New Roman" panose="02020603050405020304" pitchFamily="18" charset="0"/>
                <a:cs typeface="Times New Roman" panose="02020603050405020304" pitchFamily="18" charset="0"/>
              </a:rPr>
              <a:t>quan hệ giữa văn hóa với các lĩnh vực khác</a:t>
            </a:r>
            <a:endParaRPr lang="en-US" sz="23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13937</Words>
  <Application>WPS Presentation</Application>
  <PresentationFormat>On-screen Show (16:10)</PresentationFormat>
  <Paragraphs>387</Paragraphs>
  <Slides>53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53</vt:i4>
      </vt:variant>
    </vt:vector>
  </HeadingPairs>
  <TitlesOfParts>
    <vt:vector size="63" baseType="lpstr">
      <vt:lpstr>Arial</vt:lpstr>
      <vt:lpstr>SimSun</vt:lpstr>
      <vt:lpstr>Wingdings</vt:lpstr>
      <vt:lpstr>Times New Roman</vt:lpstr>
      <vt:lpstr>Microsoft YaHei</vt:lpstr>
      <vt:lpstr>Arial Unicode MS</vt:lpstr>
      <vt:lpstr>Calibri Light</vt:lpstr>
      <vt:lpstr>Calibri</vt:lpstr>
      <vt:lpstr>Custom Design</vt:lpstr>
      <vt:lpstr>Office Theme</vt:lpstr>
      <vt:lpstr>Chương 6 TƯ TƯỞNG HỒ CHÍ MINH VỀ VĂN HÓA, ĐẠO ĐỨC, CON NGƯỜI</vt:lpstr>
      <vt:lpstr>Chương 6 TƯ TƯỞNG HỒ CHÍ MINH VỀ VĂN HÓA, ĐẠO ĐỨC, CON NGƯỜI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ACER</cp:lastModifiedBy>
  <cp:revision>157</cp:revision>
  <dcterms:created xsi:type="dcterms:W3CDTF">2020-04-15T06:48:00Z</dcterms:created>
  <dcterms:modified xsi:type="dcterms:W3CDTF">2020-06-21T02:36:59Z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