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8" r:id="rId4"/>
    <p:sldId id="258" r:id="rId5"/>
    <p:sldId id="259" r:id="rId6"/>
    <p:sldId id="279" r:id="rId7"/>
    <p:sldId id="260" r:id="rId8"/>
    <p:sldId id="261" r:id="rId9"/>
    <p:sldId id="280" r:id="rId10"/>
    <p:sldId id="262" r:id="rId11"/>
    <p:sldId id="263" r:id="rId12"/>
    <p:sldId id="281" r:id="rId13"/>
    <p:sldId id="264" r:id="rId14"/>
    <p:sldId id="265" r:id="rId15"/>
    <p:sldId id="282" r:id="rId16"/>
    <p:sldId id="266" r:id="rId17"/>
    <p:sldId id="267" r:id="rId18"/>
    <p:sldId id="283" r:id="rId19"/>
    <p:sldId id="268" r:id="rId20"/>
    <p:sldId id="269" r:id="rId21"/>
    <p:sldId id="284" r:id="rId22"/>
    <p:sldId id="270" r:id="rId23"/>
    <p:sldId id="271" r:id="rId24"/>
    <p:sldId id="285" r:id="rId25"/>
    <p:sldId id="272" r:id="rId26"/>
    <p:sldId id="273" r:id="rId27"/>
    <p:sldId id="286" r:id="rId28"/>
    <p:sldId id="274" r:id="rId29"/>
    <p:sldId id="275" r:id="rId30"/>
    <p:sldId id="287" r:id="rId31"/>
    <p:sldId id="276" r:id="rId32"/>
    <p:sldId id="27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FAF1-F272-4127-87F7-67880D0B9F6B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633A-92D1-4122-9142-7D710CEF7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85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FAF1-F272-4127-87F7-67880D0B9F6B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633A-92D1-4122-9142-7D710CEF7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68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FAF1-F272-4127-87F7-67880D0B9F6B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633A-92D1-4122-9142-7D710CEF7CA0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7292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FAF1-F272-4127-87F7-67880D0B9F6B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633A-92D1-4122-9142-7D710CEF7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18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FAF1-F272-4127-87F7-67880D0B9F6B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633A-92D1-4122-9142-7D710CEF7CA0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6842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FAF1-F272-4127-87F7-67880D0B9F6B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633A-92D1-4122-9142-7D710CEF7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388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FAF1-F272-4127-87F7-67880D0B9F6B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633A-92D1-4122-9142-7D710CEF7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205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FAF1-F272-4127-87F7-67880D0B9F6B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633A-92D1-4122-9142-7D710CEF7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22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FAF1-F272-4127-87F7-67880D0B9F6B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633A-92D1-4122-9142-7D710CEF7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58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FAF1-F272-4127-87F7-67880D0B9F6B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633A-92D1-4122-9142-7D710CEF7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66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FAF1-F272-4127-87F7-67880D0B9F6B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633A-92D1-4122-9142-7D710CEF7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23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FAF1-F272-4127-87F7-67880D0B9F6B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633A-92D1-4122-9142-7D710CEF7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01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FAF1-F272-4127-87F7-67880D0B9F6B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633A-92D1-4122-9142-7D710CEF7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12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FAF1-F272-4127-87F7-67880D0B9F6B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633A-92D1-4122-9142-7D710CEF7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59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FAF1-F272-4127-87F7-67880D0B9F6B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633A-92D1-4122-9142-7D710CEF7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3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FAF1-F272-4127-87F7-67880D0B9F6B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633A-92D1-4122-9142-7D710CEF7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79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6FAF1-F272-4127-87F7-67880D0B9F6B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DB633A-92D1-4122-9142-7D710CEF7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052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4DD7E5-9B43-4EEE-BE1F-C8A54E0B1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5318" y="692870"/>
            <a:ext cx="8117701" cy="766264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CÂU HỎI TRẮC NGHIỆM NỘI DUNG IP</a:t>
            </a:r>
            <a:endParaRPr lang="en-GB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AB85450-119D-416A-AA54-131DB7537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246" y="1986363"/>
            <a:ext cx="4438923" cy="4178767"/>
          </a:xfrm>
        </p:spPr>
        <p:txBody>
          <a:bodyPr/>
          <a:lstStyle/>
          <a:p>
            <a:pPr algn="l"/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hiện:04</a:t>
            </a:r>
          </a:p>
          <a:p>
            <a:pPr algn="l"/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Bảng 5">
            <a:extLst>
              <a:ext uri="{FF2B5EF4-FFF2-40B4-BE49-F238E27FC236}">
                <a16:creationId xmlns:a16="http://schemas.microsoft.com/office/drawing/2014/main" id="{71FE6AD9-81E2-4723-9AE1-6494557FA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04535"/>
              </p:ext>
            </p:extLst>
          </p:nvPr>
        </p:nvGraphicFramePr>
        <p:xfrm>
          <a:off x="901674" y="2864979"/>
          <a:ext cx="8363304" cy="25984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3453">
                  <a:extLst>
                    <a:ext uri="{9D8B030D-6E8A-4147-A177-3AD203B41FA5}">
                      <a16:colId xmlns:a16="http://schemas.microsoft.com/office/drawing/2014/main" val="3493385985"/>
                    </a:ext>
                  </a:extLst>
                </a:gridCol>
                <a:gridCol w="2009074">
                  <a:extLst>
                    <a:ext uri="{9D8B030D-6E8A-4147-A177-3AD203B41FA5}">
                      <a16:colId xmlns:a16="http://schemas.microsoft.com/office/drawing/2014/main" val="1667535817"/>
                    </a:ext>
                  </a:extLst>
                </a:gridCol>
                <a:gridCol w="4920777">
                  <a:extLst>
                    <a:ext uri="{9D8B030D-6E8A-4147-A177-3AD203B41FA5}">
                      <a16:colId xmlns:a16="http://schemas.microsoft.com/office/drawing/2014/main" val="2573406381"/>
                    </a:ext>
                  </a:extLst>
                </a:gridCol>
              </a:tblGrid>
              <a:tr h="5475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MSSV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</a:t>
                      </a:r>
                      <a:r>
                        <a:rPr lang="vi-V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vi-V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tên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8448018"/>
                  </a:ext>
                </a:extLst>
              </a:tr>
              <a:tr h="4101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19120</a:t>
                      </a: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268</a:t>
                      </a:r>
                      <a:endParaRPr lang="en-GB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</a:t>
                      </a: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Đặng</a:t>
                      </a: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Gia </a:t>
                      </a:r>
                      <a:r>
                        <a:rPr lang="en-US" sz="18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Lâm</a:t>
                      </a:r>
                      <a:endParaRPr lang="en-GB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5267325"/>
                  </a:ext>
                </a:extLst>
              </a:tr>
              <a:tr h="4101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19120338</a:t>
                      </a:r>
                      <a:endParaRPr lang="en-GB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 Hoàng Quân</a:t>
                      </a:r>
                      <a:endParaRPr lang="en-GB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948655"/>
                  </a:ext>
                </a:extLst>
              </a:tr>
              <a:tr h="4101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19120</a:t>
                      </a: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383</a:t>
                      </a:r>
                      <a:endParaRPr lang="en-GB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Huỳnh</a:t>
                      </a: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Tấn</a:t>
                      </a: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Thọ</a:t>
                      </a:r>
                      <a:endParaRPr lang="en-GB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6620253"/>
                  </a:ext>
                </a:extLst>
              </a:tr>
              <a:tr h="4101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19120</a:t>
                      </a: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407</a:t>
                      </a:r>
                      <a:endParaRPr lang="en-GB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Lâm</a:t>
                      </a: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Hải</a:t>
                      </a: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Triều</a:t>
                      </a:r>
                      <a:endParaRPr lang="en-GB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1158091"/>
                  </a:ext>
                </a:extLst>
              </a:tr>
              <a:tr h="4101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19120</a:t>
                      </a: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469</a:t>
                      </a:r>
                      <a:endParaRPr lang="en-GB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endParaRPr lang="en-GB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1230198"/>
                  </a:ext>
                </a:extLst>
              </a:tr>
            </a:tbl>
          </a:graphicData>
        </a:graphic>
      </p:graphicFrame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29250C81-6D47-4CE3-BF79-1E2EAA9D8198}"/>
              </a:ext>
            </a:extLst>
          </p:cNvPr>
          <p:cNvSpPr/>
          <p:nvPr/>
        </p:nvSpPr>
        <p:spPr>
          <a:xfrm>
            <a:off x="4730686" y="5800202"/>
            <a:ext cx="4534293" cy="6410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Thụy</a:t>
            </a:r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Trân</a:t>
            </a:r>
            <a:endParaRPr lang="en-GB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1386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C634BF0-D907-4A99-BD7B-49C75BF7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4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Đáp</a:t>
            </a:r>
            <a:r>
              <a:rPr lang="vi-VN" sz="4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4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án</a:t>
            </a:r>
            <a:r>
              <a:rPr lang="vi-VN" sz="4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vi-VN" sz="44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A.</a:t>
            </a:r>
            <a:br>
              <a:rPr lang="en-GB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348B0ACC-6FB7-473E-A04C-AC0B8FC77E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5353" y="2160589"/>
                <a:ext cx="9483365" cy="3880773"/>
              </a:xfrm>
            </p:spPr>
            <p:txBody>
              <a:bodyPr/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vi-VN" sz="20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Giải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0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thích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</a:t>
                </a:r>
                <a:endParaRPr lang="en-GB" sz="20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vi-VN" sz="20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Mạng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0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này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0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có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0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octet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0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đầu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tiên </a:t>
                </a:r>
                <a:r>
                  <a:rPr lang="vi-VN" sz="20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192,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vì</a:t>
                </a:r>
                <a:r>
                  <a:rPr lang="en-US" sz="20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𝟏𝟗𝟐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𝟏𝟗𝟐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𝟐𝟐𝟑</m:t>
                    </m:r>
                  </m:oMath>
                </a14:m>
                <a:r>
                  <a:rPr lang="en-US" sz="20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nên </a:t>
                </a:r>
                <a:r>
                  <a:rPr lang="vi-VN" sz="20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thuộc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0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vào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0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mạng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0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lớp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C.</a:t>
                </a:r>
                <a:endParaRPr lang="en-GB" sz="20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vi-VN" sz="20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Mặt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0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khác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ta </a:t>
                </a:r>
                <a:r>
                  <a:rPr lang="vi-VN" sz="20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thấy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0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NetID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có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27 </a:t>
                </a:r>
                <a:r>
                  <a:rPr lang="vi-VN" sz="20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bit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do </a:t>
                </a:r>
                <a:r>
                  <a:rPr lang="vi-VN" sz="20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mạng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0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lớp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C </a:t>
                </a:r>
                <a:r>
                  <a:rPr lang="vi-VN" sz="20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chỉ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0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dùng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24 </a:t>
                </a:r>
                <a:r>
                  <a:rPr lang="vi-VN" sz="20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bit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ở </a:t>
                </a:r>
                <a:r>
                  <a:rPr lang="vi-VN" sz="20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SubnetMask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0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làm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0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NetID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nên 3 </a:t>
                </a:r>
                <a:r>
                  <a:rPr lang="vi-VN" sz="20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bit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0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thừa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ra </a:t>
                </a:r>
                <a:r>
                  <a:rPr lang="vi-VN" sz="20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chính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0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0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để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chia </a:t>
                </a:r>
                <a:r>
                  <a:rPr lang="vi-VN" sz="20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Subnet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. </a:t>
                </a:r>
                <a:r>
                  <a:rPr lang="vi-VN" sz="20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Vậy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vi-VN" sz="20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𝟐</m:t>
                        </m:r>
                      </m:e>
                      <m:sup>
                        <m:r>
                          <a:rPr lang="vi-VN" sz="20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𝟑</m:t>
                        </m:r>
                      </m:sup>
                    </m:sSup>
                    <m:r>
                      <a:rPr lang="vi-VN" sz="20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vi-VN" sz="20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𝟖</m:t>
                    </m:r>
                  </m:oMath>
                </a14:m>
                <a:r>
                  <a:rPr lang="vi-VN" sz="20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20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Subnet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  <a:endParaRPr lang="en-GB" sz="20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vi-VN" sz="20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Khi </a:t>
                </a:r>
                <a:r>
                  <a:rPr lang="vi-VN" sz="20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dùng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3 </a:t>
                </a:r>
                <a:r>
                  <a:rPr lang="vi-VN" sz="20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bit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20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đầu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20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để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chia </a:t>
                </a:r>
                <a:r>
                  <a:rPr lang="vi-VN" sz="20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Subnet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:r>
                  <a:rPr lang="vi-VN" sz="20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octet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20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cuối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20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chỉ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20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còn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5 </a:t>
                </a:r>
                <a:r>
                  <a:rPr lang="vi-VN" sz="20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bit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nên </a:t>
                </a:r>
                <a:r>
                  <a:rPr lang="vi-VN" sz="20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sẽ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20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có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vi-VN" sz="20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𝟐</m:t>
                        </m:r>
                      </m:e>
                      <m:sup>
                        <m:r>
                          <a:rPr lang="vi-VN" sz="20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𝟓</m:t>
                        </m:r>
                      </m:sup>
                    </m:sSup>
                    <m:r>
                      <a:rPr lang="vi-VN" sz="20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vi-VN" sz="20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𝟐</m:t>
                    </m:r>
                    <m:r>
                      <a:rPr lang="vi-VN" sz="20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vi-VN" sz="20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𝟑𝟎</m:t>
                    </m:r>
                  </m:oMath>
                </a14:m>
                <a:r>
                  <a:rPr lang="vi-VN" sz="20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20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HostID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20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hợp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20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lệ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20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vi-VN" sz="20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Câu A.</a:t>
                </a:r>
                <a:endParaRPr lang="en-GB" sz="20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348B0ACC-6FB7-473E-A04C-AC0B8FC77E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353" y="2160589"/>
                <a:ext cx="9483365" cy="3880773"/>
              </a:xfrm>
              <a:blipFill>
                <a:blip r:embed="rId2"/>
                <a:stretch>
                  <a:fillRect l="-321" t="-942" r="-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678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AD54AA-D12D-4974-9F8A-EDA4D76A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2800" b="1" u="sng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Câu 4: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mạng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con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địa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chỉ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192.168.25.133/28.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Địa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chỉ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broadcast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mạng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này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br>
              <a:rPr lang="en-GB" sz="28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7CFC91-30E1-4A7F-8DD0-2F92691C0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A. 192.168.25.0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B. 192.168.25.128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C. 192.168.25.144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D. 192.168.25.143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91395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AD54AA-D12D-4974-9F8A-EDA4D76A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2800" b="1" u="sng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Câu 4: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mạng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con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địa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chỉ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192.168.25.133/28.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Địa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chỉ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broadcast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mạng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này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br>
              <a:rPr lang="en-GB" sz="28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7CFC91-30E1-4A7F-8DD0-2F92691C0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A. 192.168.25.0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B. 192.168.25.128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C. 192.168.25.144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D. 192.168.25.143</a:t>
            </a:r>
            <a:endParaRPr lang="en-GB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6135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60AFFD1-4F38-46ED-A9AB-7794B09F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44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Đáp</a:t>
            </a:r>
            <a:r>
              <a:rPr lang="vi-VN" sz="44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44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án</a:t>
            </a:r>
            <a:r>
              <a:rPr lang="vi-VN" sz="44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vi-VN" sz="44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D.</a:t>
            </a:r>
            <a:br>
              <a:rPr lang="en-GB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5DB925C-B3F1-42E1-9ED9-973D754FEF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1340" y="2160589"/>
                <a:ext cx="8974318" cy="3880773"/>
              </a:xfrm>
            </p:spPr>
            <p:txBody>
              <a:bodyPr/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Giải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thích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: </a:t>
                </a:r>
                <a:endParaRPr lang="en-GB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Mạng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này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có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octet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đầu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tiên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192,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vì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𝟏𝟗𝟐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𝟏𝟗𝟐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𝟐𝟐𝟑</m:t>
                    </m:r>
                  </m:oMath>
                </a14:m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nên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thuộc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vào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mạng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lớp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C.</a:t>
                </a:r>
                <a:endParaRPr lang="en-GB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Mặt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khác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ta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thấy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NetID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28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bit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do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mạng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lớp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C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chỉ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dùng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24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bit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ở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SubnetMask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làm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NetID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nên 4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bit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thừa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ra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chính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để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chia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Subnet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. Do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đó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chỉ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còn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lại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4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bit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dành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cho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HostID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nên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bước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nhảy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sẽ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vi-VN" sz="18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𝟐</m:t>
                        </m:r>
                      </m:e>
                      <m:sup>
                        <m:r>
                          <a:rPr lang="vi-VN" sz="18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𝟒</m:t>
                        </m:r>
                      </m:sup>
                    </m:sSup>
                    <m:r>
                      <a:rPr lang="vi-VN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vi-VN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𝟏𝟔</m:t>
                    </m:r>
                  </m:oMath>
                </a14:m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  <a:endParaRPr lang="en-GB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Ở octet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cuối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133 = 10000101,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giữ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nguyên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4 bit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đầu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thừa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ra do chia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SubnetMask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còn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lại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chuyển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thành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1, ta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sẽ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có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10001111 = 143. D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o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đó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192.168.25.143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là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địa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chỉ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broadcast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của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Subnet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của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192.168.25.133 </a:t>
                </a:r>
                <a:r>
                  <a:rPr lang="vi-VN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Câu D.</a:t>
                </a:r>
                <a:endParaRPr lang="en-GB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5DB925C-B3F1-42E1-9ED9-973D754FEF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340" y="2160589"/>
                <a:ext cx="8974318" cy="3880773"/>
              </a:xfrm>
              <a:blipFill>
                <a:blip r:embed="rId2"/>
                <a:stretch>
                  <a:fillRect l="-272" t="-942" r="-11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1914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5D455D-4BF9-4C89-B824-994C0100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z="3100" b="1" u="sng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Câu 5: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mạng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con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SubnetMask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255.255.255.240.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HostID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nào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sau đây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hợp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lệ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trong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mạng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này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?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C73A758-F1E0-409F-AB0E-4B1EAC5C8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7627"/>
            <a:ext cx="8596668" cy="3880773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A. 208.171.15.255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B. 208.171.15.128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C. 208.171.15.181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D. 208.171.15.127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57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5D455D-4BF9-4C89-B824-994C0100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z="3100" b="1" u="sng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Câu 5: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mạng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con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SubnetMask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255.255.255.240.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HostID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nào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sau đây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hợp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lệ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trong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mạng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này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?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C73A758-F1E0-409F-AB0E-4B1EAC5C8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7627"/>
            <a:ext cx="8596668" cy="3880773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A. 208.171.15.255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B. 208.171.15.128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C. 208.171.15.181</a:t>
            </a:r>
            <a:endParaRPr lang="en-GB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D. 208.171.15.127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5358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858C1C-DA30-454D-996C-4B28D4D9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0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Đáp</a:t>
            </a:r>
            <a:r>
              <a:rPr lang="vi-VN" sz="4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40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án</a:t>
            </a:r>
            <a:r>
              <a:rPr lang="vi-VN" sz="4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vi-VN" sz="4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n-US" sz="4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br>
              <a:rPr lang="en-GB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D64ED4C-E0B8-4E63-AADA-CA96C1FB7C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800521"/>
                <a:ext cx="8853165" cy="4240842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Giải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thích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: </a:t>
                </a:r>
                <a:endParaRPr lang="en-GB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Mạng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này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có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octet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đầu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tiên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208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vì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𝟏𝟗𝟐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𝟐𝟎𝟖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𝟐𝟐𝟑</m:t>
                    </m:r>
                  </m:oMath>
                </a14:m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 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nên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thuộc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vào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mạng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lớp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C.</a:t>
                </a:r>
                <a:endParaRPr lang="en-GB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Mặt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khác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ta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thấy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NetID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28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bit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do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mạng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lớp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C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chỉ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dùng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24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bit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ở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SubnetMask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làm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NetID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nên 4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bit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thừa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ra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chính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để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chia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Subnet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. Do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đó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chỉ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còn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lại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4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bit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dành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cho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HostID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nên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bước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nhảy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sẽ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vi-VN" sz="18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𝟐</m:t>
                        </m:r>
                      </m:e>
                      <m:sup>
                        <m:r>
                          <a:rPr lang="vi-VN" sz="18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𝟒</m:t>
                        </m:r>
                      </m:sup>
                    </m:sSup>
                    <m:r>
                      <a:rPr lang="vi-VN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vi-VN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𝟏𝟔</m:t>
                    </m:r>
                  </m:oMath>
                </a14:m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  <a:endParaRPr lang="en-GB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Do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đó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các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địa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chỉ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đường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mạng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của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các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Subnet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trong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mạng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này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lần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lượt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là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208.171.15.0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208.171.15.16, 208.171.15.32,…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Mỗi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lần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ta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cộng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lên 16. Do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đó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câu B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là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không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hợp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lệ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vì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nó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là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địa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chỉ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đường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mạng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Mà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nếu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lấy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địa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chỉ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đường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mạng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+15 (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tức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cộng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số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bước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nhảy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trừ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đi 1)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sẽ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ra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địa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chỉ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broadcast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do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đó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câu A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và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D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cũng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bị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loại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do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nó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là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địa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chỉ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broadcast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không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thể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dùng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làm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HostID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hợp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lệ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Câu C.</a:t>
                </a:r>
                <a:endParaRPr lang="en-GB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D64ED4C-E0B8-4E63-AADA-CA96C1FB7C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800521"/>
                <a:ext cx="8853165" cy="4240842"/>
              </a:xfrm>
              <a:blipFill>
                <a:blip r:embed="rId2"/>
                <a:stretch>
                  <a:fillRect l="-275" t="-862" r="-11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88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9E77A61-D558-4AFB-88AD-0A9F0F23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2800" b="1" u="sng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Câu 6: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mạng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con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địa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IP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127.149.5.22,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mạng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này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thuộc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lớp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nào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br>
              <a:rPr lang="en-GB" sz="28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EEA36D1-CB9C-4722-9A84-DE35AB41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A. </a:t>
            </a:r>
            <a:r>
              <a:rPr lang="vi-VN" sz="28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Lớp</a:t>
            </a:r>
            <a:r>
              <a:rPr lang="vi-VN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B. </a:t>
            </a:r>
            <a:r>
              <a:rPr lang="vi-VN" sz="28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Lớp</a:t>
            </a:r>
            <a:r>
              <a:rPr lang="vi-VN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C. </a:t>
            </a:r>
            <a:r>
              <a:rPr lang="vi-VN" sz="28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Lớp</a:t>
            </a:r>
            <a:r>
              <a:rPr lang="vi-VN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B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D. </a:t>
            </a:r>
            <a:r>
              <a:rPr lang="vi-VN" sz="28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Cả</a:t>
            </a:r>
            <a:r>
              <a:rPr lang="vi-VN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ba </a:t>
            </a:r>
            <a:r>
              <a:rPr lang="vi-VN" sz="28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đều</a:t>
            </a:r>
            <a:r>
              <a:rPr lang="vi-VN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sai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2015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9E77A61-D558-4AFB-88AD-0A9F0F23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2800" b="1" u="sng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Câu 6: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mạng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con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địa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IP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127.149.5.22,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mạng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này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thuộc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lớp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nào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br>
              <a:rPr lang="en-GB" sz="28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EEA36D1-CB9C-4722-9A84-DE35AB41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A. </a:t>
            </a:r>
            <a:r>
              <a:rPr lang="vi-VN" sz="28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Lớp</a:t>
            </a:r>
            <a:r>
              <a:rPr lang="vi-VN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B. </a:t>
            </a:r>
            <a:r>
              <a:rPr lang="vi-VN" sz="28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Lớp</a:t>
            </a:r>
            <a:r>
              <a:rPr lang="vi-VN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C. </a:t>
            </a:r>
            <a:r>
              <a:rPr lang="vi-VN" sz="28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Lớp</a:t>
            </a:r>
            <a:r>
              <a:rPr lang="vi-VN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B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D. </a:t>
            </a:r>
            <a:r>
              <a:rPr lang="vi-VN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Cả</a:t>
            </a:r>
            <a:r>
              <a:rPr lang="vi-V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ba </a:t>
            </a:r>
            <a:r>
              <a:rPr lang="vi-VN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đều</a:t>
            </a:r>
            <a:r>
              <a:rPr lang="vi-V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sai</a:t>
            </a:r>
            <a:endParaRPr lang="en-GB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296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86E79A7-B33E-4FE9-8970-AB3D9424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4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Đáp</a:t>
            </a:r>
            <a:r>
              <a:rPr lang="vi-VN" sz="4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4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án</a:t>
            </a:r>
            <a:r>
              <a:rPr lang="vi-VN" sz="4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vi-VN" sz="4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sz="4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br>
              <a:rPr lang="en-GB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sz="48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C26C940-7CD0-4E34-B87C-E1D0DCF06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565942"/>
            <a:ext cx="8872019" cy="3880773"/>
          </a:xfrm>
        </p:spPr>
        <p:txBody>
          <a:bodyPr/>
          <a:lstStyle/>
          <a:p>
            <a:pPr marL="0" indent="0">
              <a:buNone/>
            </a:pPr>
            <a:r>
              <a:rPr lang="vi-VN" sz="18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Giải</a:t>
            </a:r>
            <a:r>
              <a:rPr lang="vi-VN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thích</a:t>
            </a:r>
            <a:r>
              <a:rPr lang="vi-VN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vi-VN" sz="18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mạng</a:t>
            </a:r>
            <a:r>
              <a:rPr lang="vi-VN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lớp</a:t>
            </a:r>
            <a:r>
              <a:rPr lang="vi-VN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vi-VN" sz="18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vi-VN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3 </a:t>
            </a:r>
            <a:r>
              <a:rPr lang="vi-VN" sz="18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vi-VN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đầu</a:t>
            </a:r>
            <a:r>
              <a:rPr lang="vi-VN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trong </a:t>
            </a:r>
            <a:r>
              <a:rPr lang="vi-VN" sz="18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địa</a:t>
            </a:r>
            <a:r>
              <a:rPr lang="vi-VN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vi-VN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IP </a:t>
            </a:r>
            <a:r>
              <a:rPr lang="vi-VN" sz="18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nằm</a:t>
            </a:r>
            <a:r>
              <a:rPr lang="vi-VN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trong </a:t>
            </a:r>
            <a:r>
              <a:rPr lang="vi-VN" sz="18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khoản</a:t>
            </a:r>
            <a:r>
              <a:rPr lang="vi-VN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từ</a:t>
            </a:r>
            <a:r>
              <a:rPr lang="vi-VN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0 </a:t>
            </a:r>
            <a:r>
              <a:rPr lang="vi-VN" sz="18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đến</a:t>
            </a:r>
            <a:r>
              <a:rPr lang="vi-VN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126, </a:t>
            </a:r>
            <a:r>
              <a:rPr lang="vi-VN" sz="18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còn</a:t>
            </a:r>
            <a:r>
              <a:rPr lang="vi-VN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127 </a:t>
            </a:r>
            <a:r>
              <a:rPr lang="vi-VN" sz="18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vi-VN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địa</a:t>
            </a:r>
            <a:r>
              <a:rPr lang="vi-VN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vi-VN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LoopBack</a:t>
            </a:r>
            <a:r>
              <a:rPr lang="vi-VN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không </a:t>
            </a:r>
            <a:r>
              <a:rPr lang="vi-VN" sz="18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sử</a:t>
            </a:r>
            <a:r>
              <a:rPr lang="vi-VN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vi-VN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vi-V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vi-VN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Câu </a:t>
            </a:r>
            <a:r>
              <a:rPr lang="en-US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endParaRPr lang="en-GB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8319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9B53EBF-4ECF-4DA2-94A2-CEA5DC49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2800" b="1" u="sng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Câu 1: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máy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địa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IP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172.16.10.70/27.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Hãy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xác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định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dãy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địa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IP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mạng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chứa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địa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trên?</a:t>
            </a:r>
            <a:br>
              <a:rPr lang="en-GB" sz="28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AB47FDE-BF5C-4A4A-8CBF-AE0C587E6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3200" dirty="0">
                <a:latin typeface="Cambria" panose="02040503050406030204" pitchFamily="18" charset="0"/>
                <a:ea typeface="Cambria" panose="02040503050406030204" pitchFamily="18" charset="0"/>
              </a:rPr>
              <a:t>A. 172.16.10.65/27 – 172.16.10.94/27</a:t>
            </a:r>
            <a:endParaRPr lang="en-GB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vi-VN" sz="3200" dirty="0">
                <a:latin typeface="Cambria" panose="02040503050406030204" pitchFamily="18" charset="0"/>
                <a:ea typeface="Cambria" panose="02040503050406030204" pitchFamily="18" charset="0"/>
              </a:rPr>
              <a:t>B. 172.16.10.64/27 – 172.16.10.95/27</a:t>
            </a:r>
            <a:endParaRPr lang="en-GB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vi-VN" sz="3200" dirty="0">
                <a:latin typeface="Cambria" panose="02040503050406030204" pitchFamily="18" charset="0"/>
                <a:ea typeface="Cambria" panose="02040503050406030204" pitchFamily="18" charset="0"/>
              </a:rPr>
              <a:t>C. 172.16.10.1/27 – 172.16.10.96/27</a:t>
            </a:r>
            <a:endParaRPr lang="en-GB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vi-VN" sz="3200" dirty="0">
                <a:latin typeface="Cambria" panose="02040503050406030204" pitchFamily="18" charset="0"/>
                <a:ea typeface="Cambria" panose="02040503050406030204" pitchFamily="18" charset="0"/>
              </a:rPr>
              <a:t>D. 172.16.10.65/27 – 172.16.10.95/27</a:t>
            </a:r>
            <a:endParaRPr lang="en-GB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145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7AEFC61-A948-4B7F-9E3D-42AE5CE6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2800" b="1" u="sng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Câu </a:t>
            </a:r>
            <a:r>
              <a:rPr lang="en-US" sz="2800" b="1" u="sng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7</a:t>
            </a:r>
            <a:r>
              <a:rPr lang="vi-VN" sz="2800" b="1" u="sng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Cho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địa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IP 192.55.12.120/28,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địa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IP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này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thuộc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dải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địa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HostID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nào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?</a:t>
            </a:r>
            <a:br>
              <a:rPr lang="en-GB" sz="28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59FD3EF-B343-4862-ACDE-8C6BB2121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A. </a:t>
            </a:r>
            <a:r>
              <a:rPr lang="en-US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192.55.12.1 </a:t>
            </a:r>
            <a:r>
              <a:rPr lang="en-US" sz="28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đến</a:t>
            </a:r>
            <a:r>
              <a:rPr lang="en-US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192.55.12.254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B. </a:t>
            </a:r>
            <a:r>
              <a:rPr lang="en-US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192.55.12.113 </a:t>
            </a:r>
            <a:r>
              <a:rPr lang="en-US" sz="28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đến</a:t>
            </a:r>
            <a:r>
              <a:rPr lang="en-US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192.55.12.126 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C. 192.55.12.254 </a:t>
            </a:r>
            <a:r>
              <a:rPr lang="en-US" sz="28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đến</a:t>
            </a:r>
            <a:r>
              <a:rPr lang="en-US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192.55.12.126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D. 192.55.12.1 </a:t>
            </a:r>
            <a:r>
              <a:rPr lang="en-US" sz="28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đến</a:t>
            </a:r>
            <a:r>
              <a:rPr lang="en-US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192.55.12.126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93412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7AEFC61-A948-4B7F-9E3D-42AE5CE6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2800" b="1" u="sng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Câu </a:t>
            </a:r>
            <a:r>
              <a:rPr lang="en-US" sz="2800" b="1" u="sng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7</a:t>
            </a:r>
            <a:r>
              <a:rPr lang="vi-VN" sz="2800" b="1" u="sng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Cho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địa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IP 192.55.12.120/28,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địa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IP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này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thuộc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dải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địa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HostID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nào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?</a:t>
            </a:r>
            <a:br>
              <a:rPr lang="en-GB" sz="28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59FD3EF-B343-4862-ACDE-8C6BB2121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A. </a:t>
            </a:r>
            <a:r>
              <a:rPr lang="en-US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192.55.12.1 </a:t>
            </a:r>
            <a:r>
              <a:rPr lang="en-US" sz="28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đến</a:t>
            </a:r>
            <a:r>
              <a:rPr lang="en-US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192.55.12.254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B.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192.55.12.113 </a:t>
            </a:r>
            <a:r>
              <a:rPr lang="en-US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đến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192.55.12.126 </a:t>
            </a:r>
            <a:endParaRPr lang="en-GB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C. 192.55.12.254 </a:t>
            </a:r>
            <a:r>
              <a:rPr lang="en-US" sz="28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đến</a:t>
            </a:r>
            <a:r>
              <a:rPr lang="en-US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192.55.12.126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D. 192.55.12.1 </a:t>
            </a:r>
            <a:r>
              <a:rPr lang="en-US" sz="28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đến</a:t>
            </a:r>
            <a:r>
              <a:rPr lang="en-US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192.55.12.126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23194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E436AE-B51E-4319-A325-3319AC2C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4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Đáp</a:t>
            </a:r>
            <a:r>
              <a:rPr lang="vi-VN" sz="4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4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án</a:t>
            </a:r>
            <a:r>
              <a:rPr lang="vi-VN" sz="4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44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B.</a:t>
            </a:r>
            <a:br>
              <a:rPr lang="en-GB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F47DA77-EDB7-470D-8646-87A99E619F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791093"/>
                <a:ext cx="8919153" cy="4250269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vi-VN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Giải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thích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 </a:t>
                </a:r>
                <a:endParaRPr lang="en-GB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vi-VN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Mạng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này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có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octet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đầu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tiên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192,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vì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𝟏𝟗𝟐</m:t>
                    </m:r>
                    <m:r>
                      <a:rPr lang="en-US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𝟏𝟗𝟐</m:t>
                    </m:r>
                    <m:r>
                      <a:rPr lang="en-US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𝟐𝟐𝟑</m:t>
                    </m:r>
                  </m:oMath>
                </a14:m>
                <a:r>
                  <a:rPr lang="en-US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nên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thuộc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vào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mạng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lớp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C.</a:t>
                </a:r>
                <a:endParaRPr lang="en-GB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vi-VN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Mặt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khác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ta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thấy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NetID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28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bit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do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mạng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lớp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C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chỉ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dùng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24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bit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ở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SubnetMask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làm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NetID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nên 4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bit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thừa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ra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chính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để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chia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Subnet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. Do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đó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chỉ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còn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lại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4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bit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dành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cho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HostID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nên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bước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nhảy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sẽ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vi-VN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𝟐</m:t>
                        </m:r>
                      </m:e>
                      <m:sup>
                        <m:r>
                          <a:rPr lang="vi-VN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𝟒</m:t>
                        </m:r>
                      </m:sup>
                    </m:sSup>
                    <m:r>
                      <a:rPr lang="vi-VN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vi-VN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𝟏𝟔</m:t>
                    </m:r>
                  </m:oMath>
                </a14:m>
                <a:r>
                  <a:rPr lang="vi-VN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  <a:endParaRPr lang="en-GB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en-US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Ở octet </a:t>
                </a:r>
                <a:r>
                  <a:rPr lang="en-US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cuối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120 = 01111000, </a:t>
                </a:r>
                <a:r>
                  <a:rPr lang="en-US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giữ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nguyên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4 bit </a:t>
                </a:r>
                <a:r>
                  <a:rPr lang="en-US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đầu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thừa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ra do chia </a:t>
                </a:r>
                <a:r>
                  <a:rPr lang="en-US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SubnetMask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:r>
                  <a:rPr lang="en-US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còn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lại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chuyển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thành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0, ta </a:t>
                </a:r>
                <a:r>
                  <a:rPr lang="en-US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sẽ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có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01110000 = 112.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Vì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vậy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địa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chỉ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đường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mạng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của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mạng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này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là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192.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55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12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112. Ta </a:t>
                </a:r>
                <a:r>
                  <a:rPr lang="en-US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lấy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112 + 15 (15 </a:t>
                </a:r>
                <a:r>
                  <a:rPr lang="en-US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là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số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bước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nhảy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trừ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1) = 127, ta </a:t>
                </a:r>
                <a:r>
                  <a:rPr lang="en-US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sẽ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có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192.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55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12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127 </a:t>
                </a:r>
                <a:r>
                  <a:rPr lang="en-US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sẽ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là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địa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chỉ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broadcast </a:t>
                </a:r>
                <a:r>
                  <a:rPr lang="en-US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của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địa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chỉ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đường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mạng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đầu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tiên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 </a:t>
                </a:r>
                <a:r>
                  <a:rPr lang="en-US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Mà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ở </a:t>
                </a:r>
                <a:r>
                  <a:rPr lang="en-US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địa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chi IP </a:t>
                </a:r>
                <a:r>
                  <a:rPr lang="en-US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đề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cho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192.55.12.120, 112 &lt; 120 &lt; 127. </a:t>
                </a:r>
                <a:r>
                  <a:rPr lang="en-US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Vì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vậy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192.55.12.120 </a:t>
                </a:r>
                <a:r>
                  <a:rPr lang="en-US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thuộc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mạng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đầu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tiên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do </a:t>
                </a:r>
                <a:r>
                  <a:rPr lang="en-US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đó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sẽ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thuộc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192.55.12.113 – 192.55.12.126 </a:t>
                </a:r>
                <a:r>
                  <a:rPr lang="vi-VN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vi-VN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Câu </a:t>
                </a:r>
                <a:r>
                  <a:rPr lang="en-US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B.</a:t>
                </a:r>
                <a:endParaRPr lang="en-GB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F47DA77-EDB7-470D-8646-87A99E619F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791093"/>
                <a:ext cx="8919153" cy="4250269"/>
              </a:xfrm>
              <a:blipFill>
                <a:blip r:embed="rId2"/>
                <a:stretch>
                  <a:fillRect l="-273" t="-1004" r="-11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5451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99F7232-9CEF-47A0-AA83-DEA1706A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2800" b="1" u="sng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Câu </a:t>
            </a:r>
            <a:r>
              <a:rPr lang="en-US" sz="2800" b="1" u="sng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8</a:t>
            </a:r>
            <a:r>
              <a:rPr lang="vi-VN" sz="2800" b="1" u="sng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địa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sau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chọn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địa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nằm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cùng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mạng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con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địa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còn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lại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br>
              <a:rPr lang="en-GB" sz="28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8411EC6-5315-4460-A5C0-15A15C6F1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A. 203.29.100.100/28</a:t>
            </a:r>
            <a:endParaRPr lang="en-GB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B. 203.29.100.110/28</a:t>
            </a:r>
            <a:endParaRPr lang="en-GB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C. 203.29.100.113/28</a:t>
            </a:r>
            <a:endParaRPr lang="en-GB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D. 203.29.100.98/28</a:t>
            </a:r>
            <a:endParaRPr lang="en-GB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48605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99F7232-9CEF-47A0-AA83-DEA1706A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2800" b="1" u="sng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Câu </a:t>
            </a:r>
            <a:r>
              <a:rPr lang="en-US" sz="2800" b="1" u="sng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8</a:t>
            </a:r>
            <a:r>
              <a:rPr lang="vi-VN" sz="2800" b="1" u="sng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địa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sau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chọn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địa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nằm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cùng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mạng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con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địa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còn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lại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br>
              <a:rPr lang="en-GB" sz="28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8411EC6-5315-4460-A5C0-15A15C6F1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A. 203.29.100.100/28</a:t>
            </a:r>
            <a:endParaRPr lang="en-GB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B. 203.29.100.110/28</a:t>
            </a:r>
            <a:endParaRPr lang="en-GB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C. 203.29.100.113/28</a:t>
            </a:r>
            <a:endParaRPr lang="en-GB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D. 203.29.100.98/28</a:t>
            </a:r>
            <a:endParaRPr lang="en-GB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68240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085D23A-A571-4AB3-BE64-9F86DA57E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Đáp</a:t>
            </a:r>
            <a:r>
              <a:rPr lang="en-US" sz="4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án</a:t>
            </a:r>
            <a:r>
              <a:rPr lang="en-US" sz="4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44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C.</a:t>
            </a:r>
            <a:br>
              <a:rPr lang="en-GB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3E9E2F1D-D585-4E4A-BDCC-40648D34C6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755" y="1640265"/>
                <a:ext cx="9096865" cy="4401098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Giải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thích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 </a:t>
                </a:r>
                <a:endParaRPr lang="en-GB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m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ạng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này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có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octet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đầu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tiên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203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vì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𝟏𝟗𝟐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𝟐𝟎𝟑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𝟐𝟐𝟑</m:t>
                    </m:r>
                  </m:oMath>
                </a14:m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nên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thuộc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vào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mạng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lớp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C.</a:t>
                </a:r>
                <a:endParaRPr lang="en-GB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Mặt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khác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ta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thấy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NetID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28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bit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do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mạng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lớp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C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chỉ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dùng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24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bit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ở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SubnetMask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làm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NetID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nên 4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bit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thừa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ra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chính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để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chia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Subnet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. Do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đó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chỉ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còn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lại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4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bit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dành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cho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HostID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nên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bước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nhảy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sẽ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vi-VN" sz="18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𝟐</m:t>
                        </m:r>
                      </m:e>
                      <m:sup>
                        <m:r>
                          <a:rPr lang="vi-VN" sz="18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𝟒</m:t>
                        </m:r>
                      </m:sup>
                    </m:sSup>
                    <m:r>
                      <a:rPr lang="vi-VN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vi-VN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𝟏𝟔</m:t>
                    </m:r>
                  </m:oMath>
                </a14:m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  <a:endParaRPr lang="en-GB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Do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đó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các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địa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chỉ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đường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mạng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của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các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Subnet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trong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mạng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này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lần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lượt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là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203.29.100.0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203.29.100.16, 203.29.100.32, 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…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,m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ỗi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lần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ta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cộng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lên 16.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Khi ta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cộng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lên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203.29.100.96,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đây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1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địa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chỉ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mạng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lấy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octet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cuối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+ 15 (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bước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nhảy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- 1), ta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sẽ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địa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chỉ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broadcast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203.29.100.111, ta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dễ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dàng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nhận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thấy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203.29.100.113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không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thuộc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mạng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này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tất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cả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đáp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án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khác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đều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thuộc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Câu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C.</a:t>
                </a:r>
                <a:endParaRPr lang="en-GB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3E9E2F1D-D585-4E4A-BDCC-40648D34C6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755" y="1640265"/>
                <a:ext cx="9096865" cy="4401098"/>
              </a:xfrm>
              <a:blipFill>
                <a:blip r:embed="rId2"/>
                <a:stretch>
                  <a:fillRect l="-268" t="-831" r="-10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398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AE6B07-934B-4004-949B-6554288D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2800" b="1" u="sng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Câu </a:t>
            </a:r>
            <a:r>
              <a:rPr lang="en-US" sz="2800" b="1" u="sng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9</a:t>
            </a:r>
            <a:r>
              <a:rPr lang="vi-VN" sz="2800" b="1" u="sng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Địa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IP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nào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nằm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cùng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chung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subnet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địa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200.200.200.200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/27</a:t>
            </a:r>
            <a:b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sz="28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CDCDB54-7F52-4DF2-87F6-01D95AA84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A. 200.200.200.196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B. 200.200.200.191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C. 200.200.200.177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D. 200.200.200.223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61898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AE6B07-934B-4004-949B-6554288D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2800" b="1" u="sng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Câu </a:t>
            </a:r>
            <a:r>
              <a:rPr lang="en-US" sz="2800" b="1" u="sng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9</a:t>
            </a:r>
            <a:r>
              <a:rPr lang="vi-VN" sz="2800" b="1" u="sng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Địa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IP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nào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nằm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cùng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chung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subnet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địa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200.200.200.200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/27</a:t>
            </a:r>
            <a:b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sz="28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CDCDB54-7F52-4DF2-87F6-01D95AA84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A. 200.200.200.196</a:t>
            </a:r>
            <a:endParaRPr lang="en-GB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B. 200.200.200.191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C. 200.200.200.177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D. 200.200.200.223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7810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A282958-5731-41EC-9F3C-4658A0B5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Đáp</a:t>
            </a:r>
            <a:r>
              <a:rPr lang="en-US" sz="4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án</a:t>
            </a:r>
            <a:r>
              <a:rPr lang="en-US" sz="4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44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A.</a:t>
            </a:r>
            <a:br>
              <a:rPr lang="en-GB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0BA0B1A-3A4A-46C5-8582-CFE794790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55423"/>
                <a:ext cx="8928578" cy="4485939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Giải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thích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</a:t>
                </a:r>
                <a:endParaRPr lang="en-GB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m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ạng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này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có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octet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đầu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tiên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200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vì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𝟏𝟗𝟐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𝟐𝟎𝟎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𝟐𝟐𝟑</m:t>
                    </m:r>
                  </m:oMath>
                </a14:m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nên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thuộc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vào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mạng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lớp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C.</a:t>
                </a:r>
                <a:endParaRPr lang="en-GB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Mặt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khác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ta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thấy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NetID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2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7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bit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do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mạng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lớp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C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chỉ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dùng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24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bit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ở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SubnetMask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làm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NetID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nên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3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bit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thừa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ra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chính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để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chia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Subnet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. Do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đó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chỉ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còn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lại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5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bit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dành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cho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HostID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nên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bước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nhảy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sẽ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vi-VN" sz="18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𝟐</m:t>
                        </m:r>
                      </m:e>
                      <m:sup>
                        <m:r>
                          <a:rPr lang="vi-VN" sz="18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𝟓</m:t>
                        </m:r>
                      </m:sup>
                    </m:sSup>
                    <m:r>
                      <a:rPr lang="vi-VN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vi-VN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𝟑𝟐</m:t>
                    </m:r>
                  </m:oMath>
                </a14:m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  <a:endParaRPr lang="en-GB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Ở octet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cuối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200 = 11001000,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giữ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nguyên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3 bit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đầu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thừa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ra do chia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SubnetMask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còn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lại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chuyển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thành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0, ta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sẽ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có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11000000 = 192.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Vì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vậy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200.200.200.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192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địa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chỉ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mạng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200.200.200.200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Ta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lấy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octet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cuối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địa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chỉ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mạng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này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+ 31 (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bước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nhảy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- 1), ta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sẽ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địa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chỉ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broadcast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200.200.200.223,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mạng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này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dải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địa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chỉ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200.200.200.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193 - 200.200.200.222. IP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đề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bài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200.200.200.200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thuộc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dải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địa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chỉ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này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200.200.200.196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cũng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vậy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Câu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</a:t>
                </a:r>
                <a:endParaRPr lang="en-GB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0BA0B1A-3A4A-46C5-8582-CFE794790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55423"/>
                <a:ext cx="8928578" cy="4485939"/>
              </a:xfrm>
              <a:blipFill>
                <a:blip r:embed="rId2"/>
                <a:stretch>
                  <a:fillRect l="-273" t="-815" r="-11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6892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7E9AD6-250C-431D-B183-CB7433F9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z="3100" b="1" u="sng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Câu </a:t>
            </a:r>
            <a:r>
              <a:rPr lang="en-US" sz="3100" b="1" u="sng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vi-VN" sz="3100" b="1" u="sng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host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địa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172.16.45.14/29,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địa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nào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cùng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nằm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trên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subnetwork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host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trên trong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địa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sau: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C744CD3-4EC5-4779-A17C-D9116C3CE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vi-VN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172.16.45.0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vi-VN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172.16.45.4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vi-VN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172.16.45.8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vi-VN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172.16.45.12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48250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9B53EBF-4ECF-4DA2-94A2-CEA5DC49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2800" b="1" u="sng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Câu 1: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máy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địa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IP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172.16.10.70/27.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Hãy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xác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định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dãy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địa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IP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mạng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chứa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địa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trên?</a:t>
            </a:r>
            <a:br>
              <a:rPr lang="en-GB" sz="28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AB47FDE-BF5C-4A4A-8CBF-AE0C587E6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A. 172.16.10.65/27 – 172.16.10.94/27</a:t>
            </a:r>
            <a:endParaRPr lang="en-GB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vi-VN" sz="3200" dirty="0">
                <a:latin typeface="Cambria" panose="02040503050406030204" pitchFamily="18" charset="0"/>
                <a:ea typeface="Cambria" panose="02040503050406030204" pitchFamily="18" charset="0"/>
              </a:rPr>
              <a:t>B. 172.16.10.64/27 – 172.16.10.95/27</a:t>
            </a:r>
            <a:endParaRPr lang="en-GB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vi-VN" sz="3200" dirty="0">
                <a:latin typeface="Cambria" panose="02040503050406030204" pitchFamily="18" charset="0"/>
                <a:ea typeface="Cambria" panose="02040503050406030204" pitchFamily="18" charset="0"/>
              </a:rPr>
              <a:t>C. 172.16.10.1/27 – 172.16.10.96/27</a:t>
            </a:r>
            <a:endParaRPr lang="en-GB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vi-VN" sz="3200" dirty="0">
                <a:latin typeface="Cambria" panose="02040503050406030204" pitchFamily="18" charset="0"/>
                <a:ea typeface="Cambria" panose="02040503050406030204" pitchFamily="18" charset="0"/>
              </a:rPr>
              <a:t>D. 172.16.10.65/27 – 172.16.10.95/27</a:t>
            </a:r>
            <a:endParaRPr lang="en-GB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38451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7E9AD6-250C-431D-B183-CB7433F9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z="3100" b="1" u="sng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Câu </a:t>
            </a:r>
            <a:r>
              <a:rPr lang="en-US" sz="3100" b="1" u="sng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vi-VN" sz="3100" b="1" u="sng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host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địa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172.16.45.14/29,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địa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nào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cùng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nằm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trên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subnetwork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host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trên trong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địa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31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vi-VN" sz="31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sau: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C744CD3-4EC5-4779-A17C-D9116C3CE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vi-VN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172.16.45.0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vi-VN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172.16.45.4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vi-VN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172.16.45.8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vi-V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172.16.45.12</a:t>
            </a:r>
            <a:endParaRPr lang="en-GB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92330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25A4C2C-EAFA-44AB-BBDC-DD7E3041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Đáp</a:t>
            </a:r>
            <a:r>
              <a:rPr lang="en-US" sz="4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án</a:t>
            </a:r>
            <a:r>
              <a:rPr lang="en-US" sz="4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44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D.</a:t>
            </a:r>
            <a:br>
              <a:rPr lang="en-GB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41DFCDD-2321-4823-94D3-D070CD4BE6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9047" y="2160589"/>
                <a:ext cx="8946038" cy="3880773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Giải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thích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</a:t>
                </a:r>
                <a:endParaRPr lang="en-GB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m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ạng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này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có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octet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đầu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tiên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172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vì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𝟏𝟐𝟖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𝟏𝟕𝟐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𝟏𝟗𝟏</m:t>
                    </m:r>
                  </m:oMath>
                </a14:m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nên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thuộc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vào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mạng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lớp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.</a:t>
                </a:r>
                <a:endParaRPr lang="en-GB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Mặt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khác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ta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thấy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NetID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2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9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bit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do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mạng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lớp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chỉ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dùng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16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bit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ở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SubnetMask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làm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NetID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nên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13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bit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thừa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ra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chính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để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chia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Subnet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. Do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đó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chỉ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còn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lại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3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bit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dành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cho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HostID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nên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bước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nhảy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sẽ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vi-VN" sz="18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𝟐</m:t>
                        </m:r>
                      </m:e>
                      <m:sup>
                        <m:r>
                          <a:rPr lang="vi-VN" sz="18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𝟑</m:t>
                        </m:r>
                      </m:sup>
                    </m:sSup>
                    <m:r>
                      <a:rPr lang="vi-VN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vi-VN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𝟖</m:t>
                    </m:r>
                  </m:oMath>
                </a14:m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  <a:endParaRPr lang="en-GB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Ở octet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cuối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14 = 00001110,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giữ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nguyên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5 bit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đầu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thừa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ra do chia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SubnetMask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còn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lại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chuyển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thành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0, ta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sẽ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có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00001000 = 8.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Vì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vậy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172.16.45.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8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địa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chỉ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mạng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172.16.45.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14.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Ta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lấy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lấy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octet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cuối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địa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chỉ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mạng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+ 7 (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bước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nhảy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- 1), ta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sẽ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địa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chỉ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broadcast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172.16.45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.15,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mạng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này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dải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địa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chỉ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172.16.45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.9 - 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172.16.45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.14. IP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đề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bài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172.16.45.14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thuộc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dải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địa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chỉ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này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172.16.45.12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cũng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vậy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Câu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</a:t>
                </a:r>
                <a:endParaRPr lang="en-GB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41DFCDD-2321-4823-94D3-D070CD4BE6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9047" y="2160589"/>
                <a:ext cx="8946038" cy="3880773"/>
              </a:xfrm>
              <a:blipFill>
                <a:blip r:embed="rId2"/>
                <a:stretch>
                  <a:fillRect l="-204" t="-785" r="-1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9610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5CCD845-4096-4AF5-BB30-4F9FCFA7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4B7FDF2-E528-4071-ACF2-2504C805F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656" y="2773331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</a:p>
        </p:txBody>
      </p:sp>
    </p:spTree>
    <p:extLst>
      <p:ext uri="{BB962C8B-B14F-4D97-AF65-F5344CB8AC3E}">
        <p14:creationId xmlns:p14="http://schemas.microsoft.com/office/powerpoint/2010/main" val="4021097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4C7B1F-1CF1-405F-8B9F-0C5041EE8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Đáp</a:t>
            </a:r>
            <a:r>
              <a:rPr lang="en-US" sz="4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án</a:t>
            </a:r>
            <a:r>
              <a:rPr lang="en-US" sz="4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44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A.</a:t>
            </a:r>
            <a:br>
              <a:rPr lang="en-GB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ADFF9AC-C111-412D-BB79-FAF06E12D3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1913" y="1668545"/>
                <a:ext cx="9785023" cy="4372818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Giải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thích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</a:t>
                </a:r>
                <a:endParaRPr lang="en-GB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m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ạng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này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có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octet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đầu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tiên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172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vì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𝟏𝟐𝟖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𝟏𝟕𝟐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𝟏𝟗𝟏</m:t>
                    </m:r>
                  </m:oMath>
                </a14:m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nên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thuộc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vào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mạng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lớp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.</a:t>
                </a:r>
                <a:endParaRPr lang="en-GB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Mặt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khác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ta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thấy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NetID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2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7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bit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do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mạng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lớp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chỉ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dùng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16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bit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ở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SubnetMask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làm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NetID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nên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11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bit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thừa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ra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chính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để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chia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Subnet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. Do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đó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chỉ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còn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lại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5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bit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dành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cho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HostID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nên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bước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nhảy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sẽ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vi-VN" sz="18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𝟐</m:t>
                        </m:r>
                      </m:e>
                      <m:sup>
                        <m:r>
                          <a:rPr lang="vi-VN" sz="18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𝟓</m:t>
                        </m:r>
                      </m:sup>
                    </m:sSup>
                    <m:r>
                      <a:rPr lang="vi-VN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vi-VN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𝟑𝟐</m:t>
                    </m:r>
                  </m:oMath>
                </a14:m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  <a:endParaRPr lang="en-GB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Ở octet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cuối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70 = 01000110,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giữ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nguyên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3 bit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đầu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thừa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ra do chia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SubnetMask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còn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lại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chuyển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thành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0, ta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sẽ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có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01000000 = 64.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Vì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vậy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172.16.10.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64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địa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chỉ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mạng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172.16.10.70.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Lấy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octet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cuối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địa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chỉ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mạng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+ 31 (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bước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nhảy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- 1), ta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sẽ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địa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chỉ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broadcast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172.16.10.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95,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mạng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này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dải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địa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chỉ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172.16.10.65 – 172.16.10.94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. IP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đề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bài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172.16.10.70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thuộc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dải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địa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chỉ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này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Câu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</a:t>
                </a:r>
                <a:endParaRPr lang="en-GB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ADFF9AC-C111-412D-BB79-FAF06E12D3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913" y="1668545"/>
                <a:ext cx="9785023" cy="4372818"/>
              </a:xfrm>
              <a:blipFill>
                <a:blip r:embed="rId2"/>
                <a:stretch>
                  <a:fillRect l="-249" t="-976" r="-9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1445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BF7CB5-47C2-49E2-BBE5-5F37EE6E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2800" b="1" u="sng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Câu 2: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máy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địa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IP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192.168.10.154/28.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Địa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mạng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máy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trên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br>
              <a:rPr lang="en-GB" sz="28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78ECA2A-7078-4A62-9A00-13CAB5713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A. 192.168.10.144/28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B. 192.168.10.128/28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C. 192.168.10.0/28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D. 192.168.10.192/28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80462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BF7CB5-47C2-49E2-BBE5-5F37EE6E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2800" b="1" u="sng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Câu 2: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máy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địa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IP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192.168.10.154/28.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Địa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mạng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máy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trên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br>
              <a:rPr lang="en-GB" sz="28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78ECA2A-7078-4A62-9A00-13CAB5713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A. 192.168.10.144/28</a:t>
            </a:r>
            <a:endParaRPr lang="en-GB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B. 192.168.10.128/28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C. 192.168.10.0/28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D. 192.168.10.192/28</a:t>
            </a:r>
            <a:endParaRPr lang="en-GB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2920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AB0AC4C-0710-41B5-AE21-A54515FDC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749" y="496478"/>
            <a:ext cx="8596668" cy="1320800"/>
          </a:xfrm>
        </p:spPr>
        <p:txBody>
          <a:bodyPr>
            <a:noAutofit/>
          </a:bodyPr>
          <a:lstStyle/>
          <a:p>
            <a:r>
              <a:rPr lang="en-US" sz="4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Đáp</a:t>
            </a:r>
            <a:r>
              <a:rPr lang="en-US" sz="4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án</a:t>
            </a:r>
            <a:r>
              <a:rPr lang="en-US" sz="4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44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A.</a:t>
            </a:r>
            <a:br>
              <a:rPr lang="en-GB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8F75E74-4880-434E-B5A2-B540D7253C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9296225" cy="3880773"/>
              </a:xfrm>
            </p:spPr>
            <p:txBody>
              <a:bodyPr/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Giải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thích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 </a:t>
                </a:r>
                <a:endParaRPr lang="en-GB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Mạng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này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có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octet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đầu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tiên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192,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vì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𝟏𝟗𝟐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𝟏𝟗𝟐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𝟐𝟐𝟑</m:t>
                    </m:r>
                  </m:oMath>
                </a14:m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nên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thuộc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vào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mạng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lớp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C.</a:t>
                </a:r>
                <a:endParaRPr lang="en-GB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Mặt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khác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ta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thấy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NetID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28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bit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do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mạng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lớp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C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chỉ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dùng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24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bit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ở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SubnetMask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làm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NetID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nên 4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bit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thừa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ra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chính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để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chia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Subnet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. Do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đó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chỉ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còn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lại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4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bit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dành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cho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HostID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nên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bước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nhảy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sẽ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vi-VN" sz="18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𝟐</m:t>
                        </m:r>
                      </m:e>
                      <m:sup>
                        <m:r>
                          <a:rPr lang="vi-VN" sz="18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𝟒</m:t>
                        </m:r>
                      </m:sup>
                    </m:sSup>
                    <m:r>
                      <a:rPr lang="vi-VN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vi-VN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𝟏𝟔</m:t>
                    </m:r>
                  </m:oMath>
                </a14:m>
                <a:r>
                  <a:rPr lang="vi-VN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  <a:endParaRPr lang="en-GB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Ở octet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cuối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154 = 10011010,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giữ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nguyên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4 bit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đầu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thừa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ra do chia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SubnetMask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còn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lại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chuyển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thành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0, ta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sẽ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có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10010000 = 144.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Vì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vậy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192.168.10.144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địa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chỉ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mạng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192.168.10.154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Từ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đó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suy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ra 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192.168.10.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144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địa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chỉ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mạng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cần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tìm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vi-VN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Câu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A.</a:t>
                </a:r>
                <a:endParaRPr lang="en-GB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8F75E74-4880-434E-B5A2-B540D7253C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9296225" cy="3880773"/>
              </a:xfrm>
              <a:blipFill>
                <a:blip r:embed="rId2"/>
                <a:stretch>
                  <a:fillRect l="-262" t="-942" r="-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585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8761F06-63DB-4D71-BC51-7AEF67A7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2800" b="1" u="sng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Câu 3: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mạng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con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địa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IP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192.168.15.1/27,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mạng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con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này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chia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TỐI ĐA 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bao nhiêu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Subnet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mỗi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Subnet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bao nhiêu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HostID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hợp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lệ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br>
              <a:rPr lang="en-GB" sz="28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020A5D7-D251-4912-8A19-F5DB3A188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A. 8 </a:t>
            </a:r>
            <a:r>
              <a:rPr lang="vi-VN" sz="24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Subnet</a:t>
            </a:r>
            <a:r>
              <a:rPr lang="vi-VN" sz="2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30 </a:t>
            </a:r>
            <a:r>
              <a:rPr lang="vi-VN" sz="24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HostID</a:t>
            </a:r>
            <a:r>
              <a:rPr lang="vi-VN" sz="2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hợp</a:t>
            </a:r>
            <a:r>
              <a:rPr lang="vi-VN" sz="2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lệ</a:t>
            </a:r>
            <a:endParaRPr lang="en-GB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B. 6 </a:t>
            </a:r>
            <a:r>
              <a:rPr lang="vi-VN" sz="24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Subnet</a:t>
            </a:r>
            <a:r>
              <a:rPr lang="vi-VN" sz="2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30 </a:t>
            </a:r>
            <a:r>
              <a:rPr lang="vi-VN" sz="24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HostID</a:t>
            </a:r>
            <a:r>
              <a:rPr lang="vi-VN" sz="2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hợp</a:t>
            </a:r>
            <a:r>
              <a:rPr lang="vi-VN" sz="2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lệ</a:t>
            </a:r>
            <a:endParaRPr lang="en-GB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C. 6 </a:t>
            </a:r>
            <a:r>
              <a:rPr lang="vi-VN" sz="24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Subnet</a:t>
            </a:r>
            <a:r>
              <a:rPr lang="vi-VN" sz="2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32 </a:t>
            </a:r>
            <a:r>
              <a:rPr lang="vi-VN" sz="24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HostID</a:t>
            </a:r>
            <a:r>
              <a:rPr lang="vi-VN" sz="2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hợp</a:t>
            </a:r>
            <a:r>
              <a:rPr lang="vi-VN" sz="2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lệ</a:t>
            </a:r>
            <a:endParaRPr lang="en-GB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D. 8 </a:t>
            </a:r>
            <a:r>
              <a:rPr lang="vi-VN" sz="24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Subnet</a:t>
            </a:r>
            <a:r>
              <a:rPr lang="vi-VN" sz="2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32 </a:t>
            </a:r>
            <a:r>
              <a:rPr lang="vi-VN" sz="24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HostID</a:t>
            </a:r>
            <a:r>
              <a:rPr lang="vi-VN" sz="2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hợp</a:t>
            </a:r>
            <a:r>
              <a:rPr lang="vi-VN" sz="2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lệ</a:t>
            </a:r>
            <a:endParaRPr lang="en-GB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089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8761F06-63DB-4D71-BC51-7AEF67A7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2800" b="1" u="sng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Câu 3: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mạng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con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địa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IP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192.168.15.1/27,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mạng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con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này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chia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TỐI ĐA 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bao nhiêu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Subnet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mỗi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Subnet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bao nhiêu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HostID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hợp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lệ</a:t>
            </a:r>
            <a:r>
              <a:rPr lang="vi-VN" sz="280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br>
              <a:rPr lang="en-GB" sz="28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020A5D7-D251-4912-8A19-F5DB3A188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A. 8 </a:t>
            </a:r>
            <a:r>
              <a:rPr lang="vi-VN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Subnet</a:t>
            </a:r>
            <a:r>
              <a:rPr lang="vi-V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30 </a:t>
            </a:r>
            <a:r>
              <a:rPr lang="vi-VN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HostID</a:t>
            </a:r>
            <a:r>
              <a:rPr lang="vi-V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hợp</a:t>
            </a:r>
            <a:r>
              <a:rPr lang="vi-V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lệ</a:t>
            </a:r>
            <a:endParaRPr lang="en-GB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B. 6 </a:t>
            </a:r>
            <a:r>
              <a:rPr lang="vi-VN" sz="24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Subnet</a:t>
            </a:r>
            <a:r>
              <a:rPr lang="vi-VN" sz="2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30 </a:t>
            </a:r>
            <a:r>
              <a:rPr lang="vi-VN" sz="24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HostID</a:t>
            </a:r>
            <a:r>
              <a:rPr lang="vi-VN" sz="2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hợp</a:t>
            </a:r>
            <a:r>
              <a:rPr lang="vi-VN" sz="2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lệ</a:t>
            </a:r>
            <a:endParaRPr lang="en-GB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C. 6 </a:t>
            </a:r>
            <a:r>
              <a:rPr lang="vi-VN" sz="24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Subnet</a:t>
            </a:r>
            <a:r>
              <a:rPr lang="vi-VN" sz="2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32 </a:t>
            </a:r>
            <a:r>
              <a:rPr lang="vi-VN" sz="24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HostID</a:t>
            </a:r>
            <a:r>
              <a:rPr lang="vi-VN" sz="2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hợp</a:t>
            </a:r>
            <a:r>
              <a:rPr lang="vi-VN" sz="2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lệ</a:t>
            </a:r>
            <a:endParaRPr lang="en-GB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D. 8 </a:t>
            </a:r>
            <a:r>
              <a:rPr lang="vi-VN" sz="24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Subnet</a:t>
            </a:r>
            <a:r>
              <a:rPr lang="vi-VN" sz="2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32 </a:t>
            </a:r>
            <a:r>
              <a:rPr lang="vi-VN" sz="24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HostID</a:t>
            </a:r>
            <a:r>
              <a:rPr lang="vi-VN" sz="2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hợp</a:t>
            </a:r>
            <a:r>
              <a:rPr lang="vi-VN" sz="2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lệ</a:t>
            </a:r>
            <a:endParaRPr lang="en-GB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219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ặt kim cương">
  <a:themeElements>
    <a:clrScheme name="Mặt kim cương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Mặt kim cương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ặt kim cương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</TotalTime>
  <Words>2435</Words>
  <Application>Microsoft Office PowerPoint</Application>
  <PresentationFormat>Màn hình rộng</PresentationFormat>
  <Paragraphs>171</Paragraphs>
  <Slides>32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9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32</vt:i4>
      </vt:variant>
    </vt:vector>
  </HeadingPairs>
  <TitlesOfParts>
    <vt:vector size="42" baseType="lpstr">
      <vt:lpstr>Arial</vt:lpstr>
      <vt:lpstr>Calibri</vt:lpstr>
      <vt:lpstr>Cambria</vt:lpstr>
      <vt:lpstr>Cambria Math</vt:lpstr>
      <vt:lpstr>Symbol</vt:lpstr>
      <vt:lpstr>Tahoma</vt:lpstr>
      <vt:lpstr>Times New Roman</vt:lpstr>
      <vt:lpstr>Trebuchet MS</vt:lpstr>
      <vt:lpstr>Wingdings 3</vt:lpstr>
      <vt:lpstr>Mặt kim cương</vt:lpstr>
      <vt:lpstr>CÂU HỎI TRẮC NGHIỆM NỘI DUNG IP</vt:lpstr>
      <vt:lpstr>Câu 1: Một máy tính có địa chỉ IP là 172.16.10.70/27. Hãy xác định dãy địa chỉ IP của mạng có chứa địa chỉ trên? </vt:lpstr>
      <vt:lpstr>Câu 1: Một máy tính có địa chỉ IP là 172.16.10.70/27. Hãy xác định dãy địa chỉ IP của mạng có chứa địa chỉ trên? </vt:lpstr>
      <vt:lpstr>Đáp án: A. </vt:lpstr>
      <vt:lpstr>Câu 2: Một máy tính có địa chỉ IP là 192.168.10.154/28. Địa chỉ mạng của máy tính trên là? </vt:lpstr>
      <vt:lpstr>Câu 2: Một máy tính có địa chỉ IP là 192.168.10.154/28. Địa chỉ mạng của máy tính trên là? </vt:lpstr>
      <vt:lpstr>Đáp án: A. </vt:lpstr>
      <vt:lpstr>Câu 3: Một mạng con có địa chỉ IP là 192.168.15.1/27, mạng con này có thể chia TỐI ĐA bao nhiêu Subnet và mỗi Subnet có bao nhiêu HostID hợp lệ? </vt:lpstr>
      <vt:lpstr>Câu 3: Một mạng con có địa chỉ IP là 192.168.15.1/27, mạng con này có thể chia TỐI ĐA bao nhiêu Subnet và mỗi Subnet có bao nhiêu HostID hợp lệ? </vt:lpstr>
      <vt:lpstr>Đáp án: A. </vt:lpstr>
      <vt:lpstr>Câu 4: Một mạng con có địa chỉ 192.168.25.133/28. Địa chỉ broadcast của mạng này là </vt:lpstr>
      <vt:lpstr>Câu 4: Một mạng con có địa chỉ 192.168.25.133/28. Địa chỉ broadcast của mạng này là </vt:lpstr>
      <vt:lpstr>Đáp án: D. </vt:lpstr>
      <vt:lpstr>Câu 5: Một mạng con có SubnetMask là 255.255.255.240. HostID nào sau đây là hợp lệ trong mạng này? </vt:lpstr>
      <vt:lpstr>Câu 5: Một mạng con có SubnetMask là 255.255.255.240. HostID nào sau đây là hợp lệ trong mạng này? </vt:lpstr>
      <vt:lpstr>Đáp án: C. </vt:lpstr>
      <vt:lpstr>Câu 6: Một mạng con có địa chỉ IP là 127.149.5.22, mạng này thuộc lớp nào? </vt:lpstr>
      <vt:lpstr>Câu 6: Một mạng con có địa chỉ IP là 127.149.5.22, mạng này thuộc lớp nào? </vt:lpstr>
      <vt:lpstr>Đáp án: D. </vt:lpstr>
      <vt:lpstr>Câu 7: Cho địa chỉ IP 192.55.12.120/28, địa chỉ IP này thuộc dải địa chỉ HostID nào ? </vt:lpstr>
      <vt:lpstr>Câu 7: Cho địa chỉ IP 192.55.12.120/28, địa chỉ IP này thuộc dải địa chỉ HostID nào ? </vt:lpstr>
      <vt:lpstr>Đáp án: B. </vt:lpstr>
      <vt:lpstr>Câu 8: Trong các địa chỉ sau, chọn địa chỉ KHÔNG nằm cùng mạng con với các địa chỉ còn lại: </vt:lpstr>
      <vt:lpstr>Câu 8: Trong các địa chỉ sau, chọn địa chỉ KHÔNG nằm cùng mạng con với các địa chỉ còn lại: </vt:lpstr>
      <vt:lpstr>Đáp án: C. </vt:lpstr>
      <vt:lpstr>Câu 9: Địa chỉ IP nào nằm cùng chung subnet với địa chỉ 200.200.200.200/27 </vt:lpstr>
      <vt:lpstr>Câu 9: Địa chỉ IP nào nằm cùng chung subnet với địa chỉ 200.200.200.200/27 </vt:lpstr>
      <vt:lpstr>Đáp án: A. </vt:lpstr>
      <vt:lpstr>Câu 10: Một host có địa chỉ 172.16.45.14/29, địa chỉ nào cùng nằm trên một subnetwork với host trên trong các địa chỉ sau: </vt:lpstr>
      <vt:lpstr>Câu 10: Một host có địa chỉ 172.16.45.14/29, địa chỉ nào cùng nằm trên một subnetwork với host trên trong các địa chỉ sau: </vt:lpstr>
      <vt:lpstr>Đáp án: D. 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CÂU HỎI TRẮC NGHIỆM NỘI DUNG IP</dc:title>
  <dc:creator>TRIỀU LÂM HẢI</dc:creator>
  <cp:lastModifiedBy>TRIỀU LÂM HẢI</cp:lastModifiedBy>
  <cp:revision>11</cp:revision>
  <dcterms:created xsi:type="dcterms:W3CDTF">2020-11-30T15:13:44Z</dcterms:created>
  <dcterms:modified xsi:type="dcterms:W3CDTF">2020-11-30T16:50:16Z</dcterms:modified>
</cp:coreProperties>
</file>