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307" r:id="rId4"/>
    <p:sldId id="308" r:id="rId5"/>
    <p:sldId id="312" r:id="rId6"/>
    <p:sldId id="314" r:id="rId7"/>
    <p:sldId id="321" r:id="rId8"/>
    <p:sldId id="305" r:id="rId9"/>
    <p:sldId id="324" r:id="rId10"/>
    <p:sldId id="325" r:id="rId11"/>
    <p:sldId id="326" r:id="rId12"/>
    <p:sldId id="322" r:id="rId13"/>
    <p:sldId id="323" r:id="rId14"/>
    <p:sldId id="327" r:id="rId15"/>
    <p:sldId id="328" r:id="rId16"/>
    <p:sldId id="329" r:id="rId17"/>
    <p:sldId id="331" r:id="rId18"/>
    <p:sldId id="332" r:id="rId19"/>
    <p:sldId id="330" r:id="rId20"/>
    <p:sldId id="333" r:id="rId21"/>
    <p:sldId id="28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66" d="100"/>
          <a:sy n="66" d="100"/>
        </p:scale>
        <p:origin x="596"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2E3A61E4-A79B-4F6E-B621-B4A3B77DF9E2}" type="datetimeFigureOut">
              <a:rPr lang="en-US" smtClean="0"/>
              <a:t>24/2/2022</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CA8DCC1A-233B-442F-A722-CABD61059475}"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67516153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3A61E4-A79B-4F6E-B621-B4A3B77DF9E2}" type="datetimeFigureOut">
              <a:rPr lang="en-US" smtClean="0"/>
              <a:t>24/2/2022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DCC1A-233B-442F-A722-CABD61059475}" type="slidenum">
              <a:rPr lang="en-US" smtClean="0"/>
              <a:t>‹#›</a:t>
            </a:fld>
            <a:endParaRPr lang="en-US"/>
          </a:p>
        </p:txBody>
      </p:sp>
    </p:spTree>
    <p:extLst>
      <p:ext uri="{BB962C8B-B14F-4D97-AF65-F5344CB8AC3E}">
        <p14:creationId xmlns:p14="http://schemas.microsoft.com/office/powerpoint/2010/main" val="4279593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3A61E4-A79B-4F6E-B621-B4A3B77DF9E2}" type="datetimeFigureOut">
              <a:rPr lang="en-US" smtClean="0"/>
              <a:t>24/2/2022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DCC1A-233B-442F-A722-CABD61059475}" type="slidenum">
              <a:rPr lang="en-US" smtClean="0"/>
              <a:t>‹#›</a:t>
            </a:fld>
            <a:endParaRPr lang="en-US"/>
          </a:p>
        </p:txBody>
      </p:sp>
    </p:spTree>
    <p:extLst>
      <p:ext uri="{BB962C8B-B14F-4D97-AF65-F5344CB8AC3E}">
        <p14:creationId xmlns:p14="http://schemas.microsoft.com/office/powerpoint/2010/main" val="1165415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3A61E4-A79B-4F6E-B621-B4A3B77DF9E2}" type="datetimeFigureOut">
              <a:rPr lang="en-US" smtClean="0"/>
              <a:t>24/2/2022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DCC1A-233B-442F-A722-CABD61059475}" type="slidenum">
              <a:rPr lang="en-US" smtClean="0"/>
              <a:t>‹#›</a:t>
            </a:fld>
            <a:endParaRPr lang="en-US"/>
          </a:p>
        </p:txBody>
      </p:sp>
    </p:spTree>
    <p:extLst>
      <p:ext uri="{BB962C8B-B14F-4D97-AF65-F5344CB8AC3E}">
        <p14:creationId xmlns:p14="http://schemas.microsoft.com/office/powerpoint/2010/main" val="2152702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2E3A61E4-A79B-4F6E-B621-B4A3B77DF9E2}" type="datetimeFigureOut">
              <a:rPr lang="en-US" smtClean="0"/>
              <a:t>24/2/2022</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CA8DCC1A-233B-442F-A722-CABD61059475}"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57375655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E3A61E4-A79B-4F6E-B621-B4A3B77DF9E2}" type="datetimeFigureOut">
              <a:rPr lang="en-US" smtClean="0"/>
              <a:t>24/2/2022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8DCC1A-233B-442F-A722-CABD61059475}" type="slidenum">
              <a:rPr lang="en-US" smtClean="0"/>
              <a:t>‹#›</a:t>
            </a:fld>
            <a:endParaRPr lang="en-US"/>
          </a:p>
        </p:txBody>
      </p:sp>
    </p:spTree>
    <p:extLst>
      <p:ext uri="{BB962C8B-B14F-4D97-AF65-F5344CB8AC3E}">
        <p14:creationId xmlns:p14="http://schemas.microsoft.com/office/powerpoint/2010/main" val="3272674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E3A61E4-A79B-4F6E-B621-B4A3B77DF9E2}" type="datetimeFigureOut">
              <a:rPr lang="en-US" smtClean="0"/>
              <a:t>24/2/2022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8DCC1A-233B-442F-A722-CABD61059475}" type="slidenum">
              <a:rPr lang="en-US" smtClean="0"/>
              <a:t>‹#›</a:t>
            </a:fld>
            <a:endParaRPr lang="en-US"/>
          </a:p>
        </p:txBody>
      </p:sp>
    </p:spTree>
    <p:extLst>
      <p:ext uri="{BB962C8B-B14F-4D97-AF65-F5344CB8AC3E}">
        <p14:creationId xmlns:p14="http://schemas.microsoft.com/office/powerpoint/2010/main" val="1219309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E3A61E4-A79B-4F6E-B621-B4A3B77DF9E2}" type="datetimeFigureOut">
              <a:rPr lang="en-US" smtClean="0"/>
              <a:t>24/2/2022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8DCC1A-233B-442F-A722-CABD61059475}" type="slidenum">
              <a:rPr lang="en-US" smtClean="0"/>
              <a:t>‹#›</a:t>
            </a:fld>
            <a:endParaRPr lang="en-US"/>
          </a:p>
        </p:txBody>
      </p:sp>
    </p:spTree>
    <p:extLst>
      <p:ext uri="{BB962C8B-B14F-4D97-AF65-F5344CB8AC3E}">
        <p14:creationId xmlns:p14="http://schemas.microsoft.com/office/powerpoint/2010/main" val="2826255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3A61E4-A79B-4F6E-B621-B4A3B77DF9E2}" type="datetimeFigureOut">
              <a:rPr lang="en-US" smtClean="0"/>
              <a:t>24/2/2022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8DCC1A-233B-442F-A722-CABD61059475}" type="slidenum">
              <a:rPr lang="en-US" smtClean="0"/>
              <a:t>‹#›</a:t>
            </a:fld>
            <a:endParaRPr lang="en-US"/>
          </a:p>
        </p:txBody>
      </p:sp>
    </p:spTree>
    <p:extLst>
      <p:ext uri="{BB962C8B-B14F-4D97-AF65-F5344CB8AC3E}">
        <p14:creationId xmlns:p14="http://schemas.microsoft.com/office/powerpoint/2010/main" val="2192142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E3A61E4-A79B-4F6E-B621-B4A3B77DF9E2}" type="datetimeFigureOut">
              <a:rPr lang="en-US" smtClean="0"/>
              <a:t>24/2/2022</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CA8DCC1A-233B-442F-A722-CABD61059475}"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39930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E3A61E4-A79B-4F6E-B621-B4A3B77DF9E2}" type="datetimeFigureOut">
              <a:rPr lang="en-US" smtClean="0"/>
              <a:t>24/2/2022</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CA8DCC1A-233B-442F-A722-CABD61059475}"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452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2E3A61E4-A79B-4F6E-B621-B4A3B77DF9E2}" type="datetimeFigureOut">
              <a:rPr lang="en-US" smtClean="0"/>
              <a:t>24/2/2022</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CA8DCC1A-233B-442F-A722-CABD61059475}"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0768872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linprog.com/en" TargetMode="Externa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Linear programming</a:t>
            </a:r>
            <a:endParaRPr lang="en-US"/>
          </a:p>
        </p:txBody>
      </p:sp>
      <p:sp>
        <p:nvSpPr>
          <p:cNvPr id="3" name="Subtitle 2"/>
          <p:cNvSpPr>
            <a:spLocks noGrp="1"/>
          </p:cNvSpPr>
          <p:nvPr>
            <p:ph type="subTitle" idx="1"/>
          </p:nvPr>
        </p:nvSpPr>
        <p:spPr/>
        <p:txBody>
          <a:bodyPr>
            <a:normAutofit/>
          </a:bodyPr>
          <a:lstStyle/>
          <a:p>
            <a:r>
              <a:rPr lang="en-US" sz="2400" dirty="0">
                <a:latin typeface="Calibri" panose="020F0502020204030204" pitchFamily="34" charset="0"/>
                <a:cs typeface="Calibri" panose="020F0502020204030204" pitchFamily="34" charset="0"/>
              </a:rPr>
              <a:t>Đại học KHTN TPHCM – Khoa CNTT</a:t>
            </a:r>
          </a:p>
          <a:p>
            <a:r>
              <a:rPr lang="en-US" sz="2400">
                <a:latin typeface="Calibri" panose="020F0502020204030204" pitchFamily="34" charset="0"/>
                <a:cs typeface="Calibri" panose="020F0502020204030204" pitchFamily="34" charset="0"/>
              </a:rPr>
              <a:t>Lớp chính quy </a:t>
            </a:r>
            <a:r>
              <a:rPr lang="en-US" sz="2400" smtClean="0">
                <a:latin typeface="Calibri" panose="020F0502020204030204" pitchFamily="34" charset="0"/>
                <a:cs typeface="Calibri" panose="020F0502020204030204" pitchFamily="34" charset="0"/>
              </a:rPr>
              <a:t>2021 </a:t>
            </a:r>
            <a:r>
              <a:rPr lang="en-US" sz="2400">
                <a:latin typeface="Calibri" panose="020F0502020204030204" pitchFamily="34" charset="0"/>
                <a:cs typeface="Calibri" panose="020F0502020204030204" pitchFamily="34" charset="0"/>
              </a:rPr>
              <a:t>– Buổi </a:t>
            </a:r>
            <a:r>
              <a:rPr lang="en-US" sz="2400" smtClean="0">
                <a:latin typeface="Calibri" panose="020F0502020204030204" pitchFamily="34" charset="0"/>
                <a:cs typeface="Calibri" panose="020F0502020204030204" pitchFamily="34" charset="0"/>
              </a:rPr>
              <a:t>3</a:t>
            </a:r>
            <a:endParaRPr lang="en-US" sz="2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511807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Back to BFS </a:t>
            </a:r>
            <a:r>
              <a:rPr lang="en-US" smtClean="0"/>
              <a:t>problem (cont)</a:t>
            </a:r>
            <a:endParaRPr lang="en-US"/>
          </a:p>
        </p:txBody>
      </p:sp>
      <p:sp>
        <p:nvSpPr>
          <p:cNvPr id="3" name="Content Placeholder 2"/>
          <p:cNvSpPr>
            <a:spLocks noGrp="1"/>
          </p:cNvSpPr>
          <p:nvPr>
            <p:ph idx="1"/>
          </p:nvPr>
        </p:nvSpPr>
        <p:spPr/>
        <p:txBody>
          <a:bodyPr/>
          <a:lstStyle/>
          <a:p>
            <a:r>
              <a:rPr lang="en-US" smtClean="0">
                <a:latin typeface="Arial" panose="020B0604020202020204" pitchFamily="34" charset="0"/>
                <a:cs typeface="Arial" panose="020B0604020202020204" pitchFamily="34" charset="0"/>
              </a:rPr>
              <a:t>Ta thực hiện biến đổi trên dòng quen thuộc để tạo ma trận điều kiện phù hợp cho 3 biến cơ sở là x1, x2, x3; từ đó nhanh chóng chọn được BFS</a:t>
            </a:r>
            <a:endParaRPr lang="en-US">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620" y="3081139"/>
            <a:ext cx="6732034" cy="306335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3634" y="3910409"/>
            <a:ext cx="3876988" cy="994100"/>
          </a:xfrm>
          <a:prstGeom prst="rect">
            <a:avLst/>
          </a:prstGeom>
        </p:spPr>
      </p:pic>
    </p:spTree>
    <p:extLst>
      <p:ext uri="{BB962C8B-B14F-4D97-AF65-F5344CB8AC3E}">
        <p14:creationId xmlns:p14="http://schemas.microsoft.com/office/powerpoint/2010/main" val="1517925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But it is not always true</a:t>
            </a:r>
            <a:endParaRPr lang="en-US"/>
          </a:p>
        </p:txBody>
      </p:sp>
      <p:sp>
        <p:nvSpPr>
          <p:cNvPr id="3" name="Content Placeholder 2"/>
          <p:cNvSpPr>
            <a:spLocks noGrp="1"/>
          </p:cNvSpPr>
          <p:nvPr>
            <p:ph idx="1"/>
          </p:nvPr>
        </p:nvSpPr>
        <p:spPr>
          <a:xfrm>
            <a:off x="1371599" y="2286000"/>
            <a:ext cx="9892145" cy="3581400"/>
          </a:xfrm>
        </p:spPr>
        <p:txBody>
          <a:bodyPr/>
          <a:lstStyle/>
          <a:p>
            <a:r>
              <a:rPr lang="en-US" smtClean="0">
                <a:latin typeface="Arial" panose="020B0604020202020204" pitchFamily="34" charset="0"/>
                <a:cs typeface="Arial" panose="020B0604020202020204" pitchFamily="34" charset="0"/>
              </a:rPr>
              <a:t>Không phải khi nào thì các hệ số ở vế phải thu được cũng đều không âm.</a:t>
            </a: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pPr algn="just"/>
            <a:r>
              <a:rPr lang="en-US" smtClean="0">
                <a:latin typeface="Arial" panose="020B0604020202020204" pitchFamily="34" charset="0"/>
                <a:cs typeface="Arial" panose="020B0604020202020204" pitchFamily="34" charset="0"/>
              </a:rPr>
              <a:t>Khi đó, việc lựa chọn biến x1, x2 làm cơ sở theo hướng này là không ổn. Có thể phải thực hiện với (x2, x3) hoặc (x3, x1)?</a:t>
            </a:r>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7853" y="2937127"/>
            <a:ext cx="3722607" cy="184687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4129" y="2967833"/>
            <a:ext cx="4968671" cy="62489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4128" y="3707027"/>
            <a:ext cx="3580991" cy="892682"/>
          </a:xfrm>
          <a:prstGeom prst="rect">
            <a:avLst/>
          </a:prstGeom>
        </p:spPr>
      </p:pic>
    </p:spTree>
    <p:extLst>
      <p:ext uri="{BB962C8B-B14F-4D97-AF65-F5344CB8AC3E}">
        <p14:creationId xmlns:p14="http://schemas.microsoft.com/office/powerpoint/2010/main" val="624371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Big-M idea</a:t>
            </a:r>
            <a:endParaRPr lang="en-US"/>
          </a:p>
        </p:txBody>
      </p:sp>
      <p:sp>
        <p:nvSpPr>
          <p:cNvPr id="3" name="Content Placeholder 2"/>
          <p:cNvSpPr>
            <a:spLocks noGrp="1"/>
          </p:cNvSpPr>
          <p:nvPr>
            <p:ph idx="1"/>
          </p:nvPr>
        </p:nvSpPr>
        <p:spPr>
          <a:xfrm>
            <a:off x="1371599" y="2286000"/>
            <a:ext cx="9933709" cy="3851564"/>
          </a:xfrm>
        </p:spPr>
        <p:txBody>
          <a:bodyPr>
            <a:noAutofit/>
          </a:bodyPr>
          <a:lstStyle/>
          <a:p>
            <a:r>
              <a:rPr lang="en-US" smtClean="0">
                <a:latin typeface="Arial" panose="020B0604020202020204" pitchFamily="34" charset="0"/>
                <a:cs typeface="Arial" panose="020B0604020202020204" pitchFamily="34" charset="0"/>
              </a:rPr>
              <a:t>Ta thực hiện thêm </a:t>
            </a:r>
            <a:r>
              <a:rPr lang="en-US" b="1" smtClean="0">
                <a:latin typeface="Arial" panose="020B0604020202020204" pitchFamily="34" charset="0"/>
                <a:cs typeface="Arial" panose="020B0604020202020204" pitchFamily="34" charset="0"/>
              </a:rPr>
              <a:t>các biến giả </a:t>
            </a:r>
            <a:r>
              <a:rPr lang="en-US" smtClean="0">
                <a:latin typeface="Arial" panose="020B0604020202020204" pitchFamily="34" charset="0"/>
                <a:cs typeface="Arial" panose="020B0604020202020204" pitchFamily="34" charset="0"/>
              </a:rPr>
              <a:t>vào cả ràng buộc lẫn hàm mục tiêu của bài toán</a:t>
            </a: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r>
              <a:rPr lang="en-US" b="1" smtClean="0">
                <a:latin typeface="Arial" panose="020B0604020202020204" pitchFamily="34" charset="0"/>
                <a:cs typeface="Arial" panose="020B0604020202020204" pitchFamily="34" charset="0"/>
              </a:rPr>
              <a:t>Trick</a:t>
            </a:r>
            <a:r>
              <a:rPr lang="en-US" smtClean="0">
                <a:latin typeface="Arial" panose="020B0604020202020204" pitchFamily="34" charset="0"/>
                <a:cs typeface="Arial" panose="020B0604020202020204" pitchFamily="34" charset="0"/>
              </a:rPr>
              <a:t> ở đây là chọn số dương M đủ lớn để “ép” cho cực trị đạt được khi tất cả các biến giả = 0 (tức là không ảnh hưởng đến bài toán gốc).</a:t>
            </a:r>
            <a:endParaRPr lang="en-US">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6909" y="2983927"/>
            <a:ext cx="3810000" cy="219776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0571" y="2983927"/>
            <a:ext cx="6523163" cy="2197768"/>
          </a:xfrm>
          <a:prstGeom prst="rect">
            <a:avLst/>
          </a:prstGeom>
        </p:spPr>
      </p:pic>
    </p:spTree>
    <p:extLst>
      <p:ext uri="{BB962C8B-B14F-4D97-AF65-F5344CB8AC3E}">
        <p14:creationId xmlns:p14="http://schemas.microsoft.com/office/powerpoint/2010/main" val="4073837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Big-M </a:t>
            </a:r>
            <a:r>
              <a:rPr lang="en-US" smtClean="0"/>
              <a:t>idea (cont)</a:t>
            </a:r>
            <a:endParaRPr lang="en-US"/>
          </a:p>
        </p:txBody>
      </p:sp>
      <p:sp>
        <p:nvSpPr>
          <p:cNvPr id="3" name="Content Placeholder 2"/>
          <p:cNvSpPr>
            <a:spLocks noGrp="1"/>
          </p:cNvSpPr>
          <p:nvPr>
            <p:ph idx="1"/>
          </p:nvPr>
        </p:nvSpPr>
        <p:spPr>
          <a:xfrm>
            <a:off x="1371600" y="2285999"/>
            <a:ext cx="9601200" cy="3934691"/>
          </a:xfrm>
        </p:spPr>
        <p:txBody>
          <a:bodyPr>
            <a:normAutofit/>
          </a:bodyPr>
          <a:lstStyle/>
          <a:p>
            <a:pPr algn="just"/>
            <a:r>
              <a:rPr lang="en-US" smtClean="0">
                <a:latin typeface="Arial" panose="020B0604020202020204" pitchFamily="34" charset="0"/>
                <a:cs typeface="Arial" panose="020B0604020202020204" pitchFamily="34" charset="0"/>
              </a:rPr>
              <a:t>Tương tự khi tìm min, hàm mục tiêu ta sẽ gán cho tất cả các biến giả thành hệ số +M (thay vì -M như max).</a:t>
            </a:r>
          </a:p>
          <a:p>
            <a:r>
              <a:rPr lang="en-US" smtClean="0">
                <a:latin typeface="Arial" panose="020B0604020202020204" pitchFamily="34" charset="0"/>
                <a:cs typeface="Arial" panose="020B0604020202020204" pitchFamily="34" charset="0"/>
              </a:rPr>
              <a:t>Do M rất lớn và đóng vai trò là tham số, ta có quy tắc so sánh như sau</a:t>
            </a: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r>
              <a:rPr lang="en-US" b="1" smtClean="0">
                <a:latin typeface="Arial" panose="020B0604020202020204" pitchFamily="34" charset="0"/>
                <a:cs typeface="Arial" panose="020B0604020202020204" pitchFamily="34" charset="0"/>
              </a:rPr>
              <a:t>Định lý. </a:t>
            </a:r>
            <a:r>
              <a:rPr lang="en-US" i="1" smtClean="0">
                <a:latin typeface="Arial" panose="020B0604020202020204" pitchFamily="34" charset="0"/>
                <a:cs typeface="Arial" panose="020B0604020202020204" pitchFamily="34" charset="0"/>
              </a:rPr>
              <a:t>Bài toán ban đầu (max/min) có nghiệm khi và chỉ các biến giả đều là 0.</a:t>
            </a:r>
            <a:endParaRPr lang="en-US" i="1">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2495" y="3600032"/>
            <a:ext cx="3840387" cy="1872514"/>
          </a:xfrm>
          <a:prstGeom prst="rect">
            <a:avLst/>
          </a:prstGeom>
        </p:spPr>
      </p:pic>
    </p:spTree>
    <p:extLst>
      <p:ext uri="{BB962C8B-B14F-4D97-AF65-F5344CB8AC3E}">
        <p14:creationId xmlns:p14="http://schemas.microsoft.com/office/powerpoint/2010/main" val="2140912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1</a:t>
            </a:r>
            <a:endParaRPr lang="en-US"/>
          </a:p>
        </p:txBody>
      </p:sp>
      <p:sp>
        <p:nvSpPr>
          <p:cNvPr id="3" name="Content Placeholder 2"/>
          <p:cNvSpPr>
            <a:spLocks noGrp="1"/>
          </p:cNvSpPr>
          <p:nvPr>
            <p:ph idx="1"/>
          </p:nvPr>
        </p:nvSpPr>
        <p:spPr/>
        <p:txBody>
          <a:bodyPr/>
          <a:lstStyle/>
          <a:p>
            <a:r>
              <a:rPr lang="en-US" smtClean="0">
                <a:latin typeface="Arial" panose="020B0604020202020204" pitchFamily="34" charset="0"/>
                <a:cs typeface="Arial" panose="020B0604020202020204" pitchFamily="34" charset="0"/>
              </a:rPr>
              <a:t>Xét ví dụ sau.</a:t>
            </a:r>
          </a:p>
          <a:p>
            <a:pPr marL="457200" indent="-457200">
              <a:buAutoNum type="arabicParenBoth"/>
            </a:pPr>
            <a:r>
              <a:rPr lang="en-US" smtClean="0">
                <a:latin typeface="Arial" panose="020B0604020202020204" pitchFamily="34" charset="0"/>
                <a:cs typeface="Arial" panose="020B0604020202020204" pitchFamily="34" charset="0"/>
              </a:rPr>
              <a:t>Thực hiện biến đổi cho hệ số </a:t>
            </a:r>
          </a:p>
          <a:p>
            <a:pPr marL="0" indent="0">
              <a:buNone/>
            </a:pPr>
            <a:r>
              <a:rPr lang="en-US" smtClean="0">
                <a:latin typeface="Arial" panose="020B0604020202020204" pitchFamily="34" charset="0"/>
                <a:cs typeface="Arial" panose="020B0604020202020204" pitchFamily="34" charset="0"/>
              </a:rPr>
              <a:t>bên cột phải đều là không âm.</a:t>
            </a:r>
          </a:p>
          <a:p>
            <a:pPr marL="457200" indent="-457200">
              <a:buAutoNum type="arabicParenBoth"/>
            </a:pPr>
            <a:endParaRPr lang="en-US">
              <a:latin typeface="Arial" panose="020B0604020202020204" pitchFamily="34" charset="0"/>
              <a:cs typeface="Arial" panose="020B0604020202020204" pitchFamily="34" charset="0"/>
            </a:endParaRPr>
          </a:p>
          <a:p>
            <a:pPr marL="457200" indent="-457200">
              <a:buAutoNum type="arabicParenBoth"/>
            </a:pPr>
            <a:endParaRPr lang="en-US" smtClean="0">
              <a:latin typeface="Arial" panose="020B0604020202020204" pitchFamily="34" charset="0"/>
              <a:cs typeface="Arial" panose="020B0604020202020204" pitchFamily="34" charset="0"/>
            </a:endParaRPr>
          </a:p>
          <a:p>
            <a:pPr marL="457200" indent="-457200">
              <a:buAutoNum type="arabicParenBoth" startAt="2"/>
            </a:pPr>
            <a:r>
              <a:rPr lang="en-US" smtClean="0">
                <a:latin typeface="Arial" panose="020B0604020202020204" pitchFamily="34" charset="0"/>
                <a:cs typeface="Arial" panose="020B0604020202020204" pitchFamily="34" charset="0"/>
              </a:rPr>
              <a:t>Thêm biến giả vào. Khi đó,</a:t>
            </a:r>
          </a:p>
          <a:p>
            <a:pPr marL="0" indent="0">
              <a:buNone/>
            </a:pPr>
            <a:r>
              <a:rPr lang="en-US" smtClean="0">
                <a:latin typeface="Arial" panose="020B0604020202020204" pitchFamily="34" charset="0"/>
                <a:cs typeface="Arial" panose="020B0604020202020204" pitchFamily="34" charset="0"/>
              </a:rPr>
              <a:t>hệ biến cơ sở là {x4, x5} và phương</a:t>
            </a:r>
          </a:p>
          <a:p>
            <a:pPr marL="0" indent="0">
              <a:buNone/>
            </a:pPr>
            <a:r>
              <a:rPr lang="en-US" smtClean="0">
                <a:latin typeface="Arial" panose="020B0604020202020204" pitchFamily="34" charset="0"/>
                <a:cs typeface="Arial" panose="020B0604020202020204" pitchFamily="34" charset="0"/>
              </a:rPr>
              <a:t>án cực biên xuất phát là {1,2}.</a:t>
            </a:r>
            <a:endParaRPr lang="en-US">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9685" y="576539"/>
            <a:ext cx="4052456" cy="195601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9685" y="2646851"/>
            <a:ext cx="3433845" cy="167356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9686" y="4434716"/>
            <a:ext cx="5428306" cy="1793535"/>
          </a:xfrm>
          <a:prstGeom prst="rect">
            <a:avLst/>
          </a:prstGeom>
        </p:spPr>
      </p:pic>
    </p:spTree>
    <p:extLst>
      <p:ext uri="{BB962C8B-B14F-4D97-AF65-F5344CB8AC3E}">
        <p14:creationId xmlns:p14="http://schemas.microsoft.com/office/powerpoint/2010/main" val="576154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1 (cont)</a:t>
            </a:r>
            <a:endParaRPr lang="en-US"/>
          </a:p>
        </p:txBody>
      </p:sp>
      <p:sp>
        <p:nvSpPr>
          <p:cNvPr id="3" name="Content Placeholder 2"/>
          <p:cNvSpPr>
            <a:spLocks noGrp="1"/>
          </p:cNvSpPr>
          <p:nvPr>
            <p:ph idx="1"/>
          </p:nvPr>
        </p:nvSpPr>
        <p:spPr>
          <a:xfrm>
            <a:off x="1371600" y="2036618"/>
            <a:ext cx="9601200" cy="3581400"/>
          </a:xfrm>
        </p:spPr>
        <p:txBody>
          <a:bodyPr/>
          <a:lstStyle/>
          <a:p>
            <a:r>
              <a:rPr lang="en-US" b="1" smtClean="0">
                <a:latin typeface="Arial" panose="020B0604020202020204" pitchFamily="34" charset="0"/>
                <a:cs typeface="Arial" panose="020B0604020202020204" pitchFamily="34" charset="0"/>
              </a:rPr>
              <a:t>Bước 1-2. </a:t>
            </a:r>
            <a:r>
              <a:rPr lang="en-US" smtClean="0">
                <a:latin typeface="Arial" panose="020B0604020202020204" pitchFamily="34" charset="0"/>
                <a:cs typeface="Arial" panose="020B0604020202020204" pitchFamily="34" charset="0"/>
              </a:rPr>
              <a:t>Biến giả x4, x5 được chọn làm biến cơ sở; ta thực hiện tính toán bảng đơn hình tương tự như trường hợp thông thường.</a:t>
            </a:r>
            <a:endParaRPr lang="en-US">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4654" y="2850355"/>
            <a:ext cx="7162800" cy="382338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9505" y="243083"/>
            <a:ext cx="5428306" cy="1793535"/>
          </a:xfrm>
          <a:prstGeom prst="rect">
            <a:avLst/>
          </a:prstGeom>
        </p:spPr>
      </p:pic>
    </p:spTree>
    <p:extLst>
      <p:ext uri="{BB962C8B-B14F-4D97-AF65-F5344CB8AC3E}">
        <p14:creationId xmlns:p14="http://schemas.microsoft.com/office/powerpoint/2010/main" val="3466541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88818"/>
            <a:ext cx="9601200" cy="1485900"/>
          </a:xfrm>
        </p:spPr>
        <p:txBody>
          <a:bodyPr/>
          <a:lstStyle/>
          <a:p>
            <a:r>
              <a:rPr lang="en-US" smtClean="0"/>
              <a:t>Example 1 </a:t>
            </a:r>
            <a:r>
              <a:rPr lang="en-US"/>
              <a:t>(cont)</a:t>
            </a:r>
          </a:p>
        </p:txBody>
      </p:sp>
      <p:sp>
        <p:nvSpPr>
          <p:cNvPr id="3" name="Content Placeholder 2"/>
          <p:cNvSpPr>
            <a:spLocks noGrp="1"/>
          </p:cNvSpPr>
          <p:nvPr>
            <p:ph idx="1"/>
          </p:nvPr>
        </p:nvSpPr>
        <p:spPr>
          <a:xfrm>
            <a:off x="1371600" y="2074718"/>
            <a:ext cx="10016836" cy="3581400"/>
          </a:xfrm>
        </p:spPr>
        <p:txBody>
          <a:bodyPr/>
          <a:lstStyle/>
          <a:p>
            <a:r>
              <a:rPr lang="en-US" smtClean="0">
                <a:latin typeface="Arial" panose="020B0604020202020204" pitchFamily="34" charset="0"/>
                <a:cs typeface="Arial" panose="020B0604020202020204" pitchFamily="34" charset="0"/>
              </a:rPr>
              <a:t>Bước 3-4. Sau khi thực hiện xong bước 4, ta thấy tất cả các thành phần ở dòng cuối đều không âm nên bài toán kết thúc, max = -2 đạt được với bộ (1/2, 0, 3/2).</a:t>
            </a:r>
            <a:endParaRPr lang="en-US">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1524" y="3052744"/>
            <a:ext cx="6929894" cy="3668085"/>
          </a:xfrm>
          <a:prstGeom prst="rect">
            <a:avLst/>
          </a:prstGeom>
        </p:spPr>
      </p:pic>
    </p:spTree>
    <p:extLst>
      <p:ext uri="{BB962C8B-B14F-4D97-AF65-F5344CB8AC3E}">
        <p14:creationId xmlns:p14="http://schemas.microsoft.com/office/powerpoint/2010/main" val="2179515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2</a:t>
            </a:r>
            <a:endParaRPr lang="en-US"/>
          </a:p>
        </p:txBody>
      </p:sp>
      <p:sp>
        <p:nvSpPr>
          <p:cNvPr id="3" name="Content Placeholder 2"/>
          <p:cNvSpPr>
            <a:spLocks noGrp="1"/>
          </p:cNvSpPr>
          <p:nvPr>
            <p:ph idx="1"/>
          </p:nvPr>
        </p:nvSpPr>
        <p:spPr>
          <a:xfrm>
            <a:off x="1371600" y="2286000"/>
            <a:ext cx="9601200" cy="4194810"/>
          </a:xfrm>
        </p:spPr>
        <p:txBody>
          <a:bodyPr/>
          <a:lstStyle/>
          <a:p>
            <a:r>
              <a:rPr lang="en-US" smtClean="0">
                <a:latin typeface="Arial" panose="020B0604020202020204" pitchFamily="34" charset="0"/>
                <a:cs typeface="Arial" panose="020B0604020202020204" pitchFamily="34" charset="0"/>
              </a:rPr>
              <a:t>Xét bài toán sau, hỏi cần phải thêm những biến nào để có thể vận dụng thuật toán đơn hình và big-M? </a:t>
            </a: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r>
              <a:rPr lang="en-US" smtClean="0">
                <a:latin typeface="Arial" panose="020B0604020202020204" pitchFamily="34" charset="0"/>
                <a:cs typeface="Arial" panose="020B0604020202020204" pitchFamily="34" charset="0"/>
              </a:rPr>
              <a:t>2 biến tạm: x4, -x5 -&gt; lấy x4 là 1 trong các biến cơ sở, thêm 2 biến giả là x6, x7</a:t>
            </a:r>
            <a:endParaRPr lang="en-US">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1319" y="3065940"/>
            <a:ext cx="3843700" cy="2604200"/>
          </a:xfrm>
          <a:prstGeom prst="rect">
            <a:avLst/>
          </a:prstGeom>
        </p:spPr>
      </p:pic>
    </p:spTree>
    <p:extLst>
      <p:ext uri="{BB962C8B-B14F-4D97-AF65-F5344CB8AC3E}">
        <p14:creationId xmlns:p14="http://schemas.microsoft.com/office/powerpoint/2010/main" val="4258274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a:t>
            </a:r>
            <a:r>
              <a:rPr lang="en-US" smtClean="0"/>
              <a:t>2 (cont)</a:t>
            </a:r>
            <a:endParaRPr lang="en-US"/>
          </a:p>
        </p:txBody>
      </p:sp>
      <p:sp>
        <p:nvSpPr>
          <p:cNvPr id="3" name="Content Placeholder 2"/>
          <p:cNvSpPr>
            <a:spLocks noGrp="1"/>
          </p:cNvSpPr>
          <p:nvPr>
            <p:ph idx="1"/>
          </p:nvPr>
        </p:nvSpPr>
        <p:spPr/>
        <p:txBody>
          <a:bodyPr/>
          <a:lstStyle/>
          <a:p>
            <a:r>
              <a:rPr lang="en-US" smtClean="0">
                <a:latin typeface="Arial" panose="020B0604020202020204" pitchFamily="34" charset="0"/>
                <a:cs typeface="Arial" panose="020B0604020202020204" pitchFamily="34" charset="0"/>
              </a:rPr>
              <a:t>Kết quả sau khi chuẩn hóa sẽ là</a:t>
            </a:r>
            <a:endParaRPr lang="en-US">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1062" y="3025078"/>
            <a:ext cx="6239540" cy="2253504"/>
          </a:xfrm>
          <a:prstGeom prst="rect">
            <a:avLst/>
          </a:prstGeom>
        </p:spPr>
      </p:pic>
    </p:spTree>
    <p:extLst>
      <p:ext uri="{BB962C8B-B14F-4D97-AF65-F5344CB8AC3E}">
        <p14:creationId xmlns:p14="http://schemas.microsoft.com/office/powerpoint/2010/main" val="1837987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Individual exercise 1</a:t>
            </a:r>
            <a:endParaRPr lang="en-US"/>
          </a:p>
        </p:txBody>
      </p:sp>
      <p:sp>
        <p:nvSpPr>
          <p:cNvPr id="3" name="Content Placeholder 2"/>
          <p:cNvSpPr>
            <a:spLocks noGrp="1"/>
          </p:cNvSpPr>
          <p:nvPr>
            <p:ph idx="1"/>
          </p:nvPr>
        </p:nvSpPr>
        <p:spPr>
          <a:xfrm>
            <a:off x="1371600" y="2286000"/>
            <a:ext cx="9601200" cy="3749040"/>
          </a:xfrm>
        </p:spPr>
        <p:txBody>
          <a:bodyPr/>
          <a:lstStyle/>
          <a:p>
            <a:r>
              <a:rPr lang="en-US" smtClean="0"/>
              <a:t>Giải bài toán sau bằng phương pháp big M</a:t>
            </a:r>
          </a:p>
          <a:p>
            <a:endParaRPr lang="en-US"/>
          </a:p>
          <a:p>
            <a:endParaRPr lang="en-US" smtClean="0"/>
          </a:p>
          <a:p>
            <a:endParaRPr lang="en-US"/>
          </a:p>
          <a:p>
            <a:endParaRPr lang="en-US" smtClean="0"/>
          </a:p>
          <a:p>
            <a:endParaRPr lang="en-US" smtClean="0"/>
          </a:p>
          <a:p>
            <a:r>
              <a:rPr lang="en-US" smtClean="0"/>
              <a:t>Sử </a:t>
            </a:r>
            <a:r>
              <a:rPr lang="en-US"/>
              <a:t>dụng trang web sau: </a:t>
            </a:r>
            <a:r>
              <a:rPr lang="en-US">
                <a:hlinkClick r:id="rId2"/>
              </a:rPr>
              <a:t>https://</a:t>
            </a:r>
            <a:r>
              <a:rPr lang="en-US" smtClean="0">
                <a:hlinkClick r:id="rId2"/>
              </a:rPr>
              <a:t>linprog.com/en</a:t>
            </a:r>
            <a:r>
              <a:rPr lang="en-US" smtClean="0"/>
              <a:t> để đối chiếu kết quả.</a:t>
            </a:r>
          </a:p>
          <a:p>
            <a:r>
              <a:rPr lang="en-US" smtClean="0"/>
              <a:t>Bài 2: -x1+2x2+6x3+x4=5, 2x1-x2+x3-x5+x6=3 =&gt; thêm x6</a:t>
            </a:r>
          </a:p>
          <a:p>
            <a:pPr marL="0" indent="0">
              <a:buNone/>
            </a:pPr>
            <a:endParaRPr lang="en-US"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9317" y="2813799"/>
            <a:ext cx="2893956" cy="192202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3319" y="2819291"/>
            <a:ext cx="3101295" cy="1916531"/>
          </a:xfrm>
          <a:prstGeom prst="rect">
            <a:avLst/>
          </a:prstGeom>
        </p:spPr>
      </p:pic>
    </p:spTree>
    <p:extLst>
      <p:ext uri="{BB962C8B-B14F-4D97-AF65-F5344CB8AC3E}">
        <p14:creationId xmlns:p14="http://schemas.microsoft.com/office/powerpoint/2010/main" val="3496903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Verdana" panose="020B0604030504040204" pitchFamily="34" charset="0"/>
                <a:ea typeface="Verdana" panose="020B0604030504040204" pitchFamily="34" charset="0"/>
                <a:cs typeface="Verdana" panose="020B0604030504040204" pitchFamily="34" charset="0"/>
              </a:rPr>
              <a:t>Table of contents (session 3)</a:t>
            </a:r>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p:txBody>
          <a:bodyPr>
            <a:normAutofit/>
          </a:bodyPr>
          <a:lstStyle/>
          <a:p>
            <a:r>
              <a:rPr lang="en-US" sz="2400" smtClean="0">
                <a:latin typeface="Calibri" panose="020F0502020204030204" pitchFamily="34" charset="0"/>
                <a:cs typeface="Calibri" panose="020F0502020204030204" pitchFamily="34" charset="0"/>
              </a:rPr>
              <a:t>Nhắc lại về thuật toán đơn hình.</a:t>
            </a:r>
          </a:p>
          <a:p>
            <a:r>
              <a:rPr lang="en-US" sz="2400" smtClean="0">
                <a:latin typeface="Calibri" panose="020F0502020204030204" pitchFamily="34" charset="0"/>
                <a:cs typeface="Calibri" panose="020F0502020204030204" pitchFamily="34" charset="0"/>
              </a:rPr>
              <a:t>Phương pháp big-M.</a:t>
            </a:r>
          </a:p>
          <a:p>
            <a:r>
              <a:rPr lang="en-US" sz="2400" smtClean="0">
                <a:latin typeface="Calibri" panose="020F0502020204030204" pitchFamily="34" charset="0"/>
                <a:cs typeface="Calibri" panose="020F0502020204030204" pitchFamily="34" charset="0"/>
              </a:rPr>
              <a:t>Ví dụ minh họa.</a:t>
            </a:r>
          </a:p>
          <a:p>
            <a:r>
              <a:rPr lang="en-US" sz="2400" smtClean="0">
                <a:latin typeface="Calibri" panose="020F0502020204030204" pitchFamily="34" charset="0"/>
                <a:cs typeface="Calibri" panose="020F0502020204030204" pitchFamily="34" charset="0"/>
              </a:rPr>
              <a:t>Bài </a:t>
            </a:r>
            <a:r>
              <a:rPr lang="en-US" sz="2400" err="1" smtClean="0">
                <a:latin typeface="Calibri" panose="020F0502020204030204" pitchFamily="34" charset="0"/>
                <a:cs typeface="Calibri" panose="020F0502020204030204" pitchFamily="34" charset="0"/>
              </a:rPr>
              <a:t>tập</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về</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nhà</a:t>
            </a:r>
            <a:r>
              <a:rPr lang="en-US" sz="2400" smtClean="0">
                <a:latin typeface="Calibri" panose="020F0502020204030204" pitchFamily="34" charset="0"/>
                <a:cs typeface="Calibri" panose="020F0502020204030204" pitchFamily="34" charset="0"/>
              </a:rPr>
              <a:t>.</a:t>
            </a:r>
          </a:p>
          <a:p>
            <a:endParaRPr lang="en-US" sz="2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273334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Individual exercise </a:t>
            </a:r>
            <a:r>
              <a:rPr lang="en-US" smtClean="0"/>
              <a:t>2</a:t>
            </a:r>
            <a:endParaRPr lang="en-US"/>
          </a:p>
        </p:txBody>
      </p:sp>
      <p:sp>
        <p:nvSpPr>
          <p:cNvPr id="3" name="Content Placeholder 2"/>
          <p:cNvSpPr>
            <a:spLocks noGrp="1"/>
          </p:cNvSpPr>
          <p:nvPr>
            <p:ph idx="1"/>
          </p:nvPr>
        </p:nvSpPr>
        <p:spPr>
          <a:xfrm>
            <a:off x="1371599" y="1662545"/>
            <a:ext cx="9892145" cy="4904510"/>
          </a:xfrm>
        </p:spPr>
        <p:txBody>
          <a:bodyPr>
            <a:normAutofit lnSpcReduction="10000"/>
          </a:bodyPr>
          <a:lstStyle/>
          <a:p>
            <a:pPr algn="just"/>
            <a:r>
              <a:rPr lang="vi-VN">
                <a:latin typeface="Arial" panose="020B0604020202020204" pitchFamily="34" charset="0"/>
                <a:cs typeface="Arial" panose="020B0604020202020204" pitchFamily="34" charset="0"/>
              </a:rPr>
              <a:t>Hãy viết chương trình giải quyết bài toán sau</a:t>
            </a:r>
            <a:r>
              <a:rPr lang="vi-VN" smtClean="0">
                <a:latin typeface="Arial" panose="020B0604020202020204" pitchFamily="34" charset="0"/>
                <a:cs typeface="Arial" panose="020B0604020202020204" pitchFamily="34" charset="0"/>
              </a:rPr>
              <a:t>:</a:t>
            </a:r>
            <a:r>
              <a:rPr lang="en-US" smtClean="0">
                <a:latin typeface="Arial" panose="020B0604020202020204" pitchFamily="34" charset="0"/>
                <a:cs typeface="Arial" panose="020B0604020202020204" pitchFamily="34" charset="0"/>
              </a:rPr>
              <a:t> </a:t>
            </a:r>
            <a:r>
              <a:rPr lang="vi-VN" i="1" smtClean="0">
                <a:latin typeface="Arial" panose="020B0604020202020204" pitchFamily="34" charset="0"/>
                <a:cs typeface="Arial" panose="020B0604020202020204" pitchFamily="34" charset="0"/>
              </a:rPr>
              <a:t>Cho </a:t>
            </a:r>
            <a:r>
              <a:rPr lang="vi-VN" i="1">
                <a:latin typeface="Arial" panose="020B0604020202020204" pitchFamily="34" charset="0"/>
                <a:cs typeface="Arial" panose="020B0604020202020204" pitchFamily="34" charset="0"/>
              </a:rPr>
              <a:t>hệ ràng buộc gồm </a:t>
            </a:r>
            <a:r>
              <a:rPr lang="vi-VN" i="1" smtClean="0">
                <a:latin typeface="Arial" panose="020B0604020202020204" pitchFamily="34" charset="0"/>
                <a:cs typeface="Arial" panose="020B0604020202020204" pitchFamily="34" charset="0"/>
              </a:rPr>
              <a:t>2 </a:t>
            </a:r>
            <a:r>
              <a:rPr lang="vi-VN" i="1">
                <a:latin typeface="Arial" panose="020B0604020202020204" pitchFamily="34" charset="0"/>
                <a:cs typeface="Arial" panose="020B0604020202020204" pitchFamily="34" charset="0"/>
              </a:rPr>
              <a:t>điều kiện của bài toán QHTT </a:t>
            </a:r>
            <a:r>
              <a:rPr lang="vi-VN" i="1" smtClean="0">
                <a:latin typeface="Arial" panose="020B0604020202020204" pitchFamily="34" charset="0"/>
                <a:cs typeface="Arial" panose="020B0604020202020204" pitchFamily="34" charset="0"/>
              </a:rPr>
              <a:t>3 </a:t>
            </a:r>
            <a:r>
              <a:rPr lang="vi-VN" i="1">
                <a:latin typeface="Arial" panose="020B0604020202020204" pitchFamily="34" charset="0"/>
                <a:cs typeface="Arial" panose="020B0604020202020204" pitchFamily="34" charset="0"/>
              </a:rPr>
              <a:t>biến cùng hệ số của hàm mục tiêu dạng max - tất cả các số nhập vào đều là số nguyên có trị tuyệt đối không vượt quá </a:t>
            </a:r>
            <a:r>
              <a:rPr lang="vi-VN" i="1" smtClean="0">
                <a:latin typeface="Arial" panose="020B0604020202020204" pitchFamily="34" charset="0"/>
                <a:cs typeface="Arial" panose="020B0604020202020204" pitchFamily="34" charset="0"/>
              </a:rPr>
              <a:t>10</a:t>
            </a:r>
            <a:r>
              <a:rPr lang="en-US" smtClean="0">
                <a:latin typeface="Arial" panose="020B0604020202020204" pitchFamily="34" charset="0"/>
                <a:cs typeface="Arial" panose="020B0604020202020204" pitchFamily="34" charset="0"/>
              </a:rPr>
              <a:t>.</a:t>
            </a:r>
            <a:endParaRPr lang="vi-VN">
              <a:latin typeface="Arial" panose="020B0604020202020204" pitchFamily="34" charset="0"/>
              <a:cs typeface="Arial" panose="020B0604020202020204" pitchFamily="34" charset="0"/>
            </a:endParaRPr>
          </a:p>
          <a:p>
            <a:pPr algn="just"/>
            <a:r>
              <a:rPr lang="vi-VN">
                <a:latin typeface="Arial" panose="020B0604020202020204" pitchFamily="34" charset="0"/>
                <a:cs typeface="Arial" panose="020B0604020202020204" pitchFamily="34" charset="0"/>
              </a:rPr>
              <a:t>Yêu cầu: Hãy in ra bảng đơn hình xuất phát theo phương pháp big-M với số biến bổ sung là ít nhất, trong đó chọn: M=1000</a:t>
            </a:r>
            <a:r>
              <a:rPr lang="vi-VN" smtClean="0">
                <a:latin typeface="Arial" panose="020B0604020202020204" pitchFamily="34" charset="0"/>
                <a:cs typeface="Arial" panose="020B0604020202020204" pitchFamily="34" charset="0"/>
              </a:rPr>
              <a:t>.</a:t>
            </a:r>
            <a:endParaRPr lang="vi-VN">
              <a:latin typeface="Arial" panose="020B0604020202020204" pitchFamily="34" charset="0"/>
              <a:cs typeface="Arial" panose="020B0604020202020204" pitchFamily="34" charset="0"/>
            </a:endParaRPr>
          </a:p>
          <a:p>
            <a:pPr marL="0" indent="0">
              <a:buNone/>
            </a:pPr>
            <a:r>
              <a:rPr lang="vi-VN" b="1">
                <a:latin typeface="Arial" panose="020B0604020202020204" pitchFamily="34" charset="0"/>
                <a:cs typeface="Arial" panose="020B0604020202020204" pitchFamily="34" charset="0"/>
              </a:rPr>
              <a:t>Input</a:t>
            </a:r>
            <a:r>
              <a:rPr lang="vi-VN">
                <a:latin typeface="Arial" panose="020B0604020202020204" pitchFamily="34" charset="0"/>
                <a:cs typeface="Arial" panose="020B0604020202020204" pitchFamily="34" charset="0"/>
              </a:rPr>
              <a:t>: </a:t>
            </a:r>
          </a:p>
          <a:p>
            <a:pPr marL="0" indent="0">
              <a:buNone/>
            </a:pPr>
            <a:r>
              <a:rPr lang="vi-VN">
                <a:latin typeface="Arial" panose="020B0604020202020204" pitchFamily="34" charset="0"/>
                <a:cs typeface="Arial" panose="020B0604020202020204" pitchFamily="34" charset="0"/>
              </a:rPr>
              <a:t>1 2 3 // ràng buộc</a:t>
            </a:r>
          </a:p>
          <a:p>
            <a:pPr marL="0" indent="0">
              <a:buNone/>
            </a:pPr>
            <a:r>
              <a:rPr lang="vi-VN">
                <a:latin typeface="Arial" panose="020B0604020202020204" pitchFamily="34" charset="0"/>
                <a:cs typeface="Arial" panose="020B0604020202020204" pitchFamily="34" charset="0"/>
              </a:rPr>
              <a:t>1 -1 2 = </a:t>
            </a:r>
            <a:r>
              <a:rPr lang="en-US">
                <a:latin typeface="Arial" panose="020B0604020202020204" pitchFamily="34" charset="0"/>
                <a:cs typeface="Arial" panose="020B0604020202020204" pitchFamily="34" charset="0"/>
              </a:rPr>
              <a:t>3</a:t>
            </a:r>
            <a:r>
              <a:rPr lang="en-US" smtClean="0">
                <a:latin typeface="Arial" panose="020B0604020202020204" pitchFamily="34" charset="0"/>
                <a:cs typeface="Arial" panose="020B0604020202020204" pitchFamily="34" charset="0"/>
              </a:rPr>
              <a:t> (dấu này có thể là &gt;=, &lt;= hoặc = ).</a:t>
            </a:r>
            <a:endParaRPr lang="vi-VN">
              <a:latin typeface="Arial" panose="020B0604020202020204" pitchFamily="34" charset="0"/>
              <a:cs typeface="Arial" panose="020B0604020202020204" pitchFamily="34" charset="0"/>
            </a:endParaRPr>
          </a:p>
          <a:p>
            <a:pPr marL="0" indent="0">
              <a:buNone/>
            </a:pPr>
            <a:r>
              <a:rPr lang="vi-VN">
                <a:latin typeface="Arial" panose="020B0604020202020204" pitchFamily="34" charset="0"/>
                <a:cs typeface="Arial" panose="020B0604020202020204" pitchFamily="34" charset="0"/>
              </a:rPr>
              <a:t>3 4 -2 = </a:t>
            </a:r>
            <a:r>
              <a:rPr lang="en-US">
                <a:latin typeface="Arial" panose="020B0604020202020204" pitchFamily="34" charset="0"/>
                <a:cs typeface="Arial" panose="020B0604020202020204" pitchFamily="34" charset="0"/>
              </a:rPr>
              <a:t>5</a:t>
            </a:r>
            <a:endParaRPr lang="vi-VN">
              <a:latin typeface="Arial" panose="020B0604020202020204" pitchFamily="34" charset="0"/>
              <a:cs typeface="Arial" panose="020B0604020202020204" pitchFamily="34" charset="0"/>
            </a:endParaRPr>
          </a:p>
          <a:p>
            <a:pPr marL="0" indent="0">
              <a:buNone/>
            </a:pPr>
            <a:r>
              <a:rPr lang="vi-VN" b="1">
                <a:latin typeface="Arial" panose="020B0604020202020204" pitchFamily="34" charset="0"/>
                <a:cs typeface="Arial" panose="020B0604020202020204" pitchFamily="34" charset="0"/>
              </a:rPr>
              <a:t>Output</a:t>
            </a:r>
            <a:r>
              <a:rPr lang="vi-VN">
                <a:latin typeface="Arial" panose="020B0604020202020204" pitchFamily="34" charset="0"/>
                <a:cs typeface="Arial" panose="020B0604020202020204" pitchFamily="34" charset="0"/>
              </a:rPr>
              <a:t>: </a:t>
            </a:r>
            <a:endParaRPr lang="en-US" smtClean="0">
              <a:latin typeface="Arial" panose="020B0604020202020204" pitchFamily="34" charset="0"/>
              <a:cs typeface="Arial" panose="020B0604020202020204" pitchFamily="34" charset="0"/>
            </a:endParaRPr>
          </a:p>
          <a:p>
            <a:pPr marL="0" indent="0">
              <a:buNone/>
            </a:pPr>
            <a:r>
              <a:rPr lang="vi-VN" smtClean="0">
                <a:latin typeface="Arial" panose="020B0604020202020204" pitchFamily="34" charset="0"/>
                <a:cs typeface="Arial" panose="020B0604020202020204" pitchFamily="34" charset="0"/>
              </a:rPr>
              <a:t>x4 </a:t>
            </a:r>
            <a:r>
              <a:rPr lang="vi-VN">
                <a:latin typeface="Arial" panose="020B0604020202020204" pitchFamily="34" charset="0"/>
                <a:cs typeface="Arial" panose="020B0604020202020204" pitchFamily="34" charset="0"/>
              </a:rPr>
              <a:t>-1000 </a:t>
            </a:r>
            <a:r>
              <a:rPr lang="en-US" smtClean="0">
                <a:latin typeface="Arial" panose="020B0604020202020204" pitchFamily="34" charset="0"/>
                <a:cs typeface="Arial" panose="020B0604020202020204" pitchFamily="34" charset="0"/>
              </a:rPr>
              <a:t>3</a:t>
            </a:r>
            <a:r>
              <a:rPr lang="vi-VN" smtClean="0">
                <a:latin typeface="Arial" panose="020B0604020202020204" pitchFamily="34" charset="0"/>
                <a:cs typeface="Arial" panose="020B0604020202020204" pitchFamily="34" charset="0"/>
              </a:rPr>
              <a:t> </a:t>
            </a:r>
            <a:r>
              <a:rPr lang="en-US" smtClean="0">
                <a:latin typeface="Arial" panose="020B0604020202020204" pitchFamily="34" charset="0"/>
                <a:cs typeface="Arial" panose="020B0604020202020204" pitchFamily="34" charset="0"/>
              </a:rPr>
              <a:t>	</a:t>
            </a:r>
            <a:r>
              <a:rPr lang="vi-VN" smtClean="0">
                <a:latin typeface="Arial" panose="020B0604020202020204" pitchFamily="34" charset="0"/>
                <a:cs typeface="Arial" panose="020B0604020202020204" pitchFamily="34" charset="0"/>
              </a:rPr>
              <a:t>1 </a:t>
            </a:r>
            <a:r>
              <a:rPr lang="en-US" smtClean="0">
                <a:latin typeface="Arial" panose="020B0604020202020204" pitchFamily="34" charset="0"/>
                <a:cs typeface="Arial" panose="020B0604020202020204" pitchFamily="34" charset="0"/>
              </a:rPr>
              <a:t>	</a:t>
            </a:r>
            <a:r>
              <a:rPr lang="vi-VN" smtClean="0">
                <a:latin typeface="Arial" panose="020B0604020202020204" pitchFamily="34" charset="0"/>
                <a:cs typeface="Arial" panose="020B0604020202020204" pitchFamily="34" charset="0"/>
              </a:rPr>
              <a:t>-</a:t>
            </a:r>
            <a:r>
              <a:rPr lang="vi-VN">
                <a:latin typeface="Arial" panose="020B0604020202020204" pitchFamily="34" charset="0"/>
                <a:cs typeface="Arial" panose="020B0604020202020204" pitchFamily="34" charset="0"/>
              </a:rPr>
              <a:t>1 </a:t>
            </a:r>
            <a:r>
              <a:rPr lang="en-US" smtClean="0">
                <a:latin typeface="Arial" panose="020B0604020202020204" pitchFamily="34" charset="0"/>
                <a:cs typeface="Arial" panose="020B0604020202020204" pitchFamily="34" charset="0"/>
              </a:rPr>
              <a:t>	</a:t>
            </a:r>
            <a:r>
              <a:rPr lang="vi-VN" smtClean="0">
                <a:latin typeface="Arial" panose="020B0604020202020204" pitchFamily="34" charset="0"/>
                <a:cs typeface="Arial" panose="020B0604020202020204" pitchFamily="34" charset="0"/>
              </a:rPr>
              <a:t>2 </a:t>
            </a:r>
            <a:r>
              <a:rPr lang="en-US" smtClean="0">
                <a:latin typeface="Arial" panose="020B0604020202020204" pitchFamily="34" charset="0"/>
                <a:cs typeface="Arial" panose="020B0604020202020204" pitchFamily="34" charset="0"/>
              </a:rPr>
              <a:t>	</a:t>
            </a:r>
            <a:r>
              <a:rPr lang="vi-VN" smtClean="0">
                <a:latin typeface="Arial" panose="020B0604020202020204" pitchFamily="34" charset="0"/>
                <a:cs typeface="Arial" panose="020B0604020202020204" pitchFamily="34" charset="0"/>
              </a:rPr>
              <a:t>1 </a:t>
            </a:r>
            <a:r>
              <a:rPr lang="en-US" smtClean="0">
                <a:latin typeface="Arial" panose="020B0604020202020204" pitchFamily="34" charset="0"/>
                <a:cs typeface="Arial" panose="020B0604020202020204" pitchFamily="34" charset="0"/>
              </a:rPr>
              <a:t>	</a:t>
            </a:r>
            <a:r>
              <a:rPr lang="vi-VN" smtClean="0">
                <a:latin typeface="Arial" panose="020B0604020202020204" pitchFamily="34" charset="0"/>
                <a:cs typeface="Arial" panose="020B0604020202020204" pitchFamily="34" charset="0"/>
              </a:rPr>
              <a:t>0</a:t>
            </a:r>
            <a:endParaRPr lang="vi-VN">
              <a:latin typeface="Arial" panose="020B0604020202020204" pitchFamily="34" charset="0"/>
              <a:cs typeface="Arial" panose="020B0604020202020204" pitchFamily="34" charset="0"/>
            </a:endParaRPr>
          </a:p>
          <a:p>
            <a:pPr marL="0" indent="0">
              <a:buNone/>
            </a:pPr>
            <a:r>
              <a:rPr lang="vi-VN">
                <a:latin typeface="Arial" panose="020B0604020202020204" pitchFamily="34" charset="0"/>
                <a:cs typeface="Arial" panose="020B0604020202020204" pitchFamily="34" charset="0"/>
              </a:rPr>
              <a:t>x5 -1000 </a:t>
            </a:r>
            <a:r>
              <a:rPr lang="en-US" smtClean="0">
                <a:latin typeface="Arial" panose="020B0604020202020204" pitchFamily="34" charset="0"/>
                <a:cs typeface="Arial" panose="020B0604020202020204" pitchFamily="34" charset="0"/>
              </a:rPr>
              <a:t>5</a:t>
            </a:r>
            <a:r>
              <a:rPr lang="vi-VN" smtClean="0">
                <a:latin typeface="Arial" panose="020B0604020202020204" pitchFamily="34" charset="0"/>
                <a:cs typeface="Arial" panose="020B0604020202020204" pitchFamily="34" charset="0"/>
              </a:rPr>
              <a:t> </a:t>
            </a:r>
            <a:r>
              <a:rPr lang="en-US" smtClean="0">
                <a:latin typeface="Arial" panose="020B0604020202020204" pitchFamily="34" charset="0"/>
                <a:cs typeface="Arial" panose="020B0604020202020204" pitchFamily="34" charset="0"/>
              </a:rPr>
              <a:t>	</a:t>
            </a:r>
            <a:r>
              <a:rPr lang="vi-VN" smtClean="0">
                <a:latin typeface="Arial" panose="020B0604020202020204" pitchFamily="34" charset="0"/>
                <a:cs typeface="Arial" panose="020B0604020202020204" pitchFamily="34" charset="0"/>
              </a:rPr>
              <a:t>3 </a:t>
            </a:r>
            <a:r>
              <a:rPr lang="en-US" smtClean="0">
                <a:latin typeface="Arial" panose="020B0604020202020204" pitchFamily="34" charset="0"/>
                <a:cs typeface="Arial" panose="020B0604020202020204" pitchFamily="34" charset="0"/>
              </a:rPr>
              <a:t>	</a:t>
            </a:r>
            <a:r>
              <a:rPr lang="vi-VN" smtClean="0">
                <a:latin typeface="Arial" panose="020B0604020202020204" pitchFamily="34" charset="0"/>
                <a:cs typeface="Arial" panose="020B0604020202020204" pitchFamily="34" charset="0"/>
              </a:rPr>
              <a:t>4 </a:t>
            </a:r>
            <a:r>
              <a:rPr lang="en-US" smtClean="0">
                <a:latin typeface="Arial" panose="020B0604020202020204" pitchFamily="34" charset="0"/>
                <a:cs typeface="Arial" panose="020B0604020202020204" pitchFamily="34" charset="0"/>
              </a:rPr>
              <a:t>	</a:t>
            </a:r>
            <a:r>
              <a:rPr lang="vi-VN" smtClean="0">
                <a:latin typeface="Arial" panose="020B0604020202020204" pitchFamily="34" charset="0"/>
                <a:cs typeface="Arial" panose="020B0604020202020204" pitchFamily="34" charset="0"/>
              </a:rPr>
              <a:t>-</a:t>
            </a:r>
            <a:r>
              <a:rPr lang="vi-VN">
                <a:latin typeface="Arial" panose="020B0604020202020204" pitchFamily="34" charset="0"/>
                <a:cs typeface="Arial" panose="020B0604020202020204" pitchFamily="34" charset="0"/>
              </a:rPr>
              <a:t>1 </a:t>
            </a:r>
            <a:r>
              <a:rPr lang="en-US" smtClean="0">
                <a:latin typeface="Arial" panose="020B0604020202020204" pitchFamily="34" charset="0"/>
                <a:cs typeface="Arial" panose="020B0604020202020204" pitchFamily="34" charset="0"/>
              </a:rPr>
              <a:t>	</a:t>
            </a:r>
            <a:r>
              <a:rPr lang="vi-VN" smtClean="0">
                <a:latin typeface="Arial" panose="020B0604020202020204" pitchFamily="34" charset="0"/>
                <a:cs typeface="Arial" panose="020B0604020202020204" pitchFamily="34" charset="0"/>
              </a:rPr>
              <a:t>0 </a:t>
            </a:r>
            <a:r>
              <a:rPr lang="en-US" smtClean="0">
                <a:latin typeface="Arial" panose="020B0604020202020204" pitchFamily="34" charset="0"/>
                <a:cs typeface="Arial" panose="020B0604020202020204" pitchFamily="34" charset="0"/>
              </a:rPr>
              <a:t>	</a:t>
            </a:r>
            <a:r>
              <a:rPr lang="vi-VN" smtClean="0">
                <a:latin typeface="Arial" panose="020B0604020202020204" pitchFamily="34" charset="0"/>
                <a:cs typeface="Arial" panose="020B0604020202020204" pitchFamily="34" charset="0"/>
              </a:rPr>
              <a:t>1</a:t>
            </a:r>
            <a:endParaRPr lang="vi-VN">
              <a:latin typeface="Arial" panose="020B0604020202020204" pitchFamily="34" charset="0"/>
              <a:cs typeface="Arial" panose="020B0604020202020204" pitchFamily="34" charset="0"/>
            </a:endParaRPr>
          </a:p>
          <a:p>
            <a:pPr marL="0" indent="0">
              <a:buNone/>
            </a:pPr>
            <a:r>
              <a:rPr lang="vi-VN">
                <a:latin typeface="Arial" panose="020B0604020202020204" pitchFamily="34" charset="0"/>
                <a:cs typeface="Arial" panose="020B0604020202020204" pitchFamily="34" charset="0"/>
              </a:rPr>
              <a:t>               </a:t>
            </a:r>
            <a:r>
              <a:rPr lang="vi-VN" smtClean="0">
                <a:latin typeface="Arial" panose="020B0604020202020204" pitchFamily="34" charset="0"/>
                <a:cs typeface="Arial" panose="020B0604020202020204" pitchFamily="34" charset="0"/>
              </a:rPr>
              <a:t>-</a:t>
            </a:r>
            <a:r>
              <a:rPr lang="en-US">
                <a:latin typeface="Arial" panose="020B0604020202020204" pitchFamily="34" charset="0"/>
                <a:cs typeface="Arial" panose="020B0604020202020204" pitchFamily="34" charset="0"/>
              </a:rPr>
              <a:t>8</a:t>
            </a:r>
            <a:r>
              <a:rPr lang="vi-VN" smtClean="0">
                <a:latin typeface="Arial" panose="020B0604020202020204" pitchFamily="34" charset="0"/>
                <a:cs typeface="Arial" panose="020B0604020202020204" pitchFamily="34" charset="0"/>
              </a:rPr>
              <a:t>000 </a:t>
            </a:r>
            <a:r>
              <a:rPr lang="en-US" smtClean="0">
                <a:latin typeface="Arial" panose="020B0604020202020204" pitchFamily="34" charset="0"/>
                <a:cs typeface="Arial" panose="020B0604020202020204" pitchFamily="34" charset="0"/>
              </a:rPr>
              <a:t>	</a:t>
            </a:r>
            <a:r>
              <a:rPr lang="vi-VN" smtClean="0">
                <a:latin typeface="Arial" panose="020B0604020202020204" pitchFamily="34" charset="0"/>
                <a:cs typeface="Arial" panose="020B0604020202020204" pitchFamily="34" charset="0"/>
              </a:rPr>
              <a:t>-4001 </a:t>
            </a:r>
            <a:r>
              <a:rPr lang="en-US" smtClean="0">
                <a:latin typeface="Arial" panose="020B0604020202020204" pitchFamily="34" charset="0"/>
                <a:cs typeface="Arial" panose="020B0604020202020204" pitchFamily="34" charset="0"/>
              </a:rPr>
              <a:t>	</a:t>
            </a:r>
            <a:r>
              <a:rPr lang="vi-VN" smtClean="0">
                <a:latin typeface="Arial" panose="020B0604020202020204" pitchFamily="34" charset="0"/>
                <a:cs typeface="Arial" panose="020B0604020202020204" pitchFamily="34" charset="0"/>
              </a:rPr>
              <a:t>-</a:t>
            </a:r>
            <a:r>
              <a:rPr lang="vi-VN">
                <a:latin typeface="Arial" panose="020B0604020202020204" pitchFamily="34" charset="0"/>
                <a:cs typeface="Arial" panose="020B0604020202020204" pitchFamily="34" charset="0"/>
              </a:rPr>
              <a:t>3002 </a:t>
            </a:r>
            <a:r>
              <a:rPr lang="en-US" smtClean="0">
                <a:latin typeface="Arial" panose="020B0604020202020204" pitchFamily="34" charset="0"/>
                <a:cs typeface="Arial" panose="020B0604020202020204" pitchFamily="34" charset="0"/>
              </a:rPr>
              <a:t>	</a:t>
            </a:r>
            <a:r>
              <a:rPr lang="vi-VN" smtClean="0">
                <a:latin typeface="Arial" panose="020B0604020202020204" pitchFamily="34" charset="0"/>
                <a:cs typeface="Arial" panose="020B0604020202020204" pitchFamily="34" charset="0"/>
              </a:rPr>
              <a:t>-3 </a:t>
            </a:r>
            <a:r>
              <a:rPr lang="en-US" smtClean="0">
                <a:latin typeface="Arial" panose="020B0604020202020204" pitchFamily="34" charset="0"/>
                <a:cs typeface="Arial" panose="020B0604020202020204" pitchFamily="34" charset="0"/>
              </a:rPr>
              <a:t>	</a:t>
            </a:r>
            <a:r>
              <a:rPr lang="vi-VN" smtClean="0">
                <a:latin typeface="Arial" panose="020B0604020202020204" pitchFamily="34" charset="0"/>
                <a:cs typeface="Arial" panose="020B0604020202020204" pitchFamily="34" charset="0"/>
              </a:rPr>
              <a:t>0 </a:t>
            </a:r>
            <a:r>
              <a:rPr lang="en-US" smtClean="0">
                <a:latin typeface="Arial" panose="020B0604020202020204" pitchFamily="34" charset="0"/>
                <a:cs typeface="Arial" panose="020B0604020202020204" pitchFamily="34" charset="0"/>
              </a:rPr>
              <a:t>	</a:t>
            </a:r>
            <a:r>
              <a:rPr lang="vi-VN" smtClean="0">
                <a:latin typeface="Arial" panose="020B0604020202020204" pitchFamily="34" charset="0"/>
                <a:cs typeface="Arial" panose="020B0604020202020204" pitchFamily="34" charset="0"/>
              </a:rPr>
              <a:t>0</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657515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5920" y="3093720"/>
            <a:ext cx="9601200" cy="1485900"/>
          </a:xfrm>
        </p:spPr>
        <p:txBody>
          <a:bodyPr/>
          <a:lstStyle/>
          <a:p>
            <a:pPr algn="ctr"/>
            <a:r>
              <a:rPr lang="en-US" sz="5400" b="1" smtClean="0"/>
              <a:t>Thanks</a:t>
            </a:r>
            <a:r>
              <a:rPr lang="en-US" b="1" smtClean="0"/>
              <a:t> for </a:t>
            </a:r>
            <a:r>
              <a:rPr lang="en-US" sz="5400" b="1" smtClean="0"/>
              <a:t>listening</a:t>
            </a:r>
            <a:r>
              <a:rPr lang="en-US" b="1" smtClean="0"/>
              <a:t>!</a:t>
            </a:r>
            <a:endParaRPr lang="en-US" b="1"/>
          </a:p>
        </p:txBody>
      </p:sp>
    </p:spTree>
    <p:extLst>
      <p:ext uri="{BB962C8B-B14F-4D97-AF65-F5344CB8AC3E}">
        <p14:creationId xmlns:p14="http://schemas.microsoft.com/office/powerpoint/2010/main" val="24221037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Step 1 (last session)</a:t>
            </a:r>
            <a:endParaRPr lang="en-US"/>
          </a:p>
        </p:txBody>
      </p:sp>
      <p:sp>
        <p:nvSpPr>
          <p:cNvPr id="3" name="Content Placeholder 2"/>
          <p:cNvSpPr>
            <a:spLocks noGrp="1"/>
          </p:cNvSpPr>
          <p:nvPr>
            <p:ph idx="1"/>
          </p:nvPr>
        </p:nvSpPr>
        <p:spPr>
          <a:xfrm>
            <a:off x="1371600" y="2285999"/>
            <a:ext cx="9601200" cy="4142509"/>
          </a:xfrm>
        </p:spPr>
        <p:txBody>
          <a:bodyPr>
            <a:normAutofit/>
          </a:bodyPr>
          <a:lstStyle/>
          <a:p>
            <a:r>
              <a:rPr lang="en-US" smtClean="0">
                <a:latin typeface="Arial" panose="020B0604020202020204" pitchFamily="34" charset="0"/>
                <a:cs typeface="Arial" panose="020B0604020202020204" pitchFamily="34" charset="0"/>
              </a:rPr>
              <a:t>Lập bảng đơn hình xuất phát</a:t>
            </a: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pPr marL="0" indent="0" algn="just">
              <a:buNone/>
            </a:pPr>
            <a:endParaRPr lang="en-US" smtClean="0">
              <a:latin typeface="Arial" panose="020B0604020202020204" pitchFamily="34" charset="0"/>
              <a:cs typeface="Arial" panose="020B0604020202020204" pitchFamily="34" charset="0"/>
            </a:endParaRPr>
          </a:p>
          <a:p>
            <a:pPr marL="0" indent="0" algn="just">
              <a:buNone/>
            </a:pPr>
            <a:r>
              <a:rPr lang="en-US" smtClean="0">
                <a:latin typeface="Arial" panose="020B0604020202020204" pitchFamily="34" charset="0"/>
                <a:cs typeface="Arial" panose="020B0604020202020204" pitchFamily="34" charset="0"/>
              </a:rPr>
              <a:t>trong đó, xB là các biến cơ sở, cB là hệ số của chúng, PA là phương án tối ưu tạm thời (và sẽ được cập nhật đến khi kết thúc bài toán).</a:t>
            </a:r>
            <a:endParaRPr lang="en-US">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2242" y="2776706"/>
            <a:ext cx="4903133" cy="2488021"/>
          </a:xfrm>
          <a:prstGeom prst="rect">
            <a:avLst/>
          </a:prstGeom>
        </p:spPr>
      </p:pic>
    </p:spTree>
    <p:extLst>
      <p:ext uri="{BB962C8B-B14F-4D97-AF65-F5344CB8AC3E}">
        <p14:creationId xmlns:p14="http://schemas.microsoft.com/office/powerpoint/2010/main" val="562070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Step 1 (cont)</a:t>
            </a:r>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5798" y="4949177"/>
            <a:ext cx="6492803" cy="1196444"/>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9623" y="2171700"/>
            <a:ext cx="4903133" cy="2488021"/>
          </a:xfrm>
          <a:prstGeom prst="rect">
            <a:avLst/>
          </a:prstGeom>
        </p:spPr>
      </p:pic>
    </p:spTree>
    <p:extLst>
      <p:ext uri="{BB962C8B-B14F-4D97-AF65-F5344CB8AC3E}">
        <p14:creationId xmlns:p14="http://schemas.microsoft.com/office/powerpoint/2010/main" val="1872430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Step 2</a:t>
            </a:r>
            <a:endParaRPr lang="en-US"/>
          </a:p>
        </p:txBody>
      </p:sp>
      <p:sp>
        <p:nvSpPr>
          <p:cNvPr id="3" name="Content Placeholder 2"/>
          <p:cNvSpPr>
            <a:spLocks noGrp="1"/>
          </p:cNvSpPr>
          <p:nvPr>
            <p:ph idx="1"/>
          </p:nvPr>
        </p:nvSpPr>
        <p:spPr>
          <a:xfrm>
            <a:off x="1371600" y="1870363"/>
            <a:ext cx="9601200" cy="3581400"/>
          </a:xfrm>
        </p:spPr>
        <p:txBody>
          <a:bodyPr>
            <a:normAutofit/>
          </a:bodyPr>
          <a:lstStyle/>
          <a:p>
            <a:r>
              <a:rPr lang="en-US" sz="2400" smtClean="0">
                <a:latin typeface="Arial" panose="020B0604020202020204" pitchFamily="34" charset="0"/>
                <a:cs typeface="Arial" panose="020B0604020202020204" pitchFamily="34" charset="0"/>
              </a:rPr>
              <a:t>Đối với bài toán tìm </a:t>
            </a:r>
            <a:r>
              <a:rPr lang="en-US" sz="2400" b="1" smtClean="0">
                <a:latin typeface="Arial" panose="020B0604020202020204" pitchFamily="34" charset="0"/>
                <a:cs typeface="Arial" panose="020B0604020202020204" pitchFamily="34" charset="0"/>
              </a:rPr>
              <a:t>min</a:t>
            </a:r>
            <a:r>
              <a:rPr lang="en-US" sz="2400" smtClean="0">
                <a:latin typeface="Arial" panose="020B0604020202020204" pitchFamily="34" charset="0"/>
                <a:cs typeface="Arial" panose="020B0604020202020204" pitchFamily="34" charset="0"/>
              </a:rPr>
              <a:t>, ta có biện luận như sau</a:t>
            </a:r>
            <a:endParaRPr lang="en-US" sz="240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7137" y="2585800"/>
            <a:ext cx="7744702" cy="3662599"/>
          </a:xfrm>
          <a:prstGeom prst="rect">
            <a:avLst/>
          </a:prstGeom>
        </p:spPr>
      </p:pic>
    </p:spTree>
    <p:extLst>
      <p:ext uri="{BB962C8B-B14F-4D97-AF65-F5344CB8AC3E}">
        <p14:creationId xmlns:p14="http://schemas.microsoft.com/office/powerpoint/2010/main" val="686821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Step 2 (cont)</a:t>
            </a:r>
            <a:endParaRPr lang="en-US"/>
          </a:p>
        </p:txBody>
      </p:sp>
      <p:sp>
        <p:nvSpPr>
          <p:cNvPr id="3" name="Content Placeholder 2"/>
          <p:cNvSpPr>
            <a:spLocks noGrp="1"/>
          </p:cNvSpPr>
          <p:nvPr>
            <p:ph idx="1"/>
          </p:nvPr>
        </p:nvSpPr>
        <p:spPr>
          <a:xfrm>
            <a:off x="1371600" y="1870363"/>
            <a:ext cx="9601200" cy="3581400"/>
          </a:xfrm>
        </p:spPr>
        <p:txBody>
          <a:bodyPr>
            <a:normAutofit/>
          </a:bodyPr>
          <a:lstStyle/>
          <a:p>
            <a:r>
              <a:rPr lang="en-US" sz="2400" smtClean="0">
                <a:latin typeface="Arial" panose="020B0604020202020204" pitchFamily="34" charset="0"/>
                <a:cs typeface="Arial" panose="020B0604020202020204" pitchFamily="34" charset="0"/>
              </a:rPr>
              <a:t>Đối với bài toán tìm </a:t>
            </a:r>
            <a:r>
              <a:rPr lang="en-US" sz="2400" b="1" smtClean="0">
                <a:latin typeface="Arial" panose="020B0604020202020204" pitchFamily="34" charset="0"/>
                <a:cs typeface="Arial" panose="020B0604020202020204" pitchFamily="34" charset="0"/>
              </a:rPr>
              <a:t>max</a:t>
            </a:r>
            <a:r>
              <a:rPr lang="en-US" sz="2400" smtClean="0">
                <a:latin typeface="Arial" panose="020B0604020202020204" pitchFamily="34" charset="0"/>
                <a:cs typeface="Arial" panose="020B0604020202020204" pitchFamily="34" charset="0"/>
              </a:rPr>
              <a:t>, ta có biện luận như sau</a:t>
            </a:r>
            <a:endParaRPr lang="en-US" sz="240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927" y="2490205"/>
            <a:ext cx="7792286" cy="3702776"/>
          </a:xfrm>
          <a:prstGeom prst="rect">
            <a:avLst/>
          </a:prstGeom>
        </p:spPr>
      </p:pic>
    </p:spTree>
    <p:extLst>
      <p:ext uri="{BB962C8B-B14F-4D97-AF65-F5344CB8AC3E}">
        <p14:creationId xmlns:p14="http://schemas.microsoft.com/office/powerpoint/2010/main" val="1730918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Individual exercise </a:t>
            </a:r>
            <a:r>
              <a:rPr lang="en-US" smtClean="0"/>
              <a:t>1</a:t>
            </a:r>
            <a:endParaRPr lang="en-US"/>
          </a:p>
        </p:txBody>
      </p:sp>
      <p:sp>
        <p:nvSpPr>
          <p:cNvPr id="3" name="Content Placeholder 2"/>
          <p:cNvSpPr>
            <a:spLocks noGrp="1"/>
          </p:cNvSpPr>
          <p:nvPr>
            <p:ph idx="1"/>
          </p:nvPr>
        </p:nvSpPr>
        <p:spPr>
          <a:xfrm>
            <a:off x="1371599" y="2285999"/>
            <a:ext cx="10377055" cy="4170219"/>
          </a:xfrm>
        </p:spPr>
        <p:txBody>
          <a:bodyPr>
            <a:noAutofit/>
          </a:bodyPr>
          <a:lstStyle/>
          <a:p>
            <a:r>
              <a:rPr lang="en-US" smtClean="0">
                <a:latin typeface="Arial" panose="020B0604020202020204" pitchFamily="34" charset="0"/>
                <a:cs typeface="Arial" panose="020B0604020202020204" pitchFamily="34" charset="0"/>
              </a:rPr>
              <a:t>Giải bài toán QHTT sau bằng phương pháp đơn hình</a:t>
            </a: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r>
              <a:rPr lang="en-US" smtClean="0">
                <a:solidFill>
                  <a:srgbClr val="00B050"/>
                </a:solidFill>
                <a:latin typeface="Arial" panose="020B0604020202020204" pitchFamily="34" charset="0"/>
                <a:cs typeface="Arial" panose="020B0604020202020204" pitchFamily="34" charset="0"/>
              </a:rPr>
              <a:t>Ở bài này cần bổ sung biến x5, x6 cho hai phương trình cuối. Chọn cơ sở là x1,x5,x6.</a:t>
            </a:r>
          </a:p>
          <a:p>
            <a:r>
              <a:rPr lang="en-US" smtClean="0">
                <a:solidFill>
                  <a:srgbClr val="00B050"/>
                </a:solidFill>
                <a:latin typeface="Arial" panose="020B0604020202020204" pitchFamily="34" charset="0"/>
                <a:cs typeface="Arial" panose="020B0604020202020204" pitchFamily="34" charset="0"/>
              </a:rPr>
              <a:t>Max = 31 đạt được khi x3 = 11, x4 = 20, x1=x2=0. </a:t>
            </a:r>
            <a:endParaRPr lang="en-US">
              <a:solidFill>
                <a:srgbClr val="00B050"/>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2134" y="2897264"/>
            <a:ext cx="3740132" cy="2572909"/>
          </a:xfrm>
          <a:prstGeom prst="rect">
            <a:avLst/>
          </a:prstGeom>
        </p:spPr>
      </p:pic>
    </p:spTree>
    <p:extLst>
      <p:ext uri="{BB962C8B-B14F-4D97-AF65-F5344CB8AC3E}">
        <p14:creationId xmlns:p14="http://schemas.microsoft.com/office/powerpoint/2010/main" val="917635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Individual </a:t>
            </a:r>
            <a:r>
              <a:rPr lang="en-US" smtClean="0"/>
              <a:t>exercise 2</a:t>
            </a:r>
            <a:endParaRPr lang="en-US"/>
          </a:p>
        </p:txBody>
      </p:sp>
      <p:sp>
        <p:nvSpPr>
          <p:cNvPr id="5" name="Content Placeholder 4"/>
          <p:cNvSpPr>
            <a:spLocks noGrp="1"/>
          </p:cNvSpPr>
          <p:nvPr>
            <p:ph idx="1"/>
          </p:nvPr>
        </p:nvSpPr>
        <p:spPr>
          <a:xfrm>
            <a:off x="1371600" y="2285999"/>
            <a:ext cx="9601200" cy="3879273"/>
          </a:xfrm>
        </p:spPr>
        <p:txBody>
          <a:bodyPr>
            <a:normAutofit lnSpcReduction="10000"/>
          </a:bodyPr>
          <a:lstStyle/>
          <a:p>
            <a:r>
              <a:rPr lang="en-US" smtClean="0">
                <a:latin typeface="Arial" panose="020B0604020202020204" pitchFamily="34" charset="0"/>
                <a:cs typeface="Arial" panose="020B0604020202020204" pitchFamily="34" charset="0"/>
              </a:rPr>
              <a:t>Dùng phương pháp đơn hình để giải bài toán QHTT sau</a:t>
            </a: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r>
              <a:rPr lang="en-US" smtClean="0">
                <a:solidFill>
                  <a:srgbClr val="00B050"/>
                </a:solidFill>
                <a:latin typeface="Arial" panose="020B0604020202020204" pitchFamily="34" charset="0"/>
                <a:cs typeface="Arial" panose="020B0604020202020204" pitchFamily="34" charset="0"/>
              </a:rPr>
              <a:t>Kết quả: min = 38, đạt được với bộ (2, 8, 0, 8, 0, 0); </a:t>
            </a:r>
          </a:p>
          <a:p>
            <a:pPr marL="0" indent="0">
              <a:buNone/>
            </a:pPr>
            <a:r>
              <a:rPr lang="en-US" smtClean="0">
                <a:solidFill>
                  <a:srgbClr val="00B050"/>
                </a:solidFill>
                <a:latin typeface="Arial" panose="020B0604020202020204" pitchFamily="34" charset="0"/>
                <a:cs typeface="Arial" panose="020B0604020202020204" pitchFamily="34" charset="0"/>
              </a:rPr>
              <a:t>max = 96, đạt được với bộ (0, 24, 0, 0, 24, 6).</a:t>
            </a:r>
            <a:endParaRPr lang="en-US">
              <a:solidFill>
                <a:srgbClr val="00B050"/>
              </a:solidFill>
              <a:latin typeface="Arial" panose="020B0604020202020204" pitchFamily="34" charset="0"/>
              <a:cs typeface="Arial" panose="020B0604020202020204" pitchFamily="34" charset="0"/>
            </a:endParaRPr>
          </a:p>
          <a:p>
            <a:pPr marL="0" indent="0">
              <a:buNone/>
            </a:pPr>
            <a:endParaRPr lang="en-US">
              <a:solidFill>
                <a:srgbClr val="00B050"/>
              </a:solidFill>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1027" y="2798894"/>
            <a:ext cx="4823264" cy="2215522"/>
          </a:xfrm>
          <a:prstGeom prst="rect">
            <a:avLst/>
          </a:prstGeom>
        </p:spPr>
      </p:pic>
    </p:spTree>
    <p:extLst>
      <p:ext uri="{BB962C8B-B14F-4D97-AF65-F5344CB8AC3E}">
        <p14:creationId xmlns:p14="http://schemas.microsoft.com/office/powerpoint/2010/main" val="1975574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Back to BFS problem</a:t>
            </a:r>
            <a:endParaRPr lang="en-US"/>
          </a:p>
        </p:txBody>
      </p:sp>
      <p:sp>
        <p:nvSpPr>
          <p:cNvPr id="3" name="Content Placeholder 2"/>
          <p:cNvSpPr>
            <a:spLocks noGrp="1"/>
          </p:cNvSpPr>
          <p:nvPr>
            <p:ph idx="1"/>
          </p:nvPr>
        </p:nvSpPr>
        <p:spPr/>
        <p:txBody>
          <a:bodyPr>
            <a:normAutofit lnSpcReduction="10000"/>
          </a:bodyPr>
          <a:lstStyle/>
          <a:p>
            <a:r>
              <a:rPr lang="en-US" smtClean="0">
                <a:latin typeface="Arial" panose="020B0604020202020204" pitchFamily="34" charset="0"/>
                <a:cs typeface="Arial" panose="020B0604020202020204" pitchFamily="34" charset="0"/>
              </a:rPr>
              <a:t>Ta xét bài toán sau</a:t>
            </a: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r>
              <a:rPr lang="en-US" smtClean="0">
                <a:latin typeface="Arial" panose="020B0604020202020204" pitchFamily="34" charset="0"/>
                <a:cs typeface="Arial" panose="020B0604020202020204" pitchFamily="34" charset="0"/>
              </a:rPr>
              <a:t>Ở đây, ta không có được hệ vector cơ sở đơn vị để thuận lợi tìm ra phương án cực biên (BFS).</a:t>
            </a:r>
          </a:p>
          <a:p>
            <a:pPr marL="0" indent="0">
              <a:buNone/>
            </a:pPr>
            <a:endParaRPr lang="en-US">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6029" y="2715491"/>
            <a:ext cx="4379716" cy="2258291"/>
          </a:xfrm>
          <a:prstGeom prst="rect">
            <a:avLst/>
          </a:prstGeom>
        </p:spPr>
      </p:pic>
    </p:spTree>
    <p:extLst>
      <p:ext uri="{BB962C8B-B14F-4D97-AF65-F5344CB8AC3E}">
        <p14:creationId xmlns:p14="http://schemas.microsoft.com/office/powerpoint/2010/main" val="329491199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1987</TotalTime>
  <Words>884</Words>
  <Application>Microsoft Office PowerPoint</Application>
  <PresentationFormat>Widescreen</PresentationFormat>
  <Paragraphs>130</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Franklin Gothic Book</vt:lpstr>
      <vt:lpstr>Verdana</vt:lpstr>
      <vt:lpstr>Crop</vt:lpstr>
      <vt:lpstr>Linear programming</vt:lpstr>
      <vt:lpstr>Table of contents (session 3)</vt:lpstr>
      <vt:lpstr>Step 1 (last session)</vt:lpstr>
      <vt:lpstr>Step 1 (cont)</vt:lpstr>
      <vt:lpstr>Step 2</vt:lpstr>
      <vt:lpstr>Step 2 (cont)</vt:lpstr>
      <vt:lpstr>Individual exercise 1</vt:lpstr>
      <vt:lpstr>Individual exercise 2</vt:lpstr>
      <vt:lpstr>Back to BFS problem</vt:lpstr>
      <vt:lpstr>Back to BFS problem (cont)</vt:lpstr>
      <vt:lpstr>But it is not always true</vt:lpstr>
      <vt:lpstr>Big-M idea</vt:lpstr>
      <vt:lpstr>Big-M idea (cont)</vt:lpstr>
      <vt:lpstr>Example 1</vt:lpstr>
      <vt:lpstr>Example 1 (cont)</vt:lpstr>
      <vt:lpstr>Example 1 (cont)</vt:lpstr>
      <vt:lpstr>Example 2</vt:lpstr>
      <vt:lpstr>Example 2 (cont)</vt:lpstr>
      <vt:lpstr>Individual exercise 1</vt:lpstr>
      <vt:lpstr>Individual exercise 2</vt:lpstr>
      <vt:lpstr>Thanks for listening!</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Admin</dc:creator>
  <cp:lastModifiedBy>Admin</cp:lastModifiedBy>
  <cp:revision>471</cp:revision>
  <dcterms:created xsi:type="dcterms:W3CDTF">2020-05-03T09:48:15Z</dcterms:created>
  <dcterms:modified xsi:type="dcterms:W3CDTF">2022-02-24T06:15:43Z</dcterms:modified>
</cp:coreProperties>
</file>