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355" r:id="rId4"/>
    <p:sldId id="333" r:id="rId5"/>
    <p:sldId id="350" r:id="rId6"/>
    <p:sldId id="337" r:id="rId7"/>
    <p:sldId id="338" r:id="rId8"/>
    <p:sldId id="339" r:id="rId9"/>
    <p:sldId id="340" r:id="rId10"/>
    <p:sldId id="341" r:id="rId11"/>
    <p:sldId id="334" r:id="rId12"/>
    <p:sldId id="343" r:id="rId13"/>
    <p:sldId id="348" r:id="rId14"/>
    <p:sldId id="349" r:id="rId15"/>
    <p:sldId id="342" r:id="rId16"/>
    <p:sldId id="335" r:id="rId17"/>
    <p:sldId id="345" r:id="rId18"/>
    <p:sldId id="346" r:id="rId19"/>
    <p:sldId id="347" r:id="rId20"/>
    <p:sldId id="357" r:id="rId21"/>
    <p:sldId id="344" r:id="rId22"/>
    <p:sldId id="336" r:id="rId23"/>
    <p:sldId id="356" r:id="rId24"/>
    <p:sldId id="351" r:id="rId25"/>
    <p:sldId id="353" r:id="rId26"/>
    <p:sldId id="352" r:id="rId27"/>
    <p:sldId id="354" r:id="rId28"/>
    <p:sldId id="280"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55" d="100"/>
          <a:sy n="55" d="100"/>
        </p:scale>
        <p:origin x="61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2E3A61E4-A79B-4F6E-B621-B4A3B77DF9E2}" type="datetimeFigureOut">
              <a:rPr lang="en-US" smtClean="0"/>
              <a:t>4/5/2021</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CA8DCC1A-233B-442F-A722-CABD61059475}"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67516153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3A61E4-A79B-4F6E-B621-B4A3B77DF9E2}" type="datetimeFigureOut">
              <a:rPr lang="en-US" smtClean="0"/>
              <a:t>4/5/2021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8DCC1A-233B-442F-A722-CABD61059475}" type="slidenum">
              <a:rPr lang="en-US" smtClean="0"/>
              <a:t>‹#›</a:t>
            </a:fld>
            <a:endParaRPr lang="en-US"/>
          </a:p>
        </p:txBody>
      </p:sp>
    </p:spTree>
    <p:extLst>
      <p:ext uri="{BB962C8B-B14F-4D97-AF65-F5344CB8AC3E}">
        <p14:creationId xmlns:p14="http://schemas.microsoft.com/office/powerpoint/2010/main" val="4279593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3A61E4-A79B-4F6E-B621-B4A3B77DF9E2}" type="datetimeFigureOut">
              <a:rPr lang="en-US" smtClean="0"/>
              <a:t>4/5/2021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8DCC1A-233B-442F-A722-CABD61059475}" type="slidenum">
              <a:rPr lang="en-US" smtClean="0"/>
              <a:t>‹#›</a:t>
            </a:fld>
            <a:endParaRPr lang="en-US"/>
          </a:p>
        </p:txBody>
      </p:sp>
    </p:spTree>
    <p:extLst>
      <p:ext uri="{BB962C8B-B14F-4D97-AF65-F5344CB8AC3E}">
        <p14:creationId xmlns:p14="http://schemas.microsoft.com/office/powerpoint/2010/main" val="1165415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3A61E4-A79B-4F6E-B621-B4A3B77DF9E2}" type="datetimeFigureOut">
              <a:rPr lang="en-US" smtClean="0"/>
              <a:t>4/5/2021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8DCC1A-233B-442F-A722-CABD61059475}" type="slidenum">
              <a:rPr lang="en-US" smtClean="0"/>
              <a:t>‹#›</a:t>
            </a:fld>
            <a:endParaRPr lang="en-US"/>
          </a:p>
        </p:txBody>
      </p:sp>
    </p:spTree>
    <p:extLst>
      <p:ext uri="{BB962C8B-B14F-4D97-AF65-F5344CB8AC3E}">
        <p14:creationId xmlns:p14="http://schemas.microsoft.com/office/powerpoint/2010/main" val="2152702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2E3A61E4-A79B-4F6E-B621-B4A3B77DF9E2}" type="datetimeFigureOut">
              <a:rPr lang="en-US" smtClean="0"/>
              <a:t>4/5/2021</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CA8DCC1A-233B-442F-A722-CABD61059475}"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57375655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E3A61E4-A79B-4F6E-B621-B4A3B77DF9E2}" type="datetimeFigureOut">
              <a:rPr lang="en-US" smtClean="0"/>
              <a:t>4/5/2021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8DCC1A-233B-442F-A722-CABD61059475}" type="slidenum">
              <a:rPr lang="en-US" smtClean="0"/>
              <a:t>‹#›</a:t>
            </a:fld>
            <a:endParaRPr lang="en-US"/>
          </a:p>
        </p:txBody>
      </p:sp>
    </p:spTree>
    <p:extLst>
      <p:ext uri="{BB962C8B-B14F-4D97-AF65-F5344CB8AC3E}">
        <p14:creationId xmlns:p14="http://schemas.microsoft.com/office/powerpoint/2010/main" val="3272674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E3A61E4-A79B-4F6E-B621-B4A3B77DF9E2}" type="datetimeFigureOut">
              <a:rPr lang="en-US" smtClean="0"/>
              <a:t>4/5/2021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8DCC1A-233B-442F-A722-CABD61059475}" type="slidenum">
              <a:rPr lang="en-US" smtClean="0"/>
              <a:t>‹#›</a:t>
            </a:fld>
            <a:endParaRPr lang="en-US"/>
          </a:p>
        </p:txBody>
      </p:sp>
    </p:spTree>
    <p:extLst>
      <p:ext uri="{BB962C8B-B14F-4D97-AF65-F5344CB8AC3E}">
        <p14:creationId xmlns:p14="http://schemas.microsoft.com/office/powerpoint/2010/main" val="1219309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E3A61E4-A79B-4F6E-B621-B4A3B77DF9E2}" type="datetimeFigureOut">
              <a:rPr lang="en-US" smtClean="0"/>
              <a:t>4/5/2021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8DCC1A-233B-442F-A722-CABD61059475}" type="slidenum">
              <a:rPr lang="en-US" smtClean="0"/>
              <a:t>‹#›</a:t>
            </a:fld>
            <a:endParaRPr lang="en-US"/>
          </a:p>
        </p:txBody>
      </p:sp>
    </p:spTree>
    <p:extLst>
      <p:ext uri="{BB962C8B-B14F-4D97-AF65-F5344CB8AC3E}">
        <p14:creationId xmlns:p14="http://schemas.microsoft.com/office/powerpoint/2010/main" val="2826255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3A61E4-A79B-4F6E-B621-B4A3B77DF9E2}" type="datetimeFigureOut">
              <a:rPr lang="en-US" smtClean="0"/>
              <a:t>4/5/2021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8DCC1A-233B-442F-A722-CABD61059475}" type="slidenum">
              <a:rPr lang="en-US" smtClean="0"/>
              <a:t>‹#›</a:t>
            </a:fld>
            <a:endParaRPr lang="en-US"/>
          </a:p>
        </p:txBody>
      </p:sp>
    </p:spTree>
    <p:extLst>
      <p:ext uri="{BB962C8B-B14F-4D97-AF65-F5344CB8AC3E}">
        <p14:creationId xmlns:p14="http://schemas.microsoft.com/office/powerpoint/2010/main" val="2192142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E3A61E4-A79B-4F6E-B621-B4A3B77DF9E2}" type="datetimeFigureOut">
              <a:rPr lang="en-US" smtClean="0"/>
              <a:t>4/5/2021</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CA8DCC1A-233B-442F-A722-CABD61059475}"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39930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E3A61E4-A79B-4F6E-B621-B4A3B77DF9E2}" type="datetimeFigureOut">
              <a:rPr lang="en-US" smtClean="0"/>
              <a:t>4/5/2021</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CA8DCC1A-233B-442F-A722-CABD61059475}"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452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2E3A61E4-A79B-4F6E-B621-B4A3B77DF9E2}" type="datetimeFigureOut">
              <a:rPr lang="en-US" smtClean="0"/>
              <a:t>4/5/2021</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CA8DCC1A-233B-442F-A722-CABD61059475}"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0768872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bit.ly/3tP9Bfc"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bit.ly/3tP9Bfc"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linprog.com/e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Linear programming</a:t>
            </a:r>
            <a:endParaRPr lang="en-US"/>
          </a:p>
        </p:txBody>
      </p:sp>
      <p:sp>
        <p:nvSpPr>
          <p:cNvPr id="3" name="Subtitle 2"/>
          <p:cNvSpPr>
            <a:spLocks noGrp="1"/>
          </p:cNvSpPr>
          <p:nvPr>
            <p:ph type="subTitle" idx="1"/>
          </p:nvPr>
        </p:nvSpPr>
        <p:spPr/>
        <p:txBody>
          <a:bodyPr>
            <a:normAutofit/>
          </a:bodyPr>
          <a:lstStyle/>
          <a:p>
            <a:r>
              <a:rPr lang="en-US" sz="2400">
                <a:latin typeface="Calibri" panose="020F0502020204030204" pitchFamily="34" charset="0"/>
                <a:cs typeface="Calibri" panose="020F0502020204030204" pitchFamily="34" charset="0"/>
              </a:rPr>
              <a:t>Đại học KHTN TPHCM </a:t>
            </a:r>
            <a:r>
              <a:rPr lang="en-US" sz="2400" smtClean="0">
                <a:latin typeface="Calibri" panose="020F0502020204030204" pitchFamily="34" charset="0"/>
                <a:cs typeface="Calibri" panose="020F0502020204030204" pitchFamily="34" charset="0"/>
              </a:rPr>
              <a:t>– Khoa CNTT</a:t>
            </a:r>
          </a:p>
          <a:p>
            <a:r>
              <a:rPr lang="en-US" sz="2400" smtClean="0">
                <a:latin typeface="Calibri" panose="020F0502020204030204" pitchFamily="34" charset="0"/>
                <a:cs typeface="Calibri" panose="020F0502020204030204" pitchFamily="34" charset="0"/>
              </a:rPr>
              <a:t>Lớp chính quy </a:t>
            </a:r>
            <a:r>
              <a:rPr lang="en-US" sz="2400" smtClean="0">
                <a:latin typeface="Calibri" panose="020F0502020204030204" pitchFamily="34" charset="0"/>
                <a:cs typeface="Calibri" panose="020F0502020204030204" pitchFamily="34" charset="0"/>
              </a:rPr>
              <a:t>2021 </a:t>
            </a:r>
            <a:r>
              <a:rPr lang="en-US" sz="2400" smtClean="0">
                <a:latin typeface="Calibri" panose="020F0502020204030204" pitchFamily="34" charset="0"/>
                <a:cs typeface="Calibri" panose="020F0502020204030204" pitchFamily="34" charset="0"/>
              </a:rPr>
              <a:t>– Buổi 4</a:t>
            </a:r>
            <a:endParaRPr lang="en-US" sz="2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511807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 2</a:t>
            </a:r>
            <a:endParaRPr lang="en-US"/>
          </a:p>
        </p:txBody>
      </p:sp>
      <p:sp>
        <p:nvSpPr>
          <p:cNvPr id="3" name="Content Placeholder 2"/>
          <p:cNvSpPr>
            <a:spLocks noGrp="1"/>
          </p:cNvSpPr>
          <p:nvPr>
            <p:ph idx="1"/>
          </p:nvPr>
        </p:nvSpPr>
        <p:spPr/>
        <p:txBody>
          <a:bodyPr>
            <a:normAutofit/>
          </a:bodyPr>
          <a:lstStyle/>
          <a:p>
            <a:r>
              <a:rPr lang="vi-VN">
                <a:latin typeface="Arial" panose="020B0604020202020204" pitchFamily="34" charset="0"/>
                <a:cs typeface="Arial" panose="020B0604020202020204" pitchFamily="34" charset="0"/>
              </a:rPr>
              <a:t>Tương tự, ta xét ví dụ </a:t>
            </a:r>
            <a:r>
              <a:rPr lang="en-US" smtClean="0">
                <a:latin typeface="Arial" panose="020B0604020202020204" pitchFamily="34" charset="0"/>
                <a:cs typeface="Arial" panose="020B0604020202020204" pitchFamily="34" charset="0"/>
              </a:rPr>
              <a:t>dạng tìm min. </a:t>
            </a:r>
          </a:p>
          <a:p>
            <a:r>
              <a:rPr lang="vi-VN">
                <a:latin typeface="Arial" panose="020B0604020202020204" pitchFamily="34" charset="0"/>
                <a:cs typeface="Arial" panose="020B0604020202020204" pitchFamily="34" charset="0"/>
              </a:rPr>
              <a:t>Bằng cách nhân </a:t>
            </a:r>
            <a:r>
              <a:rPr lang="en-US" smtClean="0">
                <a:latin typeface="Arial" panose="020B0604020202020204" pitchFamily="34" charset="0"/>
                <a:cs typeface="Arial" panose="020B0604020202020204" pitchFamily="34" charset="0"/>
              </a:rPr>
              <a:t>y1, y2</a:t>
            </a:r>
            <a:r>
              <a:rPr lang="vi-VN" smtClean="0">
                <a:latin typeface="Arial" panose="020B0604020202020204" pitchFamily="34" charset="0"/>
                <a:cs typeface="Arial" panose="020B0604020202020204" pitchFamily="34" charset="0"/>
              </a:rPr>
              <a:t> </a:t>
            </a:r>
            <a:r>
              <a:rPr lang="vi-VN">
                <a:latin typeface="Arial" panose="020B0604020202020204" pitchFamily="34" charset="0"/>
                <a:cs typeface="Arial" panose="020B0604020202020204" pitchFamily="34" charset="0"/>
              </a:rPr>
              <a:t>vào, ta muốn tìm chặn dưới của </a:t>
            </a:r>
            <a:r>
              <a:rPr lang="en-US" smtClean="0">
                <a:latin typeface="Arial" panose="020B0604020202020204" pitchFamily="34" charset="0"/>
                <a:cs typeface="Arial" panose="020B0604020202020204" pitchFamily="34" charset="0"/>
              </a:rPr>
              <a:t>f.</a:t>
            </a:r>
            <a:r>
              <a:rPr lang="vi-VN" smtClean="0">
                <a:latin typeface="Arial" panose="020B0604020202020204" pitchFamily="34" charset="0"/>
                <a:cs typeface="Arial" panose="020B0604020202020204" pitchFamily="34" charset="0"/>
              </a:rPr>
              <a:t> </a:t>
            </a:r>
            <a:r>
              <a:rPr lang="vi-VN">
                <a:latin typeface="Arial" panose="020B0604020202020204" pitchFamily="34" charset="0"/>
                <a:cs typeface="Arial" panose="020B0604020202020204" pitchFamily="34" charset="0"/>
              </a:rPr>
              <a:t>Khi đó cần có đánh giá </a:t>
            </a:r>
            <a:r>
              <a:rPr lang="vi-VN" b="1">
                <a:latin typeface="Arial" panose="020B0604020202020204" pitchFamily="34" charset="0"/>
                <a:cs typeface="Arial" panose="020B0604020202020204" pitchFamily="34" charset="0"/>
              </a:rPr>
              <a:t>f &gt;= VT &gt;= VP</a:t>
            </a:r>
            <a:r>
              <a:rPr lang="vi-VN">
                <a:latin typeface="Arial" panose="020B0604020202020204" pitchFamily="34" charset="0"/>
                <a:cs typeface="Arial" panose="020B0604020202020204" pitchFamily="34" charset="0"/>
              </a:rPr>
              <a:t> (tương tự như ở dạng max trong VD1, nhưng ở đây ta đổi chiều lại do muốn tìm chặn dưới).</a:t>
            </a:r>
          </a:p>
          <a:p>
            <a:r>
              <a:rPr lang="vi-VN">
                <a:latin typeface="Arial" panose="020B0604020202020204" pitchFamily="34" charset="0"/>
                <a:cs typeface="Arial" panose="020B0604020202020204" pitchFamily="34" charset="0"/>
              </a:rPr>
              <a:t>Trong ràng buộc (1), do dấu của BĐT chưa thuận lợi nên ta cho y1 &lt;= 0 như nhận xét trên để đổi chiều lại. Khi </a:t>
            </a:r>
            <a:r>
              <a:rPr lang="vi-VN" smtClean="0">
                <a:latin typeface="Arial" panose="020B0604020202020204" pitchFamily="34" charset="0"/>
                <a:cs typeface="Arial" panose="020B0604020202020204" pitchFamily="34" charset="0"/>
              </a:rPr>
              <a:t>đó</a:t>
            </a:r>
            <a:endParaRPr lang="en-US" smtClean="0">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smtClean="0">
              <a:latin typeface="Arial" panose="020B0604020202020204" pitchFamily="34" charset="0"/>
              <a:cs typeface="Arial" panose="020B0604020202020204" pitchFamily="34" charset="0"/>
            </a:endParaRPr>
          </a:p>
          <a:p>
            <a:r>
              <a:rPr lang="en-US" smtClean="0">
                <a:latin typeface="Arial" panose="020B0604020202020204" pitchFamily="34" charset="0"/>
                <a:cs typeface="Arial" panose="020B0604020202020204" pitchFamily="34" charset="0"/>
              </a:rPr>
              <a:t>Ta cũng chọn                       và tìm max của 5y1+3y2 để có chặn trên tốt nhất. </a:t>
            </a:r>
            <a:endParaRPr lang="vi-VN">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3370" y="846667"/>
            <a:ext cx="4793010" cy="116416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4762" y="4501670"/>
            <a:ext cx="6056587" cy="62451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44762" y="5317452"/>
            <a:ext cx="1404329" cy="1099895"/>
          </a:xfrm>
          <a:prstGeom prst="rect">
            <a:avLst/>
          </a:prstGeom>
        </p:spPr>
      </p:pic>
    </p:spTree>
    <p:extLst>
      <p:ext uri="{BB962C8B-B14F-4D97-AF65-F5344CB8AC3E}">
        <p14:creationId xmlns:p14="http://schemas.microsoft.com/office/powerpoint/2010/main" val="21459701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Introduction to </a:t>
            </a:r>
            <a:r>
              <a:rPr lang="en-US" b="1" smtClean="0"/>
              <a:t>dual problem</a:t>
            </a:r>
            <a:endParaRPr lang="en-US" b="1"/>
          </a:p>
        </p:txBody>
      </p:sp>
      <p:sp>
        <p:nvSpPr>
          <p:cNvPr id="3" name="Content Placeholder 2"/>
          <p:cNvSpPr>
            <a:spLocks noGrp="1"/>
          </p:cNvSpPr>
          <p:nvPr>
            <p:ph idx="1"/>
          </p:nvPr>
        </p:nvSpPr>
        <p:spPr>
          <a:xfrm>
            <a:off x="1371599" y="2286000"/>
            <a:ext cx="10418619" cy="3581400"/>
          </a:xfrm>
        </p:spPr>
        <p:txBody>
          <a:bodyPr>
            <a:noAutofit/>
          </a:bodyPr>
          <a:lstStyle/>
          <a:p>
            <a:r>
              <a:rPr lang="en-US" sz="2400" smtClean="0">
                <a:latin typeface="Arial" panose="020B0604020202020204" pitchFamily="34" charset="0"/>
                <a:cs typeface="Arial" panose="020B0604020202020204" pitchFamily="34" charset="0"/>
              </a:rPr>
              <a:t>Các thao tác đã làm như trên đưa ta về bài toán đối ngẫu của </a:t>
            </a:r>
            <a:r>
              <a:rPr lang="en-US" sz="2400" smtClean="0">
                <a:latin typeface="Arial" panose="020B0604020202020204" pitchFamily="34" charset="0"/>
                <a:cs typeface="Arial" panose="020B0604020202020204" pitchFamily="34" charset="0"/>
              </a:rPr>
              <a:t>bài QHTT</a:t>
            </a:r>
            <a:r>
              <a:rPr lang="en-US" sz="2400" smtClean="0">
                <a:latin typeface="Arial" panose="020B0604020202020204" pitchFamily="34" charset="0"/>
                <a:cs typeface="Arial" panose="020B0604020202020204" pitchFamily="34" charset="0"/>
              </a:rPr>
              <a:t>.</a:t>
            </a:r>
          </a:p>
          <a:p>
            <a:r>
              <a:rPr lang="en-US" sz="2400" smtClean="0">
                <a:latin typeface="Arial" panose="020B0604020202020204" pitchFamily="34" charset="0"/>
                <a:cs typeface="Arial" panose="020B0604020202020204" pitchFamily="34" charset="0"/>
              </a:rPr>
              <a:t>Lý thuyết đối ngẫu là một nội dung quan trọng của QHTT. Nó giúp ta khảo sát một cách gián tiếp kết quả của bài toán QHTT (khi mà bài toán gốc khó giải) và có các ước lượng phù hợp cho nghiệm của bài gốc.</a:t>
            </a:r>
          </a:p>
          <a:p>
            <a:r>
              <a:rPr lang="en-US" sz="2400" smtClean="0">
                <a:latin typeface="Arial" panose="020B0604020202020204" pitchFamily="34" charset="0"/>
                <a:cs typeface="Arial" panose="020B0604020202020204" pitchFamily="34" charset="0"/>
              </a:rPr>
              <a:t>Bài gốc thường ký hiệu là (P): primal, bài đối ngẫu của nó là (D): dual.</a:t>
            </a:r>
          </a:p>
          <a:p>
            <a:r>
              <a:rPr lang="en-US" sz="2400" smtClean="0">
                <a:latin typeface="Arial" panose="020B0604020202020204" pitchFamily="34" charset="0"/>
                <a:cs typeface="Arial" panose="020B0604020202020204" pitchFamily="34" charset="0"/>
              </a:rPr>
              <a:t>Người </a:t>
            </a:r>
            <a:r>
              <a:rPr lang="en-US" sz="2400" smtClean="0">
                <a:latin typeface="Arial" panose="020B0604020202020204" pitchFamily="34" charset="0"/>
                <a:cs typeface="Arial" panose="020B0604020202020204" pitchFamily="34" charset="0"/>
              </a:rPr>
              <a:t>ta còn khảo sát cả phương pháp đơn hình đối ngẫu (không trình bày ở đây).</a:t>
            </a:r>
            <a:endParaRPr lang="en-US" sz="2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625663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Some properties</a:t>
            </a:r>
            <a:endParaRPr lang="en-US"/>
          </a:p>
        </p:txBody>
      </p:sp>
      <p:sp>
        <p:nvSpPr>
          <p:cNvPr id="3" name="Content Placeholder 2"/>
          <p:cNvSpPr>
            <a:spLocks noGrp="1"/>
          </p:cNvSpPr>
          <p:nvPr>
            <p:ph idx="1"/>
          </p:nvPr>
        </p:nvSpPr>
        <p:spPr>
          <a:xfrm>
            <a:off x="1371599" y="1946564"/>
            <a:ext cx="10072255" cy="3581400"/>
          </a:xfrm>
        </p:spPr>
        <p:txBody>
          <a:bodyPr>
            <a:noAutofit/>
          </a:bodyPr>
          <a:lstStyle/>
          <a:p>
            <a:r>
              <a:rPr lang="en-US" sz="2400" smtClean="0">
                <a:latin typeface="Arial" panose="020B0604020202020204" pitchFamily="34" charset="0"/>
                <a:cs typeface="Arial" panose="020B0604020202020204" pitchFamily="34" charset="0"/>
              </a:rPr>
              <a:t>Đối ngẫu của đối ngẫu là chính nó.</a:t>
            </a:r>
          </a:p>
          <a:p>
            <a:r>
              <a:rPr lang="en-US" sz="2400" smtClean="0">
                <a:latin typeface="Arial" panose="020B0604020202020204" pitchFamily="34" charset="0"/>
                <a:cs typeface="Arial" panose="020B0604020202020204" pitchFamily="34" charset="0"/>
              </a:rPr>
              <a:t>Khi (P) tìm max, (D) tìm min: nhưng (D) lại không có chặn dưới thì (P) cũng sẽ không có nghiệm. Tương tự với trường hợp (P) tìm min</a:t>
            </a:r>
            <a:r>
              <a:rPr lang="en-US" sz="2400" smtClean="0">
                <a:latin typeface="Arial" panose="020B0604020202020204" pitchFamily="34" charset="0"/>
                <a:cs typeface="Arial" panose="020B0604020202020204" pitchFamily="34" charset="0"/>
              </a:rPr>
              <a:t>.</a:t>
            </a:r>
          </a:p>
          <a:p>
            <a:r>
              <a:rPr lang="en-US" sz="2400">
                <a:latin typeface="Arial" panose="020B0604020202020204" pitchFamily="34" charset="0"/>
                <a:cs typeface="Arial" panose="020B0604020202020204" pitchFamily="34" charset="0"/>
              </a:rPr>
              <a:t>Các lợi ích khi khảo sát bài đối ngẫu: số ràng buộc và số biến của bài gốc sẽ đổi chỗ cho nhau, mà phương pháp đơn hình sẽ thực thi chậm hơn khi số ràng buộc tăng nên nếu (P) có số ràng buộc &gt;&gt; số biến thì việc xét (D) là hợp </a:t>
            </a:r>
            <a:r>
              <a:rPr lang="en-US" sz="2400">
                <a:latin typeface="Arial" panose="020B0604020202020204" pitchFamily="34" charset="0"/>
                <a:cs typeface="Arial" panose="020B0604020202020204" pitchFamily="34" charset="0"/>
              </a:rPr>
              <a:t>lý</a:t>
            </a:r>
            <a:r>
              <a:rPr lang="en-US" sz="2400" smtClean="0">
                <a:latin typeface="Arial" panose="020B0604020202020204" pitchFamily="34" charset="0"/>
                <a:cs typeface="Arial" panose="020B0604020202020204" pitchFamily="34" charset="0"/>
              </a:rPr>
              <a:t>.</a:t>
            </a:r>
            <a:endParaRPr lang="en-US" sz="2400" smtClean="0">
              <a:latin typeface="Arial" panose="020B0604020202020204" pitchFamily="34" charset="0"/>
              <a:cs typeface="Arial" panose="020B0604020202020204" pitchFamily="34" charset="0"/>
            </a:endParaRPr>
          </a:p>
          <a:p>
            <a:r>
              <a:rPr lang="en-US" sz="2400" smtClean="0">
                <a:latin typeface="Arial" panose="020B0604020202020204" pitchFamily="34" charset="0"/>
                <a:cs typeface="Arial" panose="020B0604020202020204" pitchFamily="34" charset="0"/>
              </a:rPr>
              <a:t>Bài gốc và đối ngẫu có </a:t>
            </a:r>
            <a:r>
              <a:rPr lang="en-US" sz="2400" smtClean="0">
                <a:latin typeface="Arial" panose="020B0604020202020204" pitchFamily="34" charset="0"/>
                <a:cs typeface="Arial" panose="020B0604020202020204" pitchFamily="34" charset="0"/>
              </a:rPr>
              <a:t>sự liên hệ không chỉ về mặt toán mà còn có các ý nghĩa về mặt kinh tế.</a:t>
            </a:r>
            <a:endParaRPr lang="en-US" sz="2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042801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Formula of exchange</a:t>
            </a:r>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22560381"/>
              </p:ext>
            </p:extLst>
          </p:nvPr>
        </p:nvGraphicFramePr>
        <p:xfrm>
          <a:off x="1371600" y="2286000"/>
          <a:ext cx="9601200" cy="1112520"/>
        </p:xfrm>
        <a:graphic>
          <a:graphicData uri="http://schemas.openxmlformats.org/drawingml/2006/table">
            <a:tbl>
              <a:tblPr firstRow="1" bandRow="1">
                <a:tableStyleId>{5C22544A-7EE6-4342-B048-85BDC9FD1C3A}</a:tableStyleId>
              </a:tblPr>
              <a:tblGrid>
                <a:gridCol w="3200400"/>
                <a:gridCol w="3200400"/>
                <a:gridCol w="3200400"/>
              </a:tblGrid>
              <a:tr h="370840">
                <a:tc>
                  <a:txBody>
                    <a:bodyPr/>
                    <a:lstStyle/>
                    <a:p>
                      <a:pPr algn="ctr"/>
                      <a:r>
                        <a:rPr lang="en-US" smtClean="0">
                          <a:latin typeface="Arial" panose="020B0604020202020204" pitchFamily="34" charset="0"/>
                          <a:cs typeface="Arial" panose="020B0604020202020204" pitchFamily="34" charset="0"/>
                        </a:rPr>
                        <a:t>Bài</a:t>
                      </a:r>
                      <a:r>
                        <a:rPr lang="en-US" baseline="0" smtClean="0">
                          <a:latin typeface="Arial" panose="020B0604020202020204" pitchFamily="34" charset="0"/>
                          <a:cs typeface="Arial" panose="020B0604020202020204" pitchFamily="34" charset="0"/>
                        </a:rPr>
                        <a:t> toán</a:t>
                      </a:r>
                      <a:endParaRPr lang="en-US">
                        <a:latin typeface="Arial" panose="020B0604020202020204" pitchFamily="34" charset="0"/>
                        <a:cs typeface="Arial" panose="020B0604020202020204" pitchFamily="34" charset="0"/>
                      </a:endParaRPr>
                    </a:p>
                  </a:txBody>
                  <a:tcPr/>
                </a:tc>
                <a:tc>
                  <a:txBody>
                    <a:bodyPr/>
                    <a:lstStyle/>
                    <a:p>
                      <a:pPr algn="ctr"/>
                      <a:r>
                        <a:rPr lang="en-US" smtClean="0">
                          <a:latin typeface="Arial" panose="020B0604020202020204" pitchFamily="34" charset="0"/>
                          <a:cs typeface="Arial" panose="020B0604020202020204" pitchFamily="34" charset="0"/>
                        </a:rPr>
                        <a:t>Dấu</a:t>
                      </a:r>
                      <a:r>
                        <a:rPr lang="en-US" baseline="0" smtClean="0">
                          <a:latin typeface="Arial" panose="020B0604020202020204" pitchFamily="34" charset="0"/>
                          <a:cs typeface="Arial" panose="020B0604020202020204" pitchFamily="34" charset="0"/>
                        </a:rPr>
                        <a:t> của b và y</a:t>
                      </a:r>
                      <a:endParaRPr lang="en-US">
                        <a:latin typeface="Arial" panose="020B0604020202020204" pitchFamily="34" charset="0"/>
                        <a:cs typeface="Arial" panose="020B0604020202020204" pitchFamily="34" charset="0"/>
                      </a:endParaRPr>
                    </a:p>
                  </a:txBody>
                  <a:tcPr/>
                </a:tc>
                <a:tc>
                  <a:txBody>
                    <a:bodyPr/>
                    <a:lstStyle/>
                    <a:p>
                      <a:pPr algn="ctr"/>
                      <a:r>
                        <a:rPr lang="en-US" smtClean="0">
                          <a:latin typeface="Arial" panose="020B0604020202020204" pitchFamily="34" charset="0"/>
                          <a:cs typeface="Arial" panose="020B0604020202020204" pitchFamily="34" charset="0"/>
                        </a:rPr>
                        <a:t>Dấu</a:t>
                      </a:r>
                      <a:r>
                        <a:rPr lang="en-US" baseline="0" smtClean="0">
                          <a:latin typeface="Arial" panose="020B0604020202020204" pitchFamily="34" charset="0"/>
                          <a:cs typeface="Arial" panose="020B0604020202020204" pitchFamily="34" charset="0"/>
                        </a:rPr>
                        <a:t> của c và x</a:t>
                      </a:r>
                      <a:endParaRPr lang="en-US">
                        <a:latin typeface="Arial" panose="020B0604020202020204" pitchFamily="34" charset="0"/>
                        <a:cs typeface="Arial" panose="020B0604020202020204" pitchFamily="34" charset="0"/>
                      </a:endParaRPr>
                    </a:p>
                  </a:txBody>
                  <a:tcPr/>
                </a:tc>
              </a:tr>
              <a:tr h="370840">
                <a:tc>
                  <a:txBody>
                    <a:bodyPr/>
                    <a:lstStyle/>
                    <a:p>
                      <a:pPr algn="ctr"/>
                      <a:r>
                        <a:rPr lang="en-US" b="1" smtClean="0">
                          <a:latin typeface="Arial" panose="020B0604020202020204" pitchFamily="34" charset="0"/>
                          <a:cs typeface="Arial" panose="020B0604020202020204" pitchFamily="34" charset="0"/>
                        </a:rPr>
                        <a:t>Từ</a:t>
                      </a:r>
                      <a:r>
                        <a:rPr lang="en-US" b="1" baseline="0" smtClean="0">
                          <a:latin typeface="Arial" panose="020B0604020202020204" pitchFamily="34" charset="0"/>
                          <a:cs typeface="Arial" panose="020B0604020202020204" pitchFamily="34" charset="0"/>
                        </a:rPr>
                        <a:t> min -&gt; max</a:t>
                      </a:r>
                      <a:endParaRPr lang="en-US" b="1">
                        <a:latin typeface="Arial" panose="020B0604020202020204" pitchFamily="34" charset="0"/>
                        <a:cs typeface="Arial" panose="020B0604020202020204" pitchFamily="34" charset="0"/>
                      </a:endParaRPr>
                    </a:p>
                  </a:txBody>
                  <a:tcPr/>
                </a:tc>
                <a:tc>
                  <a:txBody>
                    <a:bodyPr/>
                    <a:lstStyle/>
                    <a:p>
                      <a:pPr algn="ctr"/>
                      <a:r>
                        <a:rPr lang="en-US" smtClean="0">
                          <a:latin typeface="Arial" panose="020B0604020202020204" pitchFamily="34" charset="0"/>
                          <a:cs typeface="Arial" panose="020B0604020202020204" pitchFamily="34" charset="0"/>
                        </a:rPr>
                        <a:t>Cùng</a:t>
                      </a:r>
                      <a:endParaRPr lang="en-US">
                        <a:latin typeface="Arial" panose="020B0604020202020204" pitchFamily="34" charset="0"/>
                        <a:cs typeface="Arial" panose="020B0604020202020204" pitchFamily="34" charset="0"/>
                      </a:endParaRPr>
                    </a:p>
                  </a:txBody>
                  <a:tcPr/>
                </a:tc>
                <a:tc>
                  <a:txBody>
                    <a:bodyPr/>
                    <a:lstStyle/>
                    <a:p>
                      <a:pPr algn="ctr"/>
                      <a:r>
                        <a:rPr lang="en-US" smtClean="0">
                          <a:latin typeface="Arial" panose="020B0604020202020204" pitchFamily="34" charset="0"/>
                          <a:cs typeface="Arial" panose="020B0604020202020204" pitchFamily="34" charset="0"/>
                        </a:rPr>
                        <a:t>Trái</a:t>
                      </a:r>
                      <a:endParaRPr lang="en-US">
                        <a:latin typeface="Arial" panose="020B0604020202020204" pitchFamily="34" charset="0"/>
                        <a:cs typeface="Arial" panose="020B0604020202020204" pitchFamily="34" charset="0"/>
                      </a:endParaRPr>
                    </a:p>
                  </a:txBody>
                  <a:tcPr/>
                </a:tc>
              </a:tr>
              <a:tr h="370840">
                <a:tc>
                  <a:txBody>
                    <a:bodyPr/>
                    <a:lstStyle/>
                    <a:p>
                      <a:pPr algn="ctr"/>
                      <a:r>
                        <a:rPr lang="en-US" b="1" smtClean="0">
                          <a:latin typeface="Arial" panose="020B0604020202020204" pitchFamily="34" charset="0"/>
                          <a:cs typeface="Arial" panose="020B0604020202020204" pitchFamily="34" charset="0"/>
                        </a:rPr>
                        <a:t>Từ</a:t>
                      </a:r>
                      <a:r>
                        <a:rPr lang="en-US" b="1" baseline="0" smtClean="0">
                          <a:latin typeface="Arial" panose="020B0604020202020204" pitchFamily="34" charset="0"/>
                          <a:cs typeface="Arial" panose="020B0604020202020204" pitchFamily="34" charset="0"/>
                        </a:rPr>
                        <a:t> max -&gt; min</a:t>
                      </a:r>
                      <a:endParaRPr lang="en-US" b="1">
                        <a:latin typeface="Arial" panose="020B0604020202020204" pitchFamily="34" charset="0"/>
                        <a:cs typeface="Arial" panose="020B0604020202020204" pitchFamily="34" charset="0"/>
                      </a:endParaRPr>
                    </a:p>
                  </a:txBody>
                  <a:tcPr/>
                </a:tc>
                <a:tc>
                  <a:txBody>
                    <a:bodyPr/>
                    <a:lstStyle/>
                    <a:p>
                      <a:pPr algn="ctr"/>
                      <a:r>
                        <a:rPr lang="en-US" smtClean="0">
                          <a:latin typeface="Arial" panose="020B0604020202020204" pitchFamily="34" charset="0"/>
                          <a:cs typeface="Arial" panose="020B0604020202020204" pitchFamily="34" charset="0"/>
                        </a:rPr>
                        <a:t>Trái</a:t>
                      </a:r>
                      <a:endParaRPr lang="en-US">
                        <a:latin typeface="Arial" panose="020B0604020202020204" pitchFamily="34" charset="0"/>
                        <a:cs typeface="Arial" panose="020B0604020202020204" pitchFamily="34" charset="0"/>
                      </a:endParaRPr>
                    </a:p>
                  </a:txBody>
                  <a:tcPr/>
                </a:tc>
                <a:tc>
                  <a:txBody>
                    <a:bodyPr/>
                    <a:lstStyle/>
                    <a:p>
                      <a:pPr algn="ctr"/>
                      <a:r>
                        <a:rPr lang="en-US" smtClean="0">
                          <a:latin typeface="Arial" panose="020B0604020202020204" pitchFamily="34" charset="0"/>
                          <a:cs typeface="Arial" panose="020B0604020202020204" pitchFamily="34" charset="0"/>
                        </a:rPr>
                        <a:t>Cùng</a:t>
                      </a:r>
                      <a:endParaRPr lang="en-US">
                        <a:latin typeface="Arial" panose="020B0604020202020204" pitchFamily="34" charset="0"/>
                        <a:cs typeface="Arial" panose="020B0604020202020204" pitchFamily="34" charset="0"/>
                      </a:endParaRPr>
                    </a:p>
                  </a:txBody>
                  <a:tcPr/>
                </a:tc>
              </a:tr>
            </a:tbl>
          </a:graphicData>
        </a:graphic>
      </p:graphicFrame>
      <p:sp>
        <p:nvSpPr>
          <p:cNvPr id="5" name="Content Placeholder 2"/>
          <p:cNvSpPr txBox="1">
            <a:spLocks/>
          </p:cNvSpPr>
          <p:nvPr/>
        </p:nvSpPr>
        <p:spPr>
          <a:xfrm>
            <a:off x="1371600" y="3810000"/>
            <a:ext cx="9601200" cy="2057400"/>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algn="just"/>
            <a:r>
              <a:rPr lang="en-US" smtClean="0">
                <a:latin typeface="Arial" panose="020B0604020202020204" pitchFamily="34" charset="0"/>
                <a:cs typeface="Arial" panose="020B0604020202020204" pitchFamily="34" charset="0"/>
              </a:rPr>
              <a:t>Bảng này có thể dễ dàng suy luận ra được theo phương pháp như VD1, VD2; tuy nhiên, ta tóm tắt lại để dễ theo dõi và thực hành nhanh chóng.</a:t>
            </a:r>
          </a:p>
          <a:p>
            <a:pPr algn="just"/>
            <a:r>
              <a:rPr lang="en-US" smtClean="0">
                <a:latin typeface="Arial" panose="020B0604020202020204" pitchFamily="34" charset="0"/>
                <a:cs typeface="Arial" panose="020B0604020202020204" pitchFamily="34" charset="0"/>
              </a:rPr>
              <a:t>Trong đó, cùng và trái ở đây hiểu là dấu &gt;= và &lt;=. </a:t>
            </a:r>
          </a:p>
          <a:p>
            <a:pPr algn="just"/>
            <a:r>
              <a:rPr lang="en-US" smtClean="0">
                <a:latin typeface="Arial" panose="020B0604020202020204" pitchFamily="34" charset="0"/>
                <a:cs typeface="Arial" panose="020B0604020202020204" pitchFamily="34" charset="0"/>
              </a:rPr>
              <a:t>Chú ý rằng có sự tương quan khác là: dấu = và tùy ý, tức là nếu ràng buộc của x là dấu = thì giá trị của y là tùy ý (không cần &gt;= 0 hay &lt;= 0).</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822774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 3</a:t>
            </a:r>
            <a:endParaRPr lang="en-US"/>
          </a:p>
        </p:txBody>
      </p:sp>
      <p:sp>
        <p:nvSpPr>
          <p:cNvPr id="3" name="Content Placeholder 2"/>
          <p:cNvSpPr>
            <a:spLocks noGrp="1"/>
          </p:cNvSpPr>
          <p:nvPr>
            <p:ph idx="1"/>
          </p:nvPr>
        </p:nvSpPr>
        <p:spPr>
          <a:xfrm>
            <a:off x="1371600" y="1981200"/>
            <a:ext cx="9906000" cy="3886200"/>
          </a:xfrm>
        </p:spPr>
        <p:txBody>
          <a:bodyPr/>
          <a:lstStyle/>
          <a:p>
            <a:r>
              <a:rPr lang="en-US" smtClean="0">
                <a:latin typeface="Arial" panose="020B0604020202020204" pitchFamily="34" charset="0"/>
                <a:cs typeface="Arial" panose="020B0604020202020204" pitchFamily="34" charset="0"/>
              </a:rPr>
              <a:t>Từ bảng tóm tắt trên, ta có thể thực hiện chuyển đổi nhanh cho bài toán sau</a:t>
            </a:r>
            <a:endParaRPr lang="en-US">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3325" y="2430642"/>
            <a:ext cx="4106275" cy="4227943"/>
          </a:xfrm>
          <a:prstGeom prst="rect">
            <a:avLst/>
          </a:prstGeom>
        </p:spPr>
      </p:pic>
    </p:spTree>
    <p:extLst>
      <p:ext uri="{BB962C8B-B14F-4D97-AF65-F5344CB8AC3E}">
        <p14:creationId xmlns:p14="http://schemas.microsoft.com/office/powerpoint/2010/main" val="16555868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Weak and strong duality</a:t>
            </a:r>
            <a:endParaRPr lang="en-US"/>
          </a:p>
        </p:txBody>
      </p:sp>
      <p:sp>
        <p:nvSpPr>
          <p:cNvPr id="3" name="Content Placeholder 2"/>
          <p:cNvSpPr>
            <a:spLocks noGrp="1"/>
          </p:cNvSpPr>
          <p:nvPr>
            <p:ph idx="1"/>
          </p:nvPr>
        </p:nvSpPr>
        <p:spPr/>
        <p:txBody>
          <a:bodyPr/>
          <a:lstStyle/>
          <a:p>
            <a:r>
              <a:rPr lang="en-US" smtClean="0">
                <a:latin typeface="Arial" panose="020B0604020202020204" pitchFamily="34" charset="0"/>
                <a:cs typeface="Arial" panose="020B0604020202020204" pitchFamily="34" charset="0"/>
              </a:rPr>
              <a:t>Nội dung của định lý đối ngẫu yếu và mạnh như sau</a:t>
            </a:r>
            <a:endParaRPr lang="en-US">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4122" y="2858460"/>
            <a:ext cx="7959202" cy="2433976"/>
          </a:xfrm>
          <a:prstGeom prst="rect">
            <a:avLst/>
          </a:prstGeom>
        </p:spPr>
      </p:pic>
    </p:spTree>
    <p:extLst>
      <p:ext uri="{BB962C8B-B14F-4D97-AF65-F5344CB8AC3E}">
        <p14:creationId xmlns:p14="http://schemas.microsoft.com/office/powerpoint/2010/main" val="10983346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Weak and strong duality (cont)</a:t>
            </a:r>
            <a:endParaRPr lang="en-US"/>
          </a:p>
        </p:txBody>
      </p:sp>
      <p:sp>
        <p:nvSpPr>
          <p:cNvPr id="3" name="Content Placeholder 2"/>
          <p:cNvSpPr>
            <a:spLocks noGrp="1"/>
          </p:cNvSpPr>
          <p:nvPr>
            <p:ph idx="1"/>
          </p:nvPr>
        </p:nvSpPr>
        <p:spPr/>
        <p:txBody>
          <a:bodyPr/>
          <a:lstStyle/>
          <a:p>
            <a:r>
              <a:rPr lang="en-US" smtClean="0">
                <a:latin typeface="Arial" panose="020B0604020202020204" pitchFamily="34" charset="0"/>
                <a:cs typeface="Arial" panose="020B0604020202020204" pitchFamily="34" charset="0"/>
              </a:rPr>
              <a:t>Ta có thể hình dung qua sơ đồ sau</a:t>
            </a:r>
            <a:endParaRPr lang="en-US">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1316" y="2978294"/>
            <a:ext cx="6254214" cy="2688215"/>
          </a:xfrm>
          <a:prstGeom prst="rect">
            <a:avLst/>
          </a:prstGeom>
        </p:spPr>
      </p:pic>
    </p:spTree>
    <p:extLst>
      <p:ext uri="{BB962C8B-B14F-4D97-AF65-F5344CB8AC3E}">
        <p14:creationId xmlns:p14="http://schemas.microsoft.com/office/powerpoint/2010/main" val="29762259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Complementary </a:t>
            </a:r>
            <a:r>
              <a:rPr lang="en-US"/>
              <a:t>slackness</a:t>
            </a:r>
          </a:p>
        </p:txBody>
      </p:sp>
      <p:sp>
        <p:nvSpPr>
          <p:cNvPr id="3" name="Content Placeholder 2"/>
          <p:cNvSpPr>
            <a:spLocks noGrp="1"/>
          </p:cNvSpPr>
          <p:nvPr>
            <p:ph idx="1"/>
          </p:nvPr>
        </p:nvSpPr>
        <p:spPr>
          <a:xfrm>
            <a:off x="1371599" y="2286000"/>
            <a:ext cx="9892145" cy="4114800"/>
          </a:xfrm>
        </p:spPr>
        <p:txBody>
          <a:bodyPr>
            <a:normAutofit/>
          </a:bodyPr>
          <a:lstStyle/>
          <a:p>
            <a:r>
              <a:rPr lang="en-US" smtClean="0">
                <a:latin typeface="Arial" panose="020B0604020202020204" pitchFamily="34" charset="0"/>
                <a:cs typeface="Arial" panose="020B0604020202020204" pitchFamily="34" charset="0"/>
              </a:rPr>
              <a:t>Độ lệch bù là một định lý khác không kém phần quan trọng của bài toán đối ngẫu. Nó giúp ta tính được nghiệm của bài toán gốc khi đã biết nghiệm của bài đối ngẫu.</a:t>
            </a:r>
          </a:p>
          <a:p>
            <a:endParaRPr lang="en-US">
              <a:latin typeface="Arial" panose="020B0604020202020204" pitchFamily="34" charset="0"/>
              <a:cs typeface="Arial" panose="020B0604020202020204" pitchFamily="34" charset="0"/>
            </a:endParaRPr>
          </a:p>
          <a:p>
            <a:endParaRPr lang="en-US" smtClean="0">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smtClean="0">
              <a:latin typeface="Arial" panose="020B0604020202020204" pitchFamily="34" charset="0"/>
              <a:cs typeface="Arial" panose="020B0604020202020204" pitchFamily="34" charset="0"/>
            </a:endParaRPr>
          </a:p>
          <a:p>
            <a:endParaRPr lang="en-US" smtClean="0">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r>
              <a:rPr lang="en-US" smtClean="0">
                <a:latin typeface="Arial" panose="020B0604020202020204" pitchFamily="34" charset="0"/>
                <a:cs typeface="Arial" panose="020B0604020202020204" pitchFamily="34" charset="0"/>
              </a:rPr>
              <a:t>Định lý này có thể chứng minh dễ dàng nhờ định nghĩa của các số x, y.</a:t>
            </a:r>
            <a:endParaRPr lang="en-US">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6116" y="3037867"/>
            <a:ext cx="7076063" cy="2517806"/>
          </a:xfrm>
          <a:prstGeom prst="rect">
            <a:avLst/>
          </a:prstGeom>
        </p:spPr>
      </p:pic>
    </p:spTree>
    <p:extLst>
      <p:ext uri="{BB962C8B-B14F-4D97-AF65-F5344CB8AC3E}">
        <p14:creationId xmlns:p14="http://schemas.microsoft.com/office/powerpoint/2010/main" val="12168144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 4</a:t>
            </a:r>
            <a:endParaRPr lang="en-US"/>
          </a:p>
        </p:txBody>
      </p:sp>
      <p:sp>
        <p:nvSpPr>
          <p:cNvPr id="3" name="Content Placeholder 2"/>
          <p:cNvSpPr>
            <a:spLocks noGrp="1"/>
          </p:cNvSpPr>
          <p:nvPr>
            <p:ph idx="1"/>
          </p:nvPr>
        </p:nvSpPr>
        <p:spPr/>
        <p:txBody>
          <a:bodyPr/>
          <a:lstStyle/>
          <a:p>
            <a:r>
              <a:rPr lang="en-US" smtClean="0">
                <a:latin typeface="Arial" panose="020B0604020202020204" pitchFamily="34" charset="0"/>
                <a:cs typeface="Arial" panose="020B0604020202020204" pitchFamily="34" charset="0"/>
              </a:rPr>
              <a:t>Xét bài toán gốc và bài toán đối ngẫu sau</a:t>
            </a:r>
          </a:p>
          <a:p>
            <a:endParaRPr lang="en-US">
              <a:latin typeface="Arial" panose="020B0604020202020204" pitchFamily="34" charset="0"/>
              <a:cs typeface="Arial" panose="020B0604020202020204" pitchFamily="34" charset="0"/>
            </a:endParaRPr>
          </a:p>
          <a:p>
            <a:endParaRPr lang="en-US" smtClean="0">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smtClean="0">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r>
              <a:rPr lang="en-US" smtClean="0">
                <a:latin typeface="Arial" panose="020B0604020202020204" pitchFamily="34" charset="0"/>
                <a:cs typeface="Arial" panose="020B0604020202020204" pitchFamily="34" charset="0"/>
              </a:rPr>
              <a:t>Giả sử ta đã biết nghiệm của bài toán đối ngẫu là (1,0, ¾, 0), ứng với max = 11/4, vấn đề là tìm nghiệm của bài toán gốc?</a:t>
            </a:r>
          </a:p>
          <a:p>
            <a:endParaRPr lang="en-US">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7216" y="2874414"/>
            <a:ext cx="3473695" cy="179456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8036" y="2874414"/>
            <a:ext cx="4183359" cy="1794567"/>
          </a:xfrm>
          <a:prstGeom prst="rect">
            <a:avLst/>
          </a:prstGeom>
        </p:spPr>
      </p:pic>
    </p:spTree>
    <p:extLst>
      <p:ext uri="{BB962C8B-B14F-4D97-AF65-F5344CB8AC3E}">
        <p14:creationId xmlns:p14="http://schemas.microsoft.com/office/powerpoint/2010/main" val="14382538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 4 (cont)</a:t>
            </a:r>
            <a:endParaRPr lang="en-US"/>
          </a:p>
        </p:txBody>
      </p:sp>
      <p:sp>
        <p:nvSpPr>
          <p:cNvPr id="3" name="Content Placeholder 2"/>
          <p:cNvSpPr>
            <a:spLocks noGrp="1"/>
          </p:cNvSpPr>
          <p:nvPr>
            <p:ph idx="1"/>
          </p:nvPr>
        </p:nvSpPr>
        <p:spPr>
          <a:xfrm>
            <a:off x="1371599" y="2285999"/>
            <a:ext cx="10432473" cy="4253345"/>
          </a:xfrm>
        </p:spPr>
        <p:txBody>
          <a:bodyPr>
            <a:normAutofit/>
          </a:bodyPr>
          <a:lstStyle/>
          <a:p>
            <a:pPr marL="0" indent="0">
              <a:buNone/>
            </a:pPr>
            <a:r>
              <a:rPr lang="vi-VN">
                <a:latin typeface="Arial" panose="020B0604020202020204" pitchFamily="34" charset="0"/>
                <a:cs typeface="Arial" panose="020B0604020202020204" pitchFamily="34" charset="0"/>
              </a:rPr>
              <a:t>Ta sẽ thực hiện điều này nhờ định lý "độ lệch bù", cụ thể là:</a:t>
            </a:r>
          </a:p>
          <a:p>
            <a:r>
              <a:rPr lang="vi-VN" smtClean="0">
                <a:latin typeface="Arial" panose="020B0604020202020204" pitchFamily="34" charset="0"/>
                <a:cs typeface="Arial" panose="020B0604020202020204" pitchFamily="34" charset="0"/>
              </a:rPr>
              <a:t>Do </a:t>
            </a:r>
            <a:r>
              <a:rPr lang="vi-VN">
                <a:latin typeface="Arial" panose="020B0604020202020204" pitchFamily="34" charset="0"/>
                <a:cs typeface="Arial" panose="020B0604020202020204" pitchFamily="34" charset="0"/>
              </a:rPr>
              <a:t>y2, y4 = 0 </a:t>
            </a:r>
            <a:r>
              <a:rPr lang="vi-VN" smtClean="0">
                <a:latin typeface="Arial" panose="020B0604020202020204" pitchFamily="34" charset="0"/>
                <a:cs typeface="Arial" panose="020B0604020202020204" pitchFamily="34" charset="0"/>
              </a:rPr>
              <a:t>nên </a:t>
            </a:r>
            <a:r>
              <a:rPr lang="vi-VN">
                <a:latin typeface="Arial" panose="020B0604020202020204" pitchFamily="34" charset="0"/>
                <a:cs typeface="Arial" panose="020B0604020202020204" pitchFamily="34" charset="0"/>
              </a:rPr>
              <a:t>không xét ràng buộc (2), (4).</a:t>
            </a:r>
          </a:p>
          <a:p>
            <a:r>
              <a:rPr lang="vi-VN" smtClean="0">
                <a:latin typeface="Arial" panose="020B0604020202020204" pitchFamily="34" charset="0"/>
                <a:cs typeface="Arial" panose="020B0604020202020204" pitchFamily="34" charset="0"/>
              </a:rPr>
              <a:t>Do </a:t>
            </a:r>
            <a:r>
              <a:rPr lang="vi-VN">
                <a:latin typeface="Arial" panose="020B0604020202020204" pitchFamily="34" charset="0"/>
                <a:cs typeface="Arial" panose="020B0604020202020204" pitchFamily="34" charset="0"/>
              </a:rPr>
              <a:t>y1 = 1 khác 0 nên dấu = trong (1) của x phải xảy ra, tức là x1 + 2x2 = 2.</a:t>
            </a:r>
          </a:p>
          <a:p>
            <a:r>
              <a:rPr lang="vi-VN" smtClean="0">
                <a:latin typeface="Arial" panose="020B0604020202020204" pitchFamily="34" charset="0"/>
                <a:cs typeface="Arial" panose="020B0604020202020204" pitchFamily="34" charset="0"/>
              </a:rPr>
              <a:t>Do </a:t>
            </a:r>
            <a:r>
              <a:rPr lang="vi-VN">
                <a:latin typeface="Arial" panose="020B0604020202020204" pitchFamily="34" charset="0"/>
                <a:cs typeface="Arial" panose="020B0604020202020204" pitchFamily="34" charset="0"/>
              </a:rPr>
              <a:t>y3 = 3/4 khác 0 nên dấu = trong (3) của x phải xảy ra, tức là 4x3 = 1.</a:t>
            </a:r>
          </a:p>
          <a:p>
            <a:r>
              <a:rPr lang="vi-VN" smtClean="0">
                <a:latin typeface="Arial" panose="020B0604020202020204" pitchFamily="34" charset="0"/>
                <a:cs typeface="Arial" panose="020B0604020202020204" pitchFamily="34" charset="0"/>
              </a:rPr>
              <a:t>Thay </a:t>
            </a:r>
            <a:r>
              <a:rPr lang="vi-VN">
                <a:latin typeface="Arial" panose="020B0604020202020204" pitchFamily="34" charset="0"/>
                <a:cs typeface="Arial" panose="020B0604020202020204" pitchFamily="34" charset="0"/>
              </a:rPr>
              <a:t>bộ (1,0,3/4,0) vào (1), (3) ta thấy có dấu = xảy ra </a:t>
            </a:r>
            <a:r>
              <a:rPr lang="vi-VN" smtClean="0">
                <a:latin typeface="Arial" panose="020B0604020202020204" pitchFamily="34" charset="0"/>
                <a:cs typeface="Arial" panose="020B0604020202020204" pitchFamily="34" charset="0"/>
              </a:rPr>
              <a:t>nên</a:t>
            </a:r>
            <a:r>
              <a:rPr lang="en-US" smtClean="0">
                <a:latin typeface="Arial" panose="020B0604020202020204" pitchFamily="34" charset="0"/>
                <a:cs typeface="Arial" panose="020B0604020202020204" pitchFamily="34" charset="0"/>
              </a:rPr>
              <a:t> không xét</a:t>
            </a:r>
            <a:r>
              <a:rPr lang="vi-VN" smtClean="0">
                <a:latin typeface="Arial" panose="020B0604020202020204" pitchFamily="34" charset="0"/>
                <a:cs typeface="Arial" panose="020B0604020202020204" pitchFamily="34" charset="0"/>
              </a:rPr>
              <a:t> x1</a:t>
            </a:r>
            <a:r>
              <a:rPr lang="vi-VN">
                <a:latin typeface="Arial" panose="020B0604020202020204" pitchFamily="34" charset="0"/>
                <a:cs typeface="Arial" panose="020B0604020202020204" pitchFamily="34" charset="0"/>
              </a:rPr>
              <a:t>, </a:t>
            </a:r>
            <a:r>
              <a:rPr lang="vi-VN" smtClean="0">
                <a:latin typeface="Arial" panose="020B0604020202020204" pitchFamily="34" charset="0"/>
                <a:cs typeface="Arial" panose="020B0604020202020204" pitchFamily="34" charset="0"/>
              </a:rPr>
              <a:t>x3</a:t>
            </a:r>
            <a:r>
              <a:rPr lang="en-US" smtClean="0">
                <a:latin typeface="Arial" panose="020B0604020202020204" pitchFamily="34" charset="0"/>
                <a:cs typeface="Arial" panose="020B0604020202020204" pitchFamily="34" charset="0"/>
              </a:rPr>
              <a:t>.</a:t>
            </a:r>
            <a:endParaRPr lang="vi-VN">
              <a:latin typeface="Arial" panose="020B0604020202020204" pitchFamily="34" charset="0"/>
              <a:cs typeface="Arial" panose="020B0604020202020204" pitchFamily="34" charset="0"/>
            </a:endParaRPr>
          </a:p>
          <a:p>
            <a:r>
              <a:rPr lang="vi-VN" smtClean="0">
                <a:latin typeface="Arial" panose="020B0604020202020204" pitchFamily="34" charset="0"/>
                <a:cs typeface="Arial" panose="020B0604020202020204" pitchFamily="34" charset="0"/>
              </a:rPr>
              <a:t>Thay </a:t>
            </a:r>
            <a:r>
              <a:rPr lang="vi-VN">
                <a:latin typeface="Arial" panose="020B0604020202020204" pitchFamily="34" charset="0"/>
                <a:cs typeface="Arial" panose="020B0604020202020204" pitchFamily="34" charset="0"/>
              </a:rPr>
              <a:t>bộ (1,0,3/4,0) vào (2) thì thấy không có dấu = xảy ra nên buộc phải có x2 = 0</a:t>
            </a:r>
            <a:r>
              <a:rPr lang="vi-VN" smtClean="0">
                <a:latin typeface="Arial" panose="020B0604020202020204" pitchFamily="34" charset="0"/>
                <a:cs typeface="Arial" panose="020B0604020202020204" pitchFamily="34" charset="0"/>
              </a:rPr>
              <a:t>.</a:t>
            </a:r>
            <a:endParaRPr lang="vi-VN">
              <a:latin typeface="Arial" panose="020B0604020202020204" pitchFamily="34" charset="0"/>
              <a:cs typeface="Arial" panose="020B0604020202020204" pitchFamily="34" charset="0"/>
            </a:endParaRPr>
          </a:p>
          <a:p>
            <a:pPr marL="0" indent="0">
              <a:buNone/>
            </a:pPr>
            <a:r>
              <a:rPr lang="vi-VN">
                <a:latin typeface="Arial" panose="020B0604020202020204" pitchFamily="34" charset="0"/>
                <a:cs typeface="Arial" panose="020B0604020202020204" pitchFamily="34" charset="0"/>
              </a:rPr>
              <a:t>Tổng kết lại, ta có 3 phương trình: x2 = 0, x1+2x2 = 2, 4x3 = 1, giải ra được (x1,x2,x3) = (2,0,1/4); thử lại thấy min f = 11/4, vừa khớp với giá trị trong bài đối ngẫu.</a:t>
            </a: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846359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Verdana" panose="020B0604030504040204" pitchFamily="34" charset="0"/>
                <a:ea typeface="Verdana" panose="020B0604030504040204" pitchFamily="34" charset="0"/>
                <a:cs typeface="Verdana" panose="020B0604030504040204" pitchFamily="34" charset="0"/>
              </a:rPr>
              <a:t>Table of contents (session 4)</a:t>
            </a:r>
            <a:endParaRPr lang="en-US">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p:txBody>
          <a:bodyPr>
            <a:normAutofit/>
          </a:bodyPr>
          <a:lstStyle/>
          <a:p>
            <a:r>
              <a:rPr lang="en-US" sz="2400" smtClean="0">
                <a:latin typeface="Calibri" panose="020F0502020204030204" pitchFamily="34" charset="0"/>
                <a:cs typeface="Calibri" panose="020F0502020204030204" pitchFamily="34" charset="0"/>
              </a:rPr>
              <a:t>Nhắc lại về Bài tập về nhà.</a:t>
            </a:r>
          </a:p>
          <a:p>
            <a:r>
              <a:rPr lang="en-US" sz="2400" smtClean="0">
                <a:latin typeface="Calibri" panose="020F0502020204030204" pitchFamily="34" charset="0"/>
                <a:cs typeface="Calibri" panose="020F0502020204030204" pitchFamily="34" charset="0"/>
              </a:rPr>
              <a:t>Giới thiệu về lý thuyết đối ngẫu: tính chất, định lý, ý nghĩa.</a:t>
            </a:r>
          </a:p>
          <a:p>
            <a:r>
              <a:rPr lang="en-US" sz="2400" smtClean="0">
                <a:latin typeface="Calibri" panose="020F0502020204030204" pitchFamily="34" charset="0"/>
                <a:cs typeface="Calibri" panose="020F0502020204030204" pitchFamily="34" charset="0"/>
              </a:rPr>
              <a:t>Ví dụ minh họa.</a:t>
            </a:r>
          </a:p>
          <a:p>
            <a:r>
              <a:rPr lang="en-US" sz="2400" smtClean="0">
                <a:latin typeface="Calibri" panose="020F0502020204030204" pitchFamily="34" charset="0"/>
                <a:cs typeface="Calibri" panose="020F0502020204030204" pitchFamily="34" charset="0"/>
              </a:rPr>
              <a:t>Bài </a:t>
            </a:r>
            <a:r>
              <a:rPr lang="en-US" sz="2400" err="1" smtClean="0">
                <a:latin typeface="Calibri" panose="020F0502020204030204" pitchFamily="34" charset="0"/>
                <a:cs typeface="Calibri" panose="020F0502020204030204" pitchFamily="34" charset="0"/>
              </a:rPr>
              <a:t>tập</a:t>
            </a:r>
            <a:r>
              <a:rPr lang="en-US" sz="2400" smtClean="0">
                <a:latin typeface="Calibri" panose="020F0502020204030204" pitchFamily="34" charset="0"/>
                <a:cs typeface="Calibri" panose="020F0502020204030204" pitchFamily="34" charset="0"/>
              </a:rPr>
              <a:t> </a:t>
            </a:r>
            <a:r>
              <a:rPr lang="en-US" sz="2400" err="1" smtClean="0">
                <a:latin typeface="Calibri" panose="020F0502020204030204" pitchFamily="34" charset="0"/>
                <a:cs typeface="Calibri" panose="020F0502020204030204" pitchFamily="34" charset="0"/>
              </a:rPr>
              <a:t>về</a:t>
            </a:r>
            <a:r>
              <a:rPr lang="en-US" sz="2400" smtClean="0">
                <a:latin typeface="Calibri" panose="020F0502020204030204" pitchFamily="34" charset="0"/>
                <a:cs typeface="Calibri" panose="020F0502020204030204" pitchFamily="34" charset="0"/>
              </a:rPr>
              <a:t> </a:t>
            </a:r>
            <a:r>
              <a:rPr lang="en-US" sz="2400" err="1" smtClean="0">
                <a:latin typeface="Calibri" panose="020F0502020204030204" pitchFamily="34" charset="0"/>
                <a:cs typeface="Calibri" panose="020F0502020204030204" pitchFamily="34" charset="0"/>
              </a:rPr>
              <a:t>nhà</a:t>
            </a:r>
            <a:r>
              <a:rPr lang="en-US" sz="2400" smtClean="0">
                <a:latin typeface="Calibri" panose="020F0502020204030204" pitchFamily="34" charset="0"/>
                <a:cs typeface="Calibri" panose="020F0502020204030204" pitchFamily="34" charset="0"/>
              </a:rPr>
              <a:t>.</a:t>
            </a:r>
          </a:p>
          <a:p>
            <a:r>
              <a:rPr lang="en-US" sz="2400" smtClean="0">
                <a:latin typeface="Calibri" panose="020F0502020204030204" pitchFamily="34" charset="0"/>
                <a:cs typeface="Calibri" panose="020F0502020204030204" pitchFamily="34" charset="0"/>
              </a:rPr>
              <a:t>Giải đề giữa kỳ QHTT năm 2020.</a:t>
            </a:r>
            <a:endParaRPr lang="en-US" sz="2400" smtClean="0">
              <a:latin typeface="Calibri" panose="020F0502020204030204" pitchFamily="34" charset="0"/>
              <a:cs typeface="Calibri" panose="020F0502020204030204" pitchFamily="34" charset="0"/>
            </a:endParaRPr>
          </a:p>
          <a:p>
            <a:endParaRPr lang="en-US" sz="2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273334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 (cont)</a:t>
            </a:r>
            <a:endParaRPr lang="en-US"/>
          </a:p>
        </p:txBody>
      </p:sp>
      <p:sp>
        <p:nvSpPr>
          <p:cNvPr id="3" name="Content Placeholder 2"/>
          <p:cNvSpPr>
            <a:spLocks noGrp="1"/>
          </p:cNvSpPr>
          <p:nvPr>
            <p:ph idx="1"/>
          </p:nvPr>
        </p:nvSpPr>
        <p:spPr>
          <a:xfrm>
            <a:off x="1371600" y="2286000"/>
            <a:ext cx="9601200" cy="4156364"/>
          </a:xfrm>
        </p:spPr>
        <p:txBody>
          <a:bodyPr>
            <a:normAutofit/>
          </a:bodyPr>
          <a:lstStyle/>
          <a:p>
            <a:pPr algn="just"/>
            <a:r>
              <a:rPr lang="en-US" smtClean="0">
                <a:latin typeface="Arial" panose="020B0604020202020204" pitchFamily="34" charset="0"/>
                <a:cs typeface="Arial" panose="020B0604020202020204" pitchFamily="34" charset="0"/>
              </a:rPr>
              <a:t> Viết bài toán đối ngẫu cho bài toán sau (cho biết bài toán gốc có max = 31 đạt được khi x1=x2=0, x3=11, x4=20, hãy tìm phương án tối ưu cho bài đối ngẫu)</a:t>
            </a:r>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smtClean="0">
              <a:solidFill>
                <a:srgbClr val="00B050"/>
              </a:solidFill>
              <a:latin typeface="Arial" panose="020B0604020202020204" pitchFamily="34" charset="0"/>
              <a:cs typeface="Arial" panose="020B0604020202020204" pitchFamily="34" charset="0"/>
            </a:endParaRPr>
          </a:p>
          <a:p>
            <a:pPr marL="0" indent="0">
              <a:buNone/>
            </a:pP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2134" y="3077727"/>
            <a:ext cx="3740132" cy="2572909"/>
          </a:xfrm>
          <a:prstGeom prst="rect">
            <a:avLst/>
          </a:prstGeom>
        </p:spPr>
      </p:pic>
    </p:spTree>
    <p:extLst>
      <p:ext uri="{BB962C8B-B14F-4D97-AF65-F5344CB8AC3E}">
        <p14:creationId xmlns:p14="http://schemas.microsoft.com/office/powerpoint/2010/main" val="13738323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Individual exercise </a:t>
            </a:r>
            <a:r>
              <a:rPr lang="en-US" smtClean="0"/>
              <a:t>1</a:t>
            </a:r>
            <a:endParaRPr lang="en-US"/>
          </a:p>
        </p:txBody>
      </p:sp>
      <p:sp>
        <p:nvSpPr>
          <p:cNvPr id="3" name="Content Placeholder 2"/>
          <p:cNvSpPr>
            <a:spLocks noGrp="1"/>
          </p:cNvSpPr>
          <p:nvPr>
            <p:ph idx="1"/>
          </p:nvPr>
        </p:nvSpPr>
        <p:spPr/>
        <p:txBody>
          <a:bodyPr/>
          <a:lstStyle/>
          <a:p>
            <a:r>
              <a:rPr lang="en-US" smtClean="0">
                <a:latin typeface="Arial" panose="020B0604020202020204" pitchFamily="34" charset="0"/>
                <a:cs typeface="Arial" panose="020B0604020202020204" pitchFamily="34" charset="0"/>
              </a:rPr>
              <a:t>Xét bài toán sau</a:t>
            </a:r>
          </a:p>
          <a:p>
            <a:endParaRPr lang="en-US">
              <a:latin typeface="Arial" panose="020B0604020202020204" pitchFamily="34" charset="0"/>
              <a:cs typeface="Arial" panose="020B0604020202020204" pitchFamily="34" charset="0"/>
            </a:endParaRPr>
          </a:p>
          <a:p>
            <a:endParaRPr lang="en-US" smtClean="0">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smtClean="0">
              <a:latin typeface="Arial" panose="020B0604020202020204" pitchFamily="34" charset="0"/>
              <a:cs typeface="Arial" panose="020B0604020202020204" pitchFamily="34" charset="0"/>
            </a:endParaRPr>
          </a:p>
          <a:p>
            <a:pPr marL="457200" indent="-457200">
              <a:buAutoNum type="alphaLcParenR"/>
            </a:pPr>
            <a:r>
              <a:rPr lang="en-US" smtClean="0">
                <a:latin typeface="Arial" panose="020B0604020202020204" pitchFamily="34" charset="0"/>
                <a:cs typeface="Arial" panose="020B0604020202020204" pitchFamily="34" charset="0"/>
              </a:rPr>
              <a:t>Hãy phát biểu bài toán đối ngẫu và giải nó bằng phương pháp đơn hình.</a:t>
            </a:r>
          </a:p>
          <a:p>
            <a:pPr marL="457200" indent="-457200">
              <a:buAutoNum type="alphaLcParenR"/>
            </a:pPr>
            <a:r>
              <a:rPr lang="en-US" smtClean="0">
                <a:latin typeface="Arial" panose="020B0604020202020204" pitchFamily="34" charset="0"/>
                <a:cs typeface="Arial" panose="020B0604020202020204" pitchFamily="34" charset="0"/>
              </a:rPr>
              <a:t>Từ nghiệm của bài toán đối ngẫu, hãy tìm lại nghiệm của bài toán gốc. </a:t>
            </a:r>
            <a:endParaRPr lang="en-US">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4229" y="2744190"/>
            <a:ext cx="5196067" cy="1536865"/>
          </a:xfrm>
          <a:prstGeom prst="rect">
            <a:avLst/>
          </a:prstGeom>
        </p:spPr>
      </p:pic>
    </p:spTree>
    <p:extLst>
      <p:ext uri="{BB962C8B-B14F-4D97-AF65-F5344CB8AC3E}">
        <p14:creationId xmlns:p14="http://schemas.microsoft.com/office/powerpoint/2010/main" val="23004067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Individual exercise 2</a:t>
            </a:r>
            <a:endParaRPr lang="en-US"/>
          </a:p>
        </p:txBody>
      </p:sp>
      <p:sp>
        <p:nvSpPr>
          <p:cNvPr id="3" name="Content Placeholder 2"/>
          <p:cNvSpPr>
            <a:spLocks noGrp="1"/>
          </p:cNvSpPr>
          <p:nvPr>
            <p:ph idx="1"/>
          </p:nvPr>
        </p:nvSpPr>
        <p:spPr>
          <a:xfrm>
            <a:off x="1371600" y="2286000"/>
            <a:ext cx="9753600" cy="3581400"/>
          </a:xfrm>
        </p:spPr>
        <p:txBody>
          <a:bodyPr/>
          <a:lstStyle/>
          <a:p>
            <a:pPr algn="just"/>
            <a:r>
              <a:rPr lang="en-US" smtClean="0">
                <a:latin typeface="Arial" panose="020B0604020202020204" pitchFamily="34" charset="0"/>
                <a:cs typeface="Arial" panose="020B0604020202020204" pitchFamily="34" charset="0"/>
              </a:rPr>
              <a:t>Một sinh viên tham gia một khóa học có n học kỳ. Điểm của mỗi học kỳ là một số thực không âm nào đó (không có ràng buộc chặn trên). Biết rằng sinh viên sẽ pass khóa học nếu với mọi 1 &lt;= k &lt;= n thì tổng điểm của k học kỳ đầu tiên của sinh viên sẽ &gt;= k. Sau khi tốt nghiệp khóa học, sinh viên được tính điểm trung bình theo quy tắc là điểm của học kỳ thứ k có trọng số k với mọi 1&lt;= k &lt;= n. Hỏi một sinh viên tốt nghiệp sẽ có điểm trung bình tối thiểu là bao nhiêu?</a:t>
            </a:r>
          </a:p>
          <a:p>
            <a:pPr algn="just"/>
            <a:endParaRPr lang="en-US">
              <a:latin typeface="Arial" panose="020B0604020202020204" pitchFamily="34" charset="0"/>
              <a:cs typeface="Arial" panose="020B0604020202020204" pitchFamily="34" charset="0"/>
            </a:endParaRPr>
          </a:p>
          <a:p>
            <a:pPr algn="just"/>
            <a:r>
              <a:rPr lang="en-US" i="1" smtClean="0">
                <a:latin typeface="Arial" panose="020B0604020202020204" pitchFamily="34" charset="0"/>
                <a:cs typeface="Arial" panose="020B0604020202020204" pitchFamily="34" charset="0"/>
              </a:rPr>
              <a:t>Gợi ý: hãy mô hình hóa đại số cho bài toán và </a:t>
            </a:r>
            <a:r>
              <a:rPr lang="vi-VN" i="1">
                <a:latin typeface="Arial" panose="020B0604020202020204" pitchFamily="34" charset="0"/>
                <a:cs typeface="Arial" panose="020B0604020202020204" pitchFamily="34" charset="0"/>
              </a:rPr>
              <a:t>mô tả bài toán đối ngẫu rồi giải nó bằng phương pháp đơn hình</a:t>
            </a:r>
            <a:r>
              <a:rPr lang="vi-VN">
                <a:latin typeface="Arial" panose="020B0604020202020204" pitchFamily="34" charset="0"/>
                <a:cs typeface="Arial" panose="020B0604020202020204" pitchFamily="34" charset="0"/>
              </a:rPr>
              <a:t>.</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265425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353291"/>
            <a:ext cx="9601200" cy="824345"/>
          </a:xfrm>
        </p:spPr>
        <p:txBody>
          <a:bodyPr/>
          <a:lstStyle/>
          <a:p>
            <a:r>
              <a:rPr lang="en-US" smtClean="0"/>
              <a:t>Resource &amp; midterm</a:t>
            </a:r>
            <a:endParaRPr lang="en-US"/>
          </a:p>
        </p:txBody>
      </p:sp>
      <p:sp>
        <p:nvSpPr>
          <p:cNvPr id="3" name="Content Placeholder 2"/>
          <p:cNvSpPr>
            <a:spLocks noGrp="1"/>
          </p:cNvSpPr>
          <p:nvPr>
            <p:ph idx="1"/>
          </p:nvPr>
        </p:nvSpPr>
        <p:spPr>
          <a:xfrm>
            <a:off x="1371600" y="1406512"/>
            <a:ext cx="9601200" cy="4080164"/>
          </a:xfrm>
        </p:spPr>
        <p:txBody>
          <a:bodyPr>
            <a:normAutofit/>
          </a:bodyPr>
          <a:lstStyle/>
          <a:p>
            <a:pPr marL="0" indent="0" algn="ctr">
              <a:buNone/>
            </a:pPr>
            <a:r>
              <a:rPr lang="en-US" sz="4800" b="1">
                <a:hlinkClick r:id="rId2"/>
              </a:rPr>
              <a:t>http</a:t>
            </a:r>
            <a:r>
              <a:rPr lang="en-US" sz="4800" b="1">
                <a:hlinkClick r:id="rId2"/>
              </a:rPr>
              <a:t>://</a:t>
            </a:r>
            <a:r>
              <a:rPr lang="en-US" sz="4800" b="1" smtClean="0">
                <a:hlinkClick r:id="rId2"/>
              </a:rPr>
              <a:t>bit.ly/3tP9Bfc</a:t>
            </a:r>
            <a:endParaRPr lang="en-US" sz="4800" b="1" smtClean="0"/>
          </a:p>
          <a:p>
            <a:pPr marL="0" indent="0" algn="ctr">
              <a:buNone/>
            </a:pPr>
            <a:r>
              <a:rPr lang="en-US" sz="4800" smtClean="0"/>
              <a:t>08AM, 05/05  </a:t>
            </a:r>
            <a:r>
              <a:rPr lang="en-US" sz="4800" smtClean="0">
                <a:sym typeface="Wingdings" panose="05000000000000000000" pitchFamily="2" charset="2"/>
              </a:rPr>
              <a:t> 08:00, 18/05</a:t>
            </a:r>
            <a:endParaRPr lang="en-US" sz="480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7927" y="3280340"/>
            <a:ext cx="4448274" cy="3311854"/>
          </a:xfrm>
          <a:prstGeom prst="rect">
            <a:avLst/>
          </a:prstGeom>
        </p:spPr>
      </p:pic>
    </p:spTree>
    <p:extLst>
      <p:ext uri="{BB962C8B-B14F-4D97-AF65-F5344CB8AC3E}">
        <p14:creationId xmlns:p14="http://schemas.microsoft.com/office/powerpoint/2010/main" val="7436994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Midterm </a:t>
            </a:r>
            <a:r>
              <a:rPr lang="en-US" smtClean="0"/>
              <a:t>LP 2020 </a:t>
            </a:r>
            <a:r>
              <a:rPr lang="en-US"/>
              <a:t>task </a:t>
            </a:r>
            <a:r>
              <a:rPr lang="en-US" smtClean="0"/>
              <a:t>1</a:t>
            </a:r>
            <a:endParaRPr lang="en-US"/>
          </a:p>
        </p:txBody>
      </p:sp>
      <p:sp>
        <p:nvSpPr>
          <p:cNvPr id="3" name="Content Placeholder 2"/>
          <p:cNvSpPr>
            <a:spLocks noGrp="1"/>
          </p:cNvSpPr>
          <p:nvPr>
            <p:ph idx="1"/>
          </p:nvPr>
        </p:nvSpPr>
        <p:spPr/>
        <p:txBody>
          <a:bodyPr/>
          <a:lstStyle/>
          <a:p>
            <a:endParaRPr lang="en-US"/>
          </a:p>
        </p:txBody>
      </p:sp>
      <p:pic>
        <p:nvPicPr>
          <p:cNvPr id="6"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1623157"/>
            <a:ext cx="10238509" cy="4907086"/>
          </a:xfrm>
          <a:prstGeom prst="rect">
            <a:avLst/>
          </a:prstGeom>
        </p:spPr>
      </p:pic>
    </p:spTree>
    <p:extLst>
      <p:ext uri="{BB962C8B-B14F-4D97-AF65-F5344CB8AC3E}">
        <p14:creationId xmlns:p14="http://schemas.microsoft.com/office/powerpoint/2010/main" val="34346766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Solution </a:t>
            </a:r>
            <a:r>
              <a:rPr lang="en-US" smtClean="0"/>
              <a:t>of task </a:t>
            </a:r>
            <a:r>
              <a:rPr lang="en-US"/>
              <a:t>1</a:t>
            </a:r>
          </a:p>
        </p:txBody>
      </p:sp>
      <p:sp>
        <p:nvSpPr>
          <p:cNvPr id="3" name="Content Placeholder 2"/>
          <p:cNvSpPr>
            <a:spLocks noGrp="1"/>
          </p:cNvSpPr>
          <p:nvPr>
            <p:ph idx="1"/>
          </p:nvPr>
        </p:nvSpPr>
        <p:spPr>
          <a:xfrm>
            <a:off x="1371600" y="2919845"/>
            <a:ext cx="9601200" cy="3581400"/>
          </a:xfrm>
        </p:spPr>
        <p:txBody>
          <a:bodyPr>
            <a:normAutofit lnSpcReduction="10000"/>
          </a:bodyPr>
          <a:lstStyle/>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Đến đây, ta dùng đối ngẫu, đưa về bài toán có ràng buộc &lt;= của biến y, sau đó giải bằng phương pháp đơn hình. Từ nghiệm theo biến y, dùng cách độ lệch bù để tìm lại nghiệm theo x. </a:t>
            </a:r>
            <a:r>
              <a:rPr lang="en-US" b="1">
                <a:latin typeface="Arial" panose="020B0604020202020204" pitchFamily="34" charset="0"/>
                <a:cs typeface="Arial" panose="020B0604020202020204" pitchFamily="34" charset="0"/>
              </a:rPr>
              <a:t>Đáp số: 52600 VND với 100g A, 280g B và 440g C</a:t>
            </a:r>
            <a:r>
              <a:rPr lang="en-US">
                <a:latin typeface="Arial" panose="020B0604020202020204" pitchFamily="34" charset="0"/>
                <a:cs typeface="Arial" panose="020B0604020202020204" pitchFamily="34" charset="0"/>
              </a:rPr>
              <a:t>.</a:t>
            </a:r>
          </a:p>
          <a:p>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3022" y="1970730"/>
            <a:ext cx="8278356" cy="2933778"/>
          </a:xfrm>
          <a:prstGeom prst="rect">
            <a:avLst/>
          </a:prstGeom>
        </p:spPr>
      </p:pic>
    </p:spTree>
    <p:extLst>
      <p:ext uri="{BB962C8B-B14F-4D97-AF65-F5344CB8AC3E}">
        <p14:creationId xmlns:p14="http://schemas.microsoft.com/office/powerpoint/2010/main" val="37218612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Midterm </a:t>
            </a:r>
            <a:r>
              <a:rPr lang="en-US" smtClean="0"/>
              <a:t>LP 2020 </a:t>
            </a:r>
            <a:r>
              <a:rPr lang="en-US"/>
              <a:t>task 2</a:t>
            </a:r>
          </a:p>
        </p:txBody>
      </p:sp>
      <p:sp>
        <p:nvSpPr>
          <p:cNvPr id="3" name="Content Placeholder 2"/>
          <p:cNvSpPr>
            <a:spLocks noGrp="1"/>
          </p:cNvSpPr>
          <p:nvPr>
            <p:ph idx="1"/>
          </p:nvPr>
        </p:nvSpPr>
        <p:spPr/>
        <p:txBody>
          <a:bodyPr/>
          <a:lstStyle/>
          <a:p>
            <a:endParaRPr lang="en-US"/>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4390" y="1595005"/>
            <a:ext cx="9576955" cy="5115765"/>
          </a:xfrm>
          <a:prstGeom prst="rect">
            <a:avLst/>
          </a:prstGeom>
        </p:spPr>
      </p:pic>
    </p:spTree>
    <p:extLst>
      <p:ext uri="{BB962C8B-B14F-4D97-AF65-F5344CB8AC3E}">
        <p14:creationId xmlns:p14="http://schemas.microsoft.com/office/powerpoint/2010/main" val="26283199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Solution </a:t>
            </a:r>
            <a:r>
              <a:rPr lang="en-US" smtClean="0"/>
              <a:t>of task </a:t>
            </a:r>
            <a:r>
              <a:rPr lang="en-US"/>
              <a:t>2</a:t>
            </a:r>
          </a:p>
        </p:txBody>
      </p:sp>
      <p:sp>
        <p:nvSpPr>
          <p:cNvPr id="3" name="Content Placeholder 2"/>
          <p:cNvSpPr>
            <a:spLocks noGrp="1"/>
          </p:cNvSpPr>
          <p:nvPr>
            <p:ph idx="1"/>
          </p:nvPr>
        </p:nvSpPr>
        <p:spPr/>
        <p:txBody>
          <a:bodyPr/>
          <a:lstStyle/>
          <a:p>
            <a:pPr algn="just"/>
            <a:r>
              <a:rPr lang="en-US">
                <a:latin typeface="Arial" panose="020B0604020202020204" pitchFamily="34" charset="0"/>
                <a:cs typeface="Arial" panose="020B0604020202020204" pitchFamily="34" charset="0"/>
              </a:rPr>
              <a:t>Ta dùng đối ngẫu để giải quyết bài toán nhanh chóng. Vì khi đó, ta có </a:t>
            </a:r>
            <a:r>
              <a:rPr lang="vi-VN">
                <a:latin typeface="Arial" panose="020B0604020202020204" pitchFamily="34" charset="0"/>
                <a:cs typeface="Arial" panose="020B0604020202020204" pitchFamily="34" charset="0"/>
              </a:rPr>
              <a:t>x1, x2, x3 tùy ý nên bắt buộc phải có 2y1=4, 3y2=3, -4y3=-12, giải ra được y1=2, y2=1, y3=3. Ngoài ra còn có điều kiện </a:t>
            </a:r>
            <a:endParaRPr lang="en-US">
              <a:latin typeface="Arial" panose="020B0604020202020204" pitchFamily="34" charset="0"/>
              <a:cs typeface="Arial" panose="020B0604020202020204" pitchFamily="34" charset="0"/>
            </a:endParaRPr>
          </a:p>
          <a:p>
            <a:pPr marL="0" indent="0" algn="ctr">
              <a:buNone/>
            </a:pPr>
            <a:r>
              <a:rPr lang="vi-VN" b="1">
                <a:latin typeface="Arial" panose="020B0604020202020204" pitchFamily="34" charset="0"/>
                <a:cs typeface="Arial" panose="020B0604020202020204" pitchFamily="34" charset="0"/>
              </a:rPr>
              <a:t>alpha &gt;= (5y1-7y2+2y3)=</a:t>
            </a:r>
            <a:r>
              <a:rPr lang="en-US" b="1">
                <a:latin typeface="Arial" panose="020B0604020202020204" pitchFamily="34" charset="0"/>
                <a:cs typeface="Arial" panose="020B0604020202020204" pitchFamily="34" charset="0"/>
              </a:rPr>
              <a:t>9</a:t>
            </a:r>
            <a:r>
              <a:rPr lang="vi-VN" b="1">
                <a:latin typeface="Arial" panose="020B0604020202020204" pitchFamily="34" charset="0"/>
                <a:cs typeface="Arial" panose="020B0604020202020204" pitchFamily="34" charset="0"/>
              </a:rPr>
              <a:t> và beta &gt;= (y1-y2-2y3) = </a:t>
            </a:r>
            <a:r>
              <a:rPr lang="en-US" b="1">
                <a:latin typeface="Arial" panose="020B0604020202020204" pitchFamily="34" charset="0"/>
                <a:cs typeface="Arial" panose="020B0604020202020204" pitchFamily="34" charset="0"/>
              </a:rPr>
              <a:t>-5. </a:t>
            </a:r>
            <a:endParaRPr lang="vi-VN" b="1">
              <a:latin typeface="Arial" panose="020B0604020202020204" pitchFamily="34" charset="0"/>
              <a:cs typeface="Arial" panose="020B0604020202020204" pitchFamily="34" charset="0"/>
            </a:endParaRPr>
          </a:p>
          <a:p>
            <a:pPr algn="just"/>
            <a:r>
              <a:rPr lang="vi-VN">
                <a:latin typeface="Arial" panose="020B0604020202020204" pitchFamily="34" charset="0"/>
                <a:cs typeface="Arial" panose="020B0604020202020204" pitchFamily="34" charset="0"/>
              </a:rPr>
              <a:t>Thay vào f=b1.y1+b2.y2+b3.y3 thì có max. Rõ ràng nếu alpha, beta thỏa mãn điều kiện trên thì m</a:t>
            </a:r>
            <a:r>
              <a:rPr lang="en-US">
                <a:latin typeface="Arial" panose="020B0604020202020204" pitchFamily="34" charset="0"/>
                <a:cs typeface="Arial" panose="020B0604020202020204" pitchFamily="34" charset="0"/>
              </a:rPr>
              <a:t>ax</a:t>
            </a:r>
            <a:r>
              <a:rPr lang="vi-VN">
                <a:latin typeface="Arial" panose="020B0604020202020204" pitchFamily="34" charset="0"/>
                <a:cs typeface="Arial" panose="020B0604020202020204" pitchFamily="34" charset="0"/>
              </a:rPr>
              <a:t> này không bị ảnh hưởng, cho dù (b1,b2,b3) là bộ số nào đi nữa. </a:t>
            </a:r>
          </a:p>
          <a:p>
            <a:pPr algn="just"/>
            <a:r>
              <a:rPr lang="vi-VN">
                <a:latin typeface="Arial" panose="020B0604020202020204" pitchFamily="34" charset="0"/>
                <a:cs typeface="Arial" panose="020B0604020202020204" pitchFamily="34" charset="0"/>
              </a:rPr>
              <a:t>Theo định lý về đối ngẫu, nếu bài (D) có max thì bài (P) sẽ có min; và vì thế, ràng buộc trên cũng chính là điều kiện cần và đủ.</a:t>
            </a:r>
            <a:r>
              <a:rPr lang="en-US">
                <a:latin typeface="Arial" panose="020B0604020202020204" pitchFamily="34" charset="0"/>
                <a:cs typeface="Arial" panose="020B0604020202020204" pitchFamily="34" charset="0"/>
              </a:rPr>
              <a:t> </a:t>
            </a:r>
          </a:p>
          <a:p>
            <a:endParaRPr lang="en-US"/>
          </a:p>
        </p:txBody>
      </p:sp>
    </p:spTree>
    <p:extLst>
      <p:ext uri="{BB962C8B-B14F-4D97-AF65-F5344CB8AC3E}">
        <p14:creationId xmlns:p14="http://schemas.microsoft.com/office/powerpoint/2010/main" val="26700434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5920" y="1717964"/>
            <a:ext cx="9601200" cy="2861656"/>
          </a:xfrm>
        </p:spPr>
        <p:txBody>
          <a:bodyPr>
            <a:normAutofit/>
          </a:bodyPr>
          <a:lstStyle/>
          <a:p>
            <a:pPr algn="ctr"/>
            <a:r>
              <a:rPr lang="en-US" sz="5400" b="1">
                <a:hlinkClick r:id="rId2"/>
              </a:rPr>
              <a:t>http://bit.ly/3tP9Bfc</a:t>
            </a:r>
            <a:r>
              <a:rPr lang="en-US" sz="5400" b="1" smtClean="0"/>
              <a:t/>
            </a:r>
            <a:br>
              <a:rPr lang="en-US" sz="5400" b="1" smtClean="0"/>
            </a:br>
            <a:r>
              <a:rPr lang="en-US" sz="5400" b="1" smtClean="0"/>
              <a:t/>
            </a:r>
            <a:br>
              <a:rPr lang="en-US" sz="5400" b="1" smtClean="0"/>
            </a:br>
            <a:r>
              <a:rPr lang="en-US" sz="5400" b="1" smtClean="0"/>
              <a:t>Thanks</a:t>
            </a:r>
            <a:r>
              <a:rPr lang="en-US" b="1" smtClean="0"/>
              <a:t> </a:t>
            </a:r>
            <a:r>
              <a:rPr lang="en-US" b="1" smtClean="0"/>
              <a:t>for </a:t>
            </a:r>
            <a:r>
              <a:rPr lang="en-US" sz="5400" b="1" smtClean="0"/>
              <a:t>listening</a:t>
            </a:r>
            <a:r>
              <a:rPr lang="en-US" b="1" smtClean="0"/>
              <a:t>!</a:t>
            </a:r>
            <a:endParaRPr lang="en-US" b="1"/>
          </a:p>
        </p:txBody>
      </p:sp>
    </p:spTree>
    <p:extLst>
      <p:ext uri="{BB962C8B-B14F-4D97-AF65-F5344CB8AC3E}">
        <p14:creationId xmlns:p14="http://schemas.microsoft.com/office/powerpoint/2010/main" val="24221037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Exercise 1 (last session)</a:t>
            </a:r>
            <a:endParaRPr lang="en-US"/>
          </a:p>
        </p:txBody>
      </p:sp>
      <p:sp>
        <p:nvSpPr>
          <p:cNvPr id="3" name="Content Placeholder 2"/>
          <p:cNvSpPr>
            <a:spLocks noGrp="1"/>
          </p:cNvSpPr>
          <p:nvPr>
            <p:ph idx="1"/>
          </p:nvPr>
        </p:nvSpPr>
        <p:spPr/>
        <p:txBody>
          <a:bodyPr/>
          <a:lstStyle/>
          <a:p>
            <a:r>
              <a:rPr lang="en-US"/>
              <a:t>Giải bài toán sau bằng phương pháp big M</a:t>
            </a:r>
          </a:p>
          <a:p>
            <a:endParaRPr lang="en-US"/>
          </a:p>
          <a:p>
            <a:endParaRPr lang="en-US"/>
          </a:p>
          <a:p>
            <a:endParaRPr lang="en-US"/>
          </a:p>
          <a:p>
            <a:endParaRPr lang="en-US"/>
          </a:p>
          <a:p>
            <a:endParaRPr lang="en-US"/>
          </a:p>
          <a:p>
            <a:r>
              <a:rPr lang="en-US"/>
              <a:t>Sử dụng trang web sau: </a:t>
            </a:r>
            <a:r>
              <a:rPr lang="en-US">
                <a:hlinkClick r:id="rId2"/>
              </a:rPr>
              <a:t>https://linprog.com/en</a:t>
            </a:r>
            <a:r>
              <a:rPr lang="en-US"/>
              <a:t> để đối chiếu kết quả.</a:t>
            </a:r>
          </a:p>
          <a:p>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0665" y="2805437"/>
            <a:ext cx="3101295" cy="1916531"/>
          </a:xfrm>
          <a:prstGeom prst="rect">
            <a:avLst/>
          </a:prstGeom>
        </p:spPr>
      </p:pic>
    </p:spTree>
    <p:extLst>
      <p:ext uri="{BB962C8B-B14F-4D97-AF65-F5344CB8AC3E}">
        <p14:creationId xmlns:p14="http://schemas.microsoft.com/office/powerpoint/2010/main" val="13295228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Exercise 2 (last session)</a:t>
            </a:r>
            <a:endParaRPr lang="en-US"/>
          </a:p>
        </p:txBody>
      </p:sp>
      <p:sp>
        <p:nvSpPr>
          <p:cNvPr id="3" name="Content Placeholder 2"/>
          <p:cNvSpPr>
            <a:spLocks noGrp="1"/>
          </p:cNvSpPr>
          <p:nvPr>
            <p:ph idx="1"/>
          </p:nvPr>
        </p:nvSpPr>
        <p:spPr>
          <a:xfrm>
            <a:off x="1371599" y="1662545"/>
            <a:ext cx="9892145" cy="4904510"/>
          </a:xfrm>
        </p:spPr>
        <p:txBody>
          <a:bodyPr>
            <a:normAutofit lnSpcReduction="10000"/>
          </a:bodyPr>
          <a:lstStyle/>
          <a:p>
            <a:pPr algn="just"/>
            <a:r>
              <a:rPr lang="vi-VN">
                <a:latin typeface="Arial" panose="020B0604020202020204" pitchFamily="34" charset="0"/>
                <a:cs typeface="Arial" panose="020B0604020202020204" pitchFamily="34" charset="0"/>
              </a:rPr>
              <a:t>Hãy viết chương trình giải quyết bài toán sau</a:t>
            </a:r>
            <a:r>
              <a:rPr lang="vi-VN" smtClean="0">
                <a:latin typeface="Arial" panose="020B0604020202020204" pitchFamily="34" charset="0"/>
                <a:cs typeface="Arial" panose="020B0604020202020204" pitchFamily="34" charset="0"/>
              </a:rPr>
              <a:t>:</a:t>
            </a:r>
            <a:r>
              <a:rPr lang="en-US" smtClean="0">
                <a:latin typeface="Arial" panose="020B0604020202020204" pitchFamily="34" charset="0"/>
                <a:cs typeface="Arial" panose="020B0604020202020204" pitchFamily="34" charset="0"/>
              </a:rPr>
              <a:t> </a:t>
            </a:r>
            <a:r>
              <a:rPr lang="vi-VN" i="1" smtClean="0">
                <a:latin typeface="Arial" panose="020B0604020202020204" pitchFamily="34" charset="0"/>
                <a:cs typeface="Arial" panose="020B0604020202020204" pitchFamily="34" charset="0"/>
              </a:rPr>
              <a:t>Cho </a:t>
            </a:r>
            <a:r>
              <a:rPr lang="vi-VN" i="1">
                <a:latin typeface="Arial" panose="020B0604020202020204" pitchFamily="34" charset="0"/>
                <a:cs typeface="Arial" panose="020B0604020202020204" pitchFamily="34" charset="0"/>
              </a:rPr>
              <a:t>hệ ràng buộc gồm </a:t>
            </a:r>
            <a:r>
              <a:rPr lang="vi-VN" i="1" smtClean="0">
                <a:latin typeface="Arial" panose="020B0604020202020204" pitchFamily="34" charset="0"/>
                <a:cs typeface="Arial" panose="020B0604020202020204" pitchFamily="34" charset="0"/>
              </a:rPr>
              <a:t>2 </a:t>
            </a:r>
            <a:r>
              <a:rPr lang="vi-VN" i="1">
                <a:latin typeface="Arial" panose="020B0604020202020204" pitchFamily="34" charset="0"/>
                <a:cs typeface="Arial" panose="020B0604020202020204" pitchFamily="34" charset="0"/>
              </a:rPr>
              <a:t>điều kiện của bài toán QHTT </a:t>
            </a:r>
            <a:r>
              <a:rPr lang="vi-VN" i="1" smtClean="0">
                <a:latin typeface="Arial" panose="020B0604020202020204" pitchFamily="34" charset="0"/>
                <a:cs typeface="Arial" panose="020B0604020202020204" pitchFamily="34" charset="0"/>
              </a:rPr>
              <a:t>3 </a:t>
            </a:r>
            <a:r>
              <a:rPr lang="vi-VN" i="1">
                <a:latin typeface="Arial" panose="020B0604020202020204" pitchFamily="34" charset="0"/>
                <a:cs typeface="Arial" panose="020B0604020202020204" pitchFamily="34" charset="0"/>
              </a:rPr>
              <a:t>biến cùng hệ số của hàm mục tiêu dạng max - tất cả các số nhập vào đều là số nguyên có trị tuyệt đối không vượt quá </a:t>
            </a:r>
            <a:r>
              <a:rPr lang="vi-VN" i="1" smtClean="0">
                <a:latin typeface="Arial" panose="020B0604020202020204" pitchFamily="34" charset="0"/>
                <a:cs typeface="Arial" panose="020B0604020202020204" pitchFamily="34" charset="0"/>
              </a:rPr>
              <a:t>10</a:t>
            </a:r>
            <a:r>
              <a:rPr lang="en-US" smtClean="0">
                <a:latin typeface="Arial" panose="020B0604020202020204" pitchFamily="34" charset="0"/>
                <a:cs typeface="Arial" panose="020B0604020202020204" pitchFamily="34" charset="0"/>
              </a:rPr>
              <a:t>.</a:t>
            </a:r>
            <a:endParaRPr lang="vi-VN">
              <a:latin typeface="Arial" panose="020B0604020202020204" pitchFamily="34" charset="0"/>
              <a:cs typeface="Arial" panose="020B0604020202020204" pitchFamily="34" charset="0"/>
            </a:endParaRPr>
          </a:p>
          <a:p>
            <a:pPr algn="just"/>
            <a:r>
              <a:rPr lang="vi-VN">
                <a:latin typeface="Arial" panose="020B0604020202020204" pitchFamily="34" charset="0"/>
                <a:cs typeface="Arial" panose="020B0604020202020204" pitchFamily="34" charset="0"/>
              </a:rPr>
              <a:t>Yêu cầu: Hãy in ra bảng đơn hình xuất phát theo phương pháp big-M với số biến bổ sung là ít nhất, trong đó chọn: M=1000</a:t>
            </a:r>
            <a:r>
              <a:rPr lang="vi-VN" smtClean="0">
                <a:latin typeface="Arial" panose="020B0604020202020204" pitchFamily="34" charset="0"/>
                <a:cs typeface="Arial" panose="020B0604020202020204" pitchFamily="34" charset="0"/>
              </a:rPr>
              <a:t>.</a:t>
            </a:r>
            <a:endParaRPr lang="vi-VN">
              <a:latin typeface="Arial" panose="020B0604020202020204" pitchFamily="34" charset="0"/>
              <a:cs typeface="Arial" panose="020B0604020202020204" pitchFamily="34" charset="0"/>
            </a:endParaRPr>
          </a:p>
          <a:p>
            <a:pPr marL="0" indent="0">
              <a:buNone/>
            </a:pPr>
            <a:r>
              <a:rPr lang="vi-VN" b="1">
                <a:latin typeface="Arial" panose="020B0604020202020204" pitchFamily="34" charset="0"/>
                <a:cs typeface="Arial" panose="020B0604020202020204" pitchFamily="34" charset="0"/>
              </a:rPr>
              <a:t>Input</a:t>
            </a:r>
            <a:r>
              <a:rPr lang="vi-VN">
                <a:latin typeface="Arial" panose="020B0604020202020204" pitchFamily="34" charset="0"/>
                <a:cs typeface="Arial" panose="020B0604020202020204" pitchFamily="34" charset="0"/>
              </a:rPr>
              <a:t>: </a:t>
            </a:r>
          </a:p>
          <a:p>
            <a:pPr marL="0" indent="0">
              <a:buNone/>
            </a:pPr>
            <a:r>
              <a:rPr lang="vi-VN">
                <a:latin typeface="Arial" panose="020B0604020202020204" pitchFamily="34" charset="0"/>
                <a:cs typeface="Arial" panose="020B0604020202020204" pitchFamily="34" charset="0"/>
              </a:rPr>
              <a:t>1 2 3 // ràng buộc</a:t>
            </a:r>
          </a:p>
          <a:p>
            <a:pPr marL="0" indent="0">
              <a:buNone/>
            </a:pPr>
            <a:r>
              <a:rPr lang="vi-VN">
                <a:latin typeface="Arial" panose="020B0604020202020204" pitchFamily="34" charset="0"/>
                <a:cs typeface="Arial" panose="020B0604020202020204" pitchFamily="34" charset="0"/>
              </a:rPr>
              <a:t>1 -1 2 = </a:t>
            </a:r>
            <a:r>
              <a:rPr lang="en-US">
                <a:latin typeface="Arial" panose="020B0604020202020204" pitchFamily="34" charset="0"/>
                <a:cs typeface="Arial" panose="020B0604020202020204" pitchFamily="34" charset="0"/>
              </a:rPr>
              <a:t>3</a:t>
            </a:r>
            <a:r>
              <a:rPr lang="en-US" smtClean="0">
                <a:latin typeface="Arial" panose="020B0604020202020204" pitchFamily="34" charset="0"/>
                <a:cs typeface="Arial" panose="020B0604020202020204" pitchFamily="34" charset="0"/>
              </a:rPr>
              <a:t> (dấu này có thể là &gt;=, &lt;= hoặc = ).</a:t>
            </a:r>
            <a:endParaRPr lang="vi-VN">
              <a:latin typeface="Arial" panose="020B0604020202020204" pitchFamily="34" charset="0"/>
              <a:cs typeface="Arial" panose="020B0604020202020204" pitchFamily="34" charset="0"/>
            </a:endParaRPr>
          </a:p>
          <a:p>
            <a:pPr marL="0" indent="0">
              <a:buNone/>
            </a:pPr>
            <a:r>
              <a:rPr lang="vi-VN">
                <a:latin typeface="Arial" panose="020B0604020202020204" pitchFamily="34" charset="0"/>
                <a:cs typeface="Arial" panose="020B0604020202020204" pitchFamily="34" charset="0"/>
              </a:rPr>
              <a:t>3 4 -2 = </a:t>
            </a:r>
            <a:r>
              <a:rPr lang="en-US">
                <a:latin typeface="Arial" panose="020B0604020202020204" pitchFamily="34" charset="0"/>
                <a:cs typeface="Arial" panose="020B0604020202020204" pitchFamily="34" charset="0"/>
              </a:rPr>
              <a:t>5</a:t>
            </a:r>
            <a:endParaRPr lang="vi-VN">
              <a:latin typeface="Arial" panose="020B0604020202020204" pitchFamily="34" charset="0"/>
              <a:cs typeface="Arial" panose="020B0604020202020204" pitchFamily="34" charset="0"/>
            </a:endParaRPr>
          </a:p>
          <a:p>
            <a:pPr marL="0" indent="0">
              <a:buNone/>
            </a:pPr>
            <a:r>
              <a:rPr lang="vi-VN" b="1">
                <a:latin typeface="Arial" panose="020B0604020202020204" pitchFamily="34" charset="0"/>
                <a:cs typeface="Arial" panose="020B0604020202020204" pitchFamily="34" charset="0"/>
              </a:rPr>
              <a:t>Output</a:t>
            </a:r>
            <a:r>
              <a:rPr lang="vi-VN">
                <a:latin typeface="Arial" panose="020B0604020202020204" pitchFamily="34" charset="0"/>
                <a:cs typeface="Arial" panose="020B0604020202020204" pitchFamily="34" charset="0"/>
              </a:rPr>
              <a:t>: </a:t>
            </a:r>
            <a:endParaRPr lang="en-US" smtClean="0">
              <a:latin typeface="Arial" panose="020B0604020202020204" pitchFamily="34" charset="0"/>
              <a:cs typeface="Arial" panose="020B0604020202020204" pitchFamily="34" charset="0"/>
            </a:endParaRPr>
          </a:p>
          <a:p>
            <a:pPr marL="0" indent="0">
              <a:buNone/>
            </a:pPr>
            <a:r>
              <a:rPr lang="vi-VN" smtClean="0">
                <a:latin typeface="Arial" panose="020B0604020202020204" pitchFamily="34" charset="0"/>
                <a:cs typeface="Arial" panose="020B0604020202020204" pitchFamily="34" charset="0"/>
              </a:rPr>
              <a:t>x4 </a:t>
            </a:r>
            <a:r>
              <a:rPr lang="vi-VN">
                <a:latin typeface="Arial" panose="020B0604020202020204" pitchFamily="34" charset="0"/>
                <a:cs typeface="Arial" panose="020B0604020202020204" pitchFamily="34" charset="0"/>
              </a:rPr>
              <a:t>-1000 </a:t>
            </a:r>
            <a:r>
              <a:rPr lang="en-US" smtClean="0">
                <a:latin typeface="Arial" panose="020B0604020202020204" pitchFamily="34" charset="0"/>
                <a:cs typeface="Arial" panose="020B0604020202020204" pitchFamily="34" charset="0"/>
              </a:rPr>
              <a:t>3</a:t>
            </a:r>
            <a:r>
              <a:rPr lang="vi-VN" smtClean="0">
                <a:latin typeface="Arial" panose="020B0604020202020204" pitchFamily="34" charset="0"/>
                <a:cs typeface="Arial" panose="020B0604020202020204" pitchFamily="34" charset="0"/>
              </a:rPr>
              <a:t> </a:t>
            </a:r>
            <a:r>
              <a:rPr lang="en-US" smtClean="0">
                <a:latin typeface="Arial" panose="020B0604020202020204" pitchFamily="34" charset="0"/>
                <a:cs typeface="Arial" panose="020B0604020202020204" pitchFamily="34" charset="0"/>
              </a:rPr>
              <a:t>	</a:t>
            </a:r>
            <a:r>
              <a:rPr lang="vi-VN" smtClean="0">
                <a:latin typeface="Arial" panose="020B0604020202020204" pitchFamily="34" charset="0"/>
                <a:cs typeface="Arial" panose="020B0604020202020204" pitchFamily="34" charset="0"/>
              </a:rPr>
              <a:t>1 </a:t>
            </a:r>
            <a:r>
              <a:rPr lang="en-US" smtClean="0">
                <a:latin typeface="Arial" panose="020B0604020202020204" pitchFamily="34" charset="0"/>
                <a:cs typeface="Arial" panose="020B0604020202020204" pitchFamily="34" charset="0"/>
              </a:rPr>
              <a:t>	</a:t>
            </a:r>
            <a:r>
              <a:rPr lang="vi-VN" smtClean="0">
                <a:latin typeface="Arial" panose="020B0604020202020204" pitchFamily="34" charset="0"/>
                <a:cs typeface="Arial" panose="020B0604020202020204" pitchFamily="34" charset="0"/>
              </a:rPr>
              <a:t>-</a:t>
            </a:r>
            <a:r>
              <a:rPr lang="vi-VN">
                <a:latin typeface="Arial" panose="020B0604020202020204" pitchFamily="34" charset="0"/>
                <a:cs typeface="Arial" panose="020B0604020202020204" pitchFamily="34" charset="0"/>
              </a:rPr>
              <a:t>1 </a:t>
            </a:r>
            <a:r>
              <a:rPr lang="en-US" smtClean="0">
                <a:latin typeface="Arial" panose="020B0604020202020204" pitchFamily="34" charset="0"/>
                <a:cs typeface="Arial" panose="020B0604020202020204" pitchFamily="34" charset="0"/>
              </a:rPr>
              <a:t>	</a:t>
            </a:r>
            <a:r>
              <a:rPr lang="vi-VN" smtClean="0">
                <a:latin typeface="Arial" panose="020B0604020202020204" pitchFamily="34" charset="0"/>
                <a:cs typeface="Arial" panose="020B0604020202020204" pitchFamily="34" charset="0"/>
              </a:rPr>
              <a:t>2 </a:t>
            </a:r>
            <a:r>
              <a:rPr lang="en-US" smtClean="0">
                <a:latin typeface="Arial" panose="020B0604020202020204" pitchFamily="34" charset="0"/>
                <a:cs typeface="Arial" panose="020B0604020202020204" pitchFamily="34" charset="0"/>
              </a:rPr>
              <a:t>	</a:t>
            </a:r>
            <a:r>
              <a:rPr lang="vi-VN" smtClean="0">
                <a:latin typeface="Arial" panose="020B0604020202020204" pitchFamily="34" charset="0"/>
                <a:cs typeface="Arial" panose="020B0604020202020204" pitchFamily="34" charset="0"/>
              </a:rPr>
              <a:t>1 </a:t>
            </a:r>
            <a:r>
              <a:rPr lang="en-US" smtClean="0">
                <a:latin typeface="Arial" panose="020B0604020202020204" pitchFamily="34" charset="0"/>
                <a:cs typeface="Arial" panose="020B0604020202020204" pitchFamily="34" charset="0"/>
              </a:rPr>
              <a:t>	</a:t>
            </a:r>
            <a:r>
              <a:rPr lang="vi-VN" smtClean="0">
                <a:latin typeface="Arial" panose="020B0604020202020204" pitchFamily="34" charset="0"/>
                <a:cs typeface="Arial" panose="020B0604020202020204" pitchFamily="34" charset="0"/>
              </a:rPr>
              <a:t>0</a:t>
            </a:r>
            <a:endParaRPr lang="vi-VN">
              <a:latin typeface="Arial" panose="020B0604020202020204" pitchFamily="34" charset="0"/>
              <a:cs typeface="Arial" panose="020B0604020202020204" pitchFamily="34" charset="0"/>
            </a:endParaRPr>
          </a:p>
          <a:p>
            <a:pPr marL="0" indent="0">
              <a:buNone/>
            </a:pPr>
            <a:r>
              <a:rPr lang="vi-VN">
                <a:latin typeface="Arial" panose="020B0604020202020204" pitchFamily="34" charset="0"/>
                <a:cs typeface="Arial" panose="020B0604020202020204" pitchFamily="34" charset="0"/>
              </a:rPr>
              <a:t>x5 -1000 </a:t>
            </a:r>
            <a:r>
              <a:rPr lang="en-US" smtClean="0">
                <a:latin typeface="Arial" panose="020B0604020202020204" pitchFamily="34" charset="0"/>
                <a:cs typeface="Arial" panose="020B0604020202020204" pitchFamily="34" charset="0"/>
              </a:rPr>
              <a:t>5</a:t>
            </a:r>
            <a:r>
              <a:rPr lang="vi-VN" smtClean="0">
                <a:latin typeface="Arial" panose="020B0604020202020204" pitchFamily="34" charset="0"/>
                <a:cs typeface="Arial" panose="020B0604020202020204" pitchFamily="34" charset="0"/>
              </a:rPr>
              <a:t> </a:t>
            </a:r>
            <a:r>
              <a:rPr lang="en-US" smtClean="0">
                <a:latin typeface="Arial" panose="020B0604020202020204" pitchFamily="34" charset="0"/>
                <a:cs typeface="Arial" panose="020B0604020202020204" pitchFamily="34" charset="0"/>
              </a:rPr>
              <a:t>	</a:t>
            </a:r>
            <a:r>
              <a:rPr lang="vi-VN" smtClean="0">
                <a:latin typeface="Arial" panose="020B0604020202020204" pitchFamily="34" charset="0"/>
                <a:cs typeface="Arial" panose="020B0604020202020204" pitchFamily="34" charset="0"/>
              </a:rPr>
              <a:t>3 </a:t>
            </a:r>
            <a:r>
              <a:rPr lang="en-US" smtClean="0">
                <a:latin typeface="Arial" panose="020B0604020202020204" pitchFamily="34" charset="0"/>
                <a:cs typeface="Arial" panose="020B0604020202020204" pitchFamily="34" charset="0"/>
              </a:rPr>
              <a:t>	</a:t>
            </a:r>
            <a:r>
              <a:rPr lang="vi-VN" smtClean="0">
                <a:latin typeface="Arial" panose="020B0604020202020204" pitchFamily="34" charset="0"/>
                <a:cs typeface="Arial" panose="020B0604020202020204" pitchFamily="34" charset="0"/>
              </a:rPr>
              <a:t>4 </a:t>
            </a:r>
            <a:r>
              <a:rPr lang="en-US" smtClean="0">
                <a:latin typeface="Arial" panose="020B0604020202020204" pitchFamily="34" charset="0"/>
                <a:cs typeface="Arial" panose="020B0604020202020204" pitchFamily="34" charset="0"/>
              </a:rPr>
              <a:t>	</a:t>
            </a:r>
            <a:r>
              <a:rPr lang="vi-VN" smtClean="0">
                <a:latin typeface="Arial" panose="020B0604020202020204" pitchFamily="34" charset="0"/>
                <a:cs typeface="Arial" panose="020B0604020202020204" pitchFamily="34" charset="0"/>
              </a:rPr>
              <a:t>-</a:t>
            </a:r>
            <a:r>
              <a:rPr lang="vi-VN">
                <a:latin typeface="Arial" panose="020B0604020202020204" pitchFamily="34" charset="0"/>
                <a:cs typeface="Arial" panose="020B0604020202020204" pitchFamily="34" charset="0"/>
              </a:rPr>
              <a:t>1 </a:t>
            </a:r>
            <a:r>
              <a:rPr lang="en-US" smtClean="0">
                <a:latin typeface="Arial" panose="020B0604020202020204" pitchFamily="34" charset="0"/>
                <a:cs typeface="Arial" panose="020B0604020202020204" pitchFamily="34" charset="0"/>
              </a:rPr>
              <a:t>	</a:t>
            </a:r>
            <a:r>
              <a:rPr lang="vi-VN" smtClean="0">
                <a:latin typeface="Arial" panose="020B0604020202020204" pitchFamily="34" charset="0"/>
                <a:cs typeface="Arial" panose="020B0604020202020204" pitchFamily="34" charset="0"/>
              </a:rPr>
              <a:t>0 </a:t>
            </a:r>
            <a:r>
              <a:rPr lang="en-US" smtClean="0">
                <a:latin typeface="Arial" panose="020B0604020202020204" pitchFamily="34" charset="0"/>
                <a:cs typeface="Arial" panose="020B0604020202020204" pitchFamily="34" charset="0"/>
              </a:rPr>
              <a:t>	</a:t>
            </a:r>
            <a:r>
              <a:rPr lang="vi-VN" smtClean="0">
                <a:latin typeface="Arial" panose="020B0604020202020204" pitchFamily="34" charset="0"/>
                <a:cs typeface="Arial" panose="020B0604020202020204" pitchFamily="34" charset="0"/>
              </a:rPr>
              <a:t>1</a:t>
            </a:r>
            <a:endParaRPr lang="vi-VN">
              <a:latin typeface="Arial" panose="020B0604020202020204" pitchFamily="34" charset="0"/>
              <a:cs typeface="Arial" panose="020B0604020202020204" pitchFamily="34" charset="0"/>
            </a:endParaRPr>
          </a:p>
          <a:p>
            <a:pPr marL="0" indent="0">
              <a:buNone/>
            </a:pPr>
            <a:r>
              <a:rPr lang="vi-VN">
                <a:latin typeface="Arial" panose="020B0604020202020204" pitchFamily="34" charset="0"/>
                <a:cs typeface="Arial" panose="020B0604020202020204" pitchFamily="34" charset="0"/>
              </a:rPr>
              <a:t>               </a:t>
            </a:r>
            <a:r>
              <a:rPr lang="vi-VN" smtClean="0">
                <a:latin typeface="Arial" panose="020B0604020202020204" pitchFamily="34" charset="0"/>
                <a:cs typeface="Arial" panose="020B0604020202020204" pitchFamily="34" charset="0"/>
              </a:rPr>
              <a:t>-</a:t>
            </a:r>
            <a:r>
              <a:rPr lang="en-US">
                <a:latin typeface="Arial" panose="020B0604020202020204" pitchFamily="34" charset="0"/>
                <a:cs typeface="Arial" panose="020B0604020202020204" pitchFamily="34" charset="0"/>
              </a:rPr>
              <a:t>8</a:t>
            </a:r>
            <a:r>
              <a:rPr lang="vi-VN" smtClean="0">
                <a:latin typeface="Arial" panose="020B0604020202020204" pitchFamily="34" charset="0"/>
                <a:cs typeface="Arial" panose="020B0604020202020204" pitchFamily="34" charset="0"/>
              </a:rPr>
              <a:t>000 </a:t>
            </a:r>
            <a:r>
              <a:rPr lang="en-US" smtClean="0">
                <a:latin typeface="Arial" panose="020B0604020202020204" pitchFamily="34" charset="0"/>
                <a:cs typeface="Arial" panose="020B0604020202020204" pitchFamily="34" charset="0"/>
              </a:rPr>
              <a:t>	</a:t>
            </a:r>
            <a:r>
              <a:rPr lang="vi-VN" smtClean="0">
                <a:latin typeface="Arial" panose="020B0604020202020204" pitchFamily="34" charset="0"/>
                <a:cs typeface="Arial" panose="020B0604020202020204" pitchFamily="34" charset="0"/>
              </a:rPr>
              <a:t>-4001 </a:t>
            </a:r>
            <a:r>
              <a:rPr lang="en-US" smtClean="0">
                <a:latin typeface="Arial" panose="020B0604020202020204" pitchFamily="34" charset="0"/>
                <a:cs typeface="Arial" panose="020B0604020202020204" pitchFamily="34" charset="0"/>
              </a:rPr>
              <a:t>	</a:t>
            </a:r>
            <a:r>
              <a:rPr lang="vi-VN" smtClean="0">
                <a:latin typeface="Arial" panose="020B0604020202020204" pitchFamily="34" charset="0"/>
                <a:cs typeface="Arial" panose="020B0604020202020204" pitchFamily="34" charset="0"/>
              </a:rPr>
              <a:t>-</a:t>
            </a:r>
            <a:r>
              <a:rPr lang="vi-VN">
                <a:latin typeface="Arial" panose="020B0604020202020204" pitchFamily="34" charset="0"/>
                <a:cs typeface="Arial" panose="020B0604020202020204" pitchFamily="34" charset="0"/>
              </a:rPr>
              <a:t>3002 </a:t>
            </a:r>
            <a:r>
              <a:rPr lang="en-US" smtClean="0">
                <a:latin typeface="Arial" panose="020B0604020202020204" pitchFamily="34" charset="0"/>
                <a:cs typeface="Arial" panose="020B0604020202020204" pitchFamily="34" charset="0"/>
              </a:rPr>
              <a:t>	</a:t>
            </a:r>
            <a:r>
              <a:rPr lang="vi-VN" smtClean="0">
                <a:latin typeface="Arial" panose="020B0604020202020204" pitchFamily="34" charset="0"/>
                <a:cs typeface="Arial" panose="020B0604020202020204" pitchFamily="34" charset="0"/>
              </a:rPr>
              <a:t>-3 </a:t>
            </a:r>
            <a:r>
              <a:rPr lang="en-US" smtClean="0">
                <a:latin typeface="Arial" panose="020B0604020202020204" pitchFamily="34" charset="0"/>
                <a:cs typeface="Arial" panose="020B0604020202020204" pitchFamily="34" charset="0"/>
              </a:rPr>
              <a:t>	</a:t>
            </a:r>
            <a:r>
              <a:rPr lang="vi-VN" smtClean="0">
                <a:latin typeface="Arial" panose="020B0604020202020204" pitchFamily="34" charset="0"/>
                <a:cs typeface="Arial" panose="020B0604020202020204" pitchFamily="34" charset="0"/>
              </a:rPr>
              <a:t>0 </a:t>
            </a:r>
            <a:r>
              <a:rPr lang="en-US" smtClean="0">
                <a:latin typeface="Arial" panose="020B0604020202020204" pitchFamily="34" charset="0"/>
                <a:cs typeface="Arial" panose="020B0604020202020204" pitchFamily="34" charset="0"/>
              </a:rPr>
              <a:t>	</a:t>
            </a:r>
            <a:r>
              <a:rPr lang="vi-VN" smtClean="0">
                <a:latin typeface="Arial" panose="020B0604020202020204" pitchFamily="34" charset="0"/>
                <a:cs typeface="Arial" panose="020B0604020202020204" pitchFamily="34" charset="0"/>
              </a:rPr>
              <a:t>0</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657515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Hint for exercise 2</a:t>
            </a:r>
            <a:endParaRPr lang="en-US"/>
          </a:p>
        </p:txBody>
      </p:sp>
      <p:sp>
        <p:nvSpPr>
          <p:cNvPr id="3" name="Content Placeholder 2"/>
          <p:cNvSpPr>
            <a:spLocks noGrp="1"/>
          </p:cNvSpPr>
          <p:nvPr>
            <p:ph idx="1"/>
          </p:nvPr>
        </p:nvSpPr>
        <p:spPr>
          <a:xfrm>
            <a:off x="1371600" y="2171700"/>
            <a:ext cx="9601200" cy="3695700"/>
          </a:xfrm>
        </p:spPr>
        <p:txBody>
          <a:bodyPr/>
          <a:lstStyle/>
          <a:p>
            <a:r>
              <a:rPr lang="en-US" smtClean="0">
                <a:latin typeface="Arial" panose="020B0604020202020204" pitchFamily="34" charset="0"/>
                <a:cs typeface="Arial" panose="020B0604020202020204" pitchFamily="34" charset="0"/>
              </a:rPr>
              <a:t>Với các ràng buộc chưa có sẵn dấu =, ta thêm biến tạm vào; ràng buộc nào có sẵn rồi thì </a:t>
            </a:r>
            <a:r>
              <a:rPr lang="en-US" smtClean="0">
                <a:latin typeface="Arial" panose="020B0604020202020204" pitchFamily="34" charset="0"/>
                <a:cs typeface="Arial" panose="020B0604020202020204" pitchFamily="34" charset="0"/>
              </a:rPr>
              <a:t>giữ </a:t>
            </a:r>
            <a:r>
              <a:rPr lang="en-US" smtClean="0">
                <a:latin typeface="Arial" panose="020B0604020202020204" pitchFamily="34" charset="0"/>
                <a:cs typeface="Arial" panose="020B0604020202020204" pitchFamily="34" charset="0"/>
              </a:rPr>
              <a:t>nguyên.</a:t>
            </a:r>
          </a:p>
          <a:p>
            <a:r>
              <a:rPr lang="en-US" smtClean="0">
                <a:latin typeface="Arial" panose="020B0604020202020204" pitchFamily="34" charset="0"/>
                <a:cs typeface="Arial" panose="020B0604020202020204" pitchFamily="34" charset="0"/>
              </a:rPr>
              <a:t>Sau khi thêm biến xong, ta xét từng ràng buộc xem đã có sẵn biến cơ sở chưa (biến mà hệ số của nó dương, và chỉ xuất hiện ở dòng đó chứ không có trên các dòng khác). </a:t>
            </a:r>
          </a:p>
          <a:p>
            <a:pPr marL="0" indent="0">
              <a:buNone/>
            </a:pPr>
            <a:r>
              <a:rPr lang="en-US" smtClean="0">
                <a:latin typeface="Arial" panose="020B0604020202020204" pitchFamily="34" charset="0"/>
                <a:cs typeface="Arial" panose="020B0604020202020204" pitchFamily="34" charset="0"/>
              </a:rPr>
              <a:t>+ Nếu có đủ rồi thì xong, chọn các biến đó làm cơ sở.</a:t>
            </a:r>
          </a:p>
          <a:p>
            <a:pPr marL="0" indent="0" algn="just">
              <a:buNone/>
            </a:pPr>
            <a:r>
              <a:rPr lang="en-US" smtClean="0">
                <a:latin typeface="Arial" panose="020B0604020202020204" pitchFamily="34" charset="0"/>
                <a:cs typeface="Arial" panose="020B0604020202020204" pitchFamily="34" charset="0"/>
              </a:rPr>
              <a:t>+ Nếu chưa có thì thêm biến giả vào, và chú ý là biến giả này cũng có xuất hiện ở trong hàm mục tiêu F. </a:t>
            </a:r>
          </a:p>
          <a:p>
            <a:pPr marL="0" indent="0" algn="just">
              <a:buNone/>
            </a:pPr>
            <a:r>
              <a:rPr lang="en-US" smtClean="0">
                <a:latin typeface="Arial" panose="020B0604020202020204" pitchFamily="34" charset="0"/>
                <a:cs typeface="Arial" panose="020B0604020202020204" pitchFamily="34" charset="0"/>
              </a:rPr>
              <a:t>Sau khi hoàn tất việc thêm biến thì in ra bảng đơn hình xuất phát theo công thức đã biến và tính các giá trị delta ở dòng cuối cho thích hợp.</a:t>
            </a:r>
          </a:p>
        </p:txBody>
      </p:sp>
    </p:spTree>
    <p:extLst>
      <p:ext uri="{BB962C8B-B14F-4D97-AF65-F5344CB8AC3E}">
        <p14:creationId xmlns:p14="http://schemas.microsoft.com/office/powerpoint/2010/main" val="6000880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About lower/upper bound of LP</a:t>
            </a:r>
            <a:endParaRPr lang="en-US"/>
          </a:p>
        </p:txBody>
      </p:sp>
      <p:sp>
        <p:nvSpPr>
          <p:cNvPr id="3" name="Content Placeholder 2"/>
          <p:cNvSpPr>
            <a:spLocks noGrp="1"/>
          </p:cNvSpPr>
          <p:nvPr>
            <p:ph idx="1"/>
          </p:nvPr>
        </p:nvSpPr>
        <p:spPr>
          <a:xfrm>
            <a:off x="1371600" y="2286000"/>
            <a:ext cx="9961418" cy="3581400"/>
          </a:xfrm>
        </p:spPr>
        <p:txBody>
          <a:bodyPr>
            <a:normAutofit/>
          </a:bodyPr>
          <a:lstStyle/>
          <a:p>
            <a:pPr algn="just"/>
            <a:r>
              <a:rPr lang="en-US" smtClean="0">
                <a:latin typeface="Arial" panose="020B0604020202020204" pitchFamily="34" charset="0"/>
                <a:cs typeface="Arial" panose="020B0604020202020204" pitchFamily="34" charset="0"/>
              </a:rPr>
              <a:t>Ta biết rằng với một bài toán QHTT tìm min của hàm mục tiêu f, khi thay một bộ giá trị feasible solution vào hàm mục tiêu, ta sẽ được một giá trị F nào đó. Khi đó, kết quả min cần tìm (nếu có) thì phải thỏa mãn </a:t>
            </a:r>
            <a:r>
              <a:rPr lang="en-US" b="1" smtClean="0">
                <a:latin typeface="Arial" panose="020B0604020202020204" pitchFamily="34" charset="0"/>
                <a:cs typeface="Arial" panose="020B0604020202020204" pitchFamily="34" charset="0"/>
              </a:rPr>
              <a:t>f &lt;= F</a:t>
            </a:r>
            <a:r>
              <a:rPr lang="en-US" smtClean="0">
                <a:latin typeface="Arial" panose="020B0604020202020204" pitchFamily="34" charset="0"/>
                <a:cs typeface="Arial" panose="020B0604020202020204" pitchFamily="34" charset="0"/>
              </a:rPr>
              <a:t>. Đó là chặn trên của f.</a:t>
            </a:r>
          </a:p>
          <a:p>
            <a:r>
              <a:rPr lang="en-US" smtClean="0">
                <a:latin typeface="Arial" panose="020B0604020202020204" pitchFamily="34" charset="0"/>
                <a:cs typeface="Arial" panose="020B0604020202020204" pitchFamily="34" charset="0"/>
              </a:rPr>
              <a:t>Tuy nhiên, nếu muốn tìm chặn dưới thì sao?</a:t>
            </a:r>
          </a:p>
          <a:p>
            <a:r>
              <a:rPr lang="en-US" smtClean="0">
                <a:latin typeface="Arial" panose="020B0604020202020204" pitchFamily="34" charset="0"/>
                <a:cs typeface="Arial" panose="020B0604020202020204" pitchFamily="34" charset="0"/>
              </a:rPr>
              <a:t>Tương tự với bài tìm max của hàm mục tiêu, ta dễ dàng tìm được chặn dưới của nó, nhưng nếu muốn tìm chặn trên thì sao?</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14589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 1</a:t>
            </a:r>
            <a:endParaRPr lang="en-US"/>
          </a:p>
        </p:txBody>
      </p:sp>
      <p:sp>
        <p:nvSpPr>
          <p:cNvPr id="3" name="Content Placeholder 2"/>
          <p:cNvSpPr>
            <a:spLocks noGrp="1"/>
          </p:cNvSpPr>
          <p:nvPr>
            <p:ph idx="1"/>
          </p:nvPr>
        </p:nvSpPr>
        <p:spPr>
          <a:xfrm>
            <a:off x="1371600" y="2840182"/>
            <a:ext cx="9601200" cy="3027218"/>
          </a:xfrm>
        </p:spPr>
        <p:txBody>
          <a:bodyPr/>
          <a:lstStyle/>
          <a:p>
            <a:r>
              <a:rPr lang="en-US" smtClean="0">
                <a:latin typeface="Arial" panose="020B0604020202020204" pitchFamily="34" charset="0"/>
                <a:cs typeface="Arial" panose="020B0604020202020204" pitchFamily="34" charset="0"/>
              </a:rPr>
              <a:t>Xét một phương án chấp nhận được (x1,x2) = (4,2).</a:t>
            </a:r>
          </a:p>
          <a:p>
            <a:r>
              <a:rPr lang="en-US" smtClean="0">
                <a:latin typeface="Arial" panose="020B0604020202020204" pitchFamily="34" charset="0"/>
                <a:cs typeface="Arial" panose="020B0604020202020204" pitchFamily="34" charset="0"/>
              </a:rPr>
              <a:t>Khi đó, f = 28, và đây là chặn dưới cho max. Để tìm chặn trên, ta có thể làm một cách khá thủ công như sau:</a:t>
            </a:r>
          </a:p>
          <a:p>
            <a:r>
              <a:rPr lang="en-US" smtClean="0">
                <a:latin typeface="Arial" panose="020B0604020202020204" pitchFamily="34" charset="0"/>
                <a:cs typeface="Arial" panose="020B0604020202020204" pitchFamily="34" charset="0"/>
              </a:rPr>
              <a:t>Lấy (3) x 2 thì được 6x1+4x2 &lt;= 32, mà f = 5x1 + 4x2 &lt;= 6x1 + 4x2 nên f &lt;= 32.</a:t>
            </a:r>
          </a:p>
          <a:p>
            <a:r>
              <a:rPr lang="en-US" smtClean="0">
                <a:latin typeface="Arial" panose="020B0604020202020204" pitchFamily="34" charset="0"/>
                <a:cs typeface="Arial" panose="020B0604020202020204" pitchFamily="34" charset="0"/>
              </a:rPr>
              <a:t>Hoặc lấy (1)+(2)+(3) thì được 5x1+4x2 &lt;= 30. Ta được các chặn trên khác nhau của f, và cũng </a:t>
            </a:r>
            <a:r>
              <a:rPr lang="en-US" b="1" smtClean="0">
                <a:latin typeface="Arial" panose="020B0604020202020204" pitchFamily="34" charset="0"/>
                <a:cs typeface="Arial" panose="020B0604020202020204" pitchFamily="34" charset="0"/>
              </a:rPr>
              <a:t>không rõ </a:t>
            </a:r>
            <a:r>
              <a:rPr lang="en-US" smtClean="0">
                <a:latin typeface="Arial" panose="020B0604020202020204" pitchFamily="34" charset="0"/>
                <a:cs typeface="Arial" panose="020B0604020202020204" pitchFamily="34" charset="0"/>
              </a:rPr>
              <a:t>nên ghép các đánh giá (1), (2), (3) với các trọng số là bao nhiêu để có một chặn trên tốt nhất?</a:t>
            </a:r>
            <a:endParaRPr lang="en-US">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8714" y="699607"/>
            <a:ext cx="5394086" cy="1806334"/>
          </a:xfrm>
          <a:prstGeom prst="rect">
            <a:avLst/>
          </a:prstGeom>
        </p:spPr>
      </p:pic>
    </p:spTree>
    <p:extLst>
      <p:ext uri="{BB962C8B-B14F-4D97-AF65-F5344CB8AC3E}">
        <p14:creationId xmlns:p14="http://schemas.microsoft.com/office/powerpoint/2010/main" val="24813751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 1 (cont)</a:t>
            </a:r>
            <a:endParaRPr lang="en-US"/>
          </a:p>
        </p:txBody>
      </p:sp>
      <p:sp>
        <p:nvSpPr>
          <p:cNvPr id="3" name="Content Placeholder 2"/>
          <p:cNvSpPr>
            <a:spLocks noGrp="1"/>
          </p:cNvSpPr>
          <p:nvPr>
            <p:ph idx="1"/>
          </p:nvPr>
        </p:nvSpPr>
        <p:spPr>
          <a:xfrm>
            <a:off x="1371600" y="2286000"/>
            <a:ext cx="9961418" cy="4114800"/>
          </a:xfrm>
        </p:spPr>
        <p:txBody>
          <a:bodyPr>
            <a:noAutofit/>
          </a:bodyPr>
          <a:lstStyle/>
          <a:p>
            <a:r>
              <a:rPr lang="vi-VN">
                <a:latin typeface="Arial" panose="020B0604020202020204" pitchFamily="34" charset="0"/>
                <a:cs typeface="Arial" panose="020B0604020202020204" pitchFamily="34" charset="0"/>
              </a:rPr>
              <a:t>Tổng quát, giả sử ta ghép (1), (2), (3) với các trọng số </a:t>
            </a:r>
            <a:r>
              <a:rPr lang="en-US" smtClean="0">
                <a:latin typeface="Arial" panose="020B0604020202020204" pitchFamily="34" charset="0"/>
                <a:cs typeface="Arial" panose="020B0604020202020204" pitchFamily="34" charset="0"/>
              </a:rPr>
              <a:t>y1, y2, y3 &gt;= 0</a:t>
            </a:r>
            <a:r>
              <a:rPr lang="vi-VN" smtClean="0">
                <a:latin typeface="Arial" panose="020B0604020202020204" pitchFamily="34" charset="0"/>
                <a:cs typeface="Arial" panose="020B0604020202020204" pitchFamily="34" charset="0"/>
              </a:rPr>
              <a:t> </a:t>
            </a:r>
            <a:r>
              <a:rPr lang="vi-VN">
                <a:latin typeface="Arial" panose="020B0604020202020204" pitchFamily="34" charset="0"/>
                <a:cs typeface="Arial" panose="020B0604020202020204" pitchFamily="34" charset="0"/>
              </a:rPr>
              <a:t>và cộng lại thì được đánh </a:t>
            </a:r>
            <a:r>
              <a:rPr lang="vi-VN" smtClean="0">
                <a:latin typeface="Arial" panose="020B0604020202020204" pitchFamily="34" charset="0"/>
                <a:cs typeface="Arial" panose="020B0604020202020204" pitchFamily="34" charset="0"/>
              </a:rPr>
              <a:t>giá</a:t>
            </a:r>
            <a:r>
              <a:rPr lang="en-US" smtClean="0">
                <a:latin typeface="Arial" panose="020B0604020202020204" pitchFamily="34" charset="0"/>
                <a:cs typeface="Arial" panose="020B0604020202020204" pitchFamily="34" charset="0"/>
              </a:rPr>
              <a:t> như sau:</a:t>
            </a:r>
          </a:p>
          <a:p>
            <a:endParaRPr lang="en-US">
              <a:latin typeface="Arial" panose="020B0604020202020204" pitchFamily="34" charset="0"/>
              <a:cs typeface="Arial" panose="020B0604020202020204" pitchFamily="34" charset="0"/>
            </a:endParaRPr>
          </a:p>
          <a:p>
            <a:endParaRPr lang="en-US" smtClean="0">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r>
              <a:rPr lang="en-US" smtClean="0">
                <a:latin typeface="Arial" panose="020B0604020202020204" pitchFamily="34" charset="0"/>
                <a:cs typeface="Arial" panose="020B0604020202020204" pitchFamily="34" charset="0"/>
              </a:rPr>
              <a:t>Do cần tìm chặn trên của f nên cần có VT &gt;= f và VP càng nhỏ càng tốt. Để có VT &gt;= f thì các hệ số tương ứng của nó đi với x1, x2 trong VT phải lớn hơn trong f. Khi đó, ta cần tìm min của </a:t>
            </a:r>
            <a:r>
              <a:rPr lang="en-US" b="1" smtClean="0">
                <a:latin typeface="Arial" panose="020B0604020202020204" pitchFamily="34" charset="0"/>
                <a:cs typeface="Arial" panose="020B0604020202020204" pitchFamily="34" charset="0"/>
              </a:rPr>
              <a:t>4y1 + 10y2 + 16y3 </a:t>
            </a:r>
            <a:r>
              <a:rPr lang="en-US" smtClean="0">
                <a:latin typeface="Arial" panose="020B0604020202020204" pitchFamily="34" charset="0"/>
                <a:cs typeface="Arial" panose="020B0604020202020204" pitchFamily="34" charset="0"/>
              </a:rPr>
              <a:t>với ràng buộc: </a:t>
            </a:r>
          </a:p>
          <a:p>
            <a:endParaRPr lang="en-US">
              <a:latin typeface="Arial" panose="020B0604020202020204" pitchFamily="34" charset="0"/>
              <a:cs typeface="Arial" panose="020B0604020202020204" pitchFamily="34" charset="0"/>
            </a:endParaRPr>
          </a:p>
          <a:p>
            <a:r>
              <a:rPr lang="en-US" smtClean="0">
                <a:latin typeface="Arial" panose="020B0604020202020204" pitchFamily="34" charset="0"/>
                <a:cs typeface="Arial" panose="020B0604020202020204" pitchFamily="34" charset="0"/>
              </a:rPr>
              <a:t>Rõ ràng đây là một bài QHTT mới đối với biến y.</a:t>
            </a:r>
          </a:p>
          <a:p>
            <a:pPr marL="0" indent="0">
              <a:buNone/>
            </a:pPr>
            <a:r>
              <a:rPr lang="en-US" smtClean="0">
                <a:latin typeface="Arial" panose="020B0604020202020204" pitchFamily="34" charset="0"/>
                <a:cs typeface="Arial" panose="020B0604020202020204" pitchFamily="34" charset="0"/>
              </a:rPr>
              <a:t> </a:t>
            </a: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3623" y="365366"/>
            <a:ext cx="5394086" cy="1806334"/>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23533" y="3071179"/>
            <a:ext cx="6238774" cy="988203"/>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78834" y="4982041"/>
            <a:ext cx="2042803" cy="930386"/>
          </a:xfrm>
          <a:prstGeom prst="rect">
            <a:avLst/>
          </a:prstGeom>
        </p:spPr>
      </p:pic>
    </p:spTree>
    <p:extLst>
      <p:ext uri="{BB962C8B-B14F-4D97-AF65-F5344CB8AC3E}">
        <p14:creationId xmlns:p14="http://schemas.microsoft.com/office/powerpoint/2010/main" val="30511013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Important remarks</a:t>
            </a:r>
            <a:endParaRPr lang="en-US"/>
          </a:p>
        </p:txBody>
      </p:sp>
      <p:sp>
        <p:nvSpPr>
          <p:cNvPr id="3" name="Content Placeholder 2"/>
          <p:cNvSpPr>
            <a:spLocks noGrp="1"/>
          </p:cNvSpPr>
          <p:nvPr>
            <p:ph idx="1"/>
          </p:nvPr>
        </p:nvSpPr>
        <p:spPr>
          <a:xfrm>
            <a:off x="1371600" y="1814945"/>
            <a:ext cx="10127673" cy="4821381"/>
          </a:xfrm>
        </p:spPr>
        <p:txBody>
          <a:bodyPr>
            <a:normAutofit/>
          </a:bodyPr>
          <a:lstStyle/>
          <a:p>
            <a:r>
              <a:rPr lang="en-US" smtClean="0">
                <a:latin typeface="Arial" panose="020B0604020202020204" pitchFamily="34" charset="0"/>
                <a:cs typeface="Arial" panose="020B0604020202020204" pitchFamily="34" charset="0"/>
              </a:rPr>
              <a:t>Qua bài toán trên, ta thấy rằng từ một bài QHTT, ta đã đưa về được một bài QHTT mới (từ tìm max chuyển sang tìm min).</a:t>
            </a:r>
          </a:p>
          <a:p>
            <a:endParaRPr lang="en-US">
              <a:latin typeface="Arial" panose="020B0604020202020204" pitchFamily="34" charset="0"/>
              <a:cs typeface="Arial" panose="020B0604020202020204" pitchFamily="34" charset="0"/>
            </a:endParaRPr>
          </a:p>
          <a:p>
            <a:endParaRPr lang="en-US" smtClean="0">
              <a:latin typeface="Arial" panose="020B0604020202020204" pitchFamily="34" charset="0"/>
              <a:cs typeface="Arial" panose="020B0604020202020204" pitchFamily="34" charset="0"/>
            </a:endParaRPr>
          </a:p>
          <a:p>
            <a:endParaRPr lang="en-US" smtClean="0">
              <a:latin typeface="Arial" panose="020B0604020202020204" pitchFamily="34" charset="0"/>
              <a:cs typeface="Arial" panose="020B0604020202020204" pitchFamily="34" charset="0"/>
            </a:endParaRPr>
          </a:p>
          <a:p>
            <a:pPr marL="0" indent="0">
              <a:buNone/>
            </a:pPr>
            <a:r>
              <a:rPr lang="en-US" smtClean="0">
                <a:latin typeface="Arial" panose="020B0604020202020204" pitchFamily="34" charset="0"/>
                <a:cs typeface="Arial" panose="020B0604020202020204" pitchFamily="34" charset="0"/>
              </a:rPr>
              <a:t>Vậy nếu như có các điều chỉnh như sau thì ta thay đổi thế nào?</a:t>
            </a:r>
          </a:p>
          <a:p>
            <a:r>
              <a:rPr lang="en-US" smtClean="0">
                <a:latin typeface="Arial" panose="020B0604020202020204" pitchFamily="34" charset="0"/>
                <a:cs typeface="Arial" panose="020B0604020202020204" pitchFamily="34" charset="0"/>
              </a:rPr>
              <a:t>Nếu x1 &lt;= 0  </a:t>
            </a:r>
            <a:r>
              <a:rPr lang="en-US" smtClean="0">
                <a:solidFill>
                  <a:srgbClr val="FF0000"/>
                </a:solidFill>
                <a:latin typeface="Arial" panose="020B0604020202020204" pitchFamily="34" charset="0"/>
                <a:cs typeface="Arial" panose="020B0604020202020204" pitchFamily="34" charset="0"/>
              </a:rPr>
              <a:t>→</a:t>
            </a:r>
            <a:r>
              <a:rPr lang="en-US" smtClean="0">
                <a:latin typeface="Arial" panose="020B0604020202020204" pitchFamily="34" charset="0"/>
                <a:cs typeface="Arial" panose="020B0604020202020204" pitchFamily="34" charset="0"/>
              </a:rPr>
              <a:t> ràng buộc tương ứng của y bị đổi chiều, tức là y1+y2+3y3 &lt;= 5</a:t>
            </a:r>
          </a:p>
          <a:p>
            <a:r>
              <a:rPr lang="en-US" smtClean="0">
                <a:latin typeface="Arial" panose="020B0604020202020204" pitchFamily="34" charset="0"/>
                <a:cs typeface="Arial" panose="020B0604020202020204" pitchFamily="34" charset="0"/>
              </a:rPr>
              <a:t>Nếu x1 tùy ý </a:t>
            </a:r>
            <a:r>
              <a:rPr lang="en-US" smtClean="0">
                <a:solidFill>
                  <a:srgbClr val="FF0000"/>
                </a:solidFill>
                <a:latin typeface="Arial" panose="020B0604020202020204" pitchFamily="34" charset="0"/>
                <a:cs typeface="Arial" panose="020B0604020202020204" pitchFamily="34" charset="0"/>
              </a:rPr>
              <a:t>→</a:t>
            </a:r>
            <a:r>
              <a:rPr lang="en-US" smtClean="0">
                <a:latin typeface="Arial" panose="020B0604020202020204" pitchFamily="34" charset="0"/>
                <a:cs typeface="Arial" panose="020B0604020202020204" pitchFamily="34" charset="0"/>
              </a:rPr>
              <a:t> ràng buộc trên phải là đẳng thức (do không biết dấu của x1 nên không thể so sánh được).</a:t>
            </a:r>
          </a:p>
          <a:p>
            <a:r>
              <a:rPr lang="en-US" smtClean="0">
                <a:latin typeface="Arial" panose="020B0604020202020204" pitchFamily="34" charset="0"/>
                <a:cs typeface="Arial" panose="020B0604020202020204" pitchFamily="34" charset="0"/>
              </a:rPr>
              <a:t>Nếu điều kiện của ràng buộc không cùng chiều </a:t>
            </a:r>
            <a:r>
              <a:rPr lang="en-US">
                <a:solidFill>
                  <a:srgbClr val="FF0000"/>
                </a:solidFill>
                <a:latin typeface="Arial" panose="020B0604020202020204" pitchFamily="34" charset="0"/>
                <a:cs typeface="Arial" panose="020B0604020202020204" pitchFamily="34" charset="0"/>
              </a:rPr>
              <a:t>→ </a:t>
            </a:r>
            <a:r>
              <a:rPr lang="en-US" smtClean="0">
                <a:solidFill>
                  <a:srgbClr val="FF0000"/>
                </a:solidFill>
                <a:latin typeface="Arial" panose="020B0604020202020204" pitchFamily="34" charset="0"/>
                <a:cs typeface="Arial" panose="020B0604020202020204" pitchFamily="34" charset="0"/>
              </a:rPr>
              <a:t> </a:t>
            </a:r>
            <a:r>
              <a:rPr lang="en-US" smtClean="0">
                <a:latin typeface="Arial" panose="020B0604020202020204" pitchFamily="34" charset="0"/>
                <a:cs typeface="Arial" panose="020B0604020202020204" pitchFamily="34" charset="0"/>
              </a:rPr>
              <a:t>khi đó y1 &lt;= 0 để nhân vào đổi chiều BĐT.</a:t>
            </a:r>
          </a:p>
          <a:p>
            <a:r>
              <a:rPr lang="en-US" smtClean="0">
                <a:latin typeface="Arial" panose="020B0604020202020204" pitchFamily="34" charset="0"/>
                <a:cs typeface="Arial" panose="020B0604020202020204" pitchFamily="34" charset="0"/>
              </a:rPr>
              <a:t>Nếu điều kiện của ràng buộc là đẳng thức </a:t>
            </a:r>
            <a:r>
              <a:rPr lang="en-US">
                <a:solidFill>
                  <a:srgbClr val="FF0000"/>
                </a:solidFill>
                <a:latin typeface="Arial" panose="020B0604020202020204" pitchFamily="34" charset="0"/>
                <a:cs typeface="Arial" panose="020B0604020202020204" pitchFamily="34" charset="0"/>
              </a:rPr>
              <a:t>→ </a:t>
            </a:r>
            <a:r>
              <a:rPr lang="en-US" smtClean="0">
                <a:solidFill>
                  <a:srgbClr val="FF0000"/>
                </a:solidFill>
                <a:latin typeface="Arial" panose="020B0604020202020204" pitchFamily="34" charset="0"/>
                <a:cs typeface="Arial" panose="020B0604020202020204" pitchFamily="34" charset="0"/>
              </a:rPr>
              <a:t> </a:t>
            </a:r>
            <a:r>
              <a:rPr lang="en-US" smtClean="0">
                <a:latin typeface="Arial" panose="020B0604020202020204" pitchFamily="34" charset="0"/>
                <a:cs typeface="Arial" panose="020B0604020202020204" pitchFamily="34" charset="0"/>
              </a:rPr>
              <a:t>khi đó y1 tùy ý. </a:t>
            </a:r>
            <a:endParaRPr lang="en-US">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6122" y="2468149"/>
            <a:ext cx="5258627" cy="1189451"/>
          </a:xfrm>
          <a:prstGeom prst="rect">
            <a:avLst/>
          </a:prstGeom>
        </p:spPr>
      </p:pic>
    </p:spTree>
    <p:extLst>
      <p:ext uri="{BB962C8B-B14F-4D97-AF65-F5344CB8AC3E}">
        <p14:creationId xmlns:p14="http://schemas.microsoft.com/office/powerpoint/2010/main" val="1089382256"/>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2337</TotalTime>
  <Words>2177</Words>
  <Application>Microsoft Office PowerPoint</Application>
  <PresentationFormat>Widescreen</PresentationFormat>
  <Paragraphs>163</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Franklin Gothic Book</vt:lpstr>
      <vt:lpstr>Verdana</vt:lpstr>
      <vt:lpstr>Wingdings</vt:lpstr>
      <vt:lpstr>Crop</vt:lpstr>
      <vt:lpstr>Linear programming</vt:lpstr>
      <vt:lpstr>Table of contents (session 4)</vt:lpstr>
      <vt:lpstr>Exercise 1 (last session)</vt:lpstr>
      <vt:lpstr>Exercise 2 (last session)</vt:lpstr>
      <vt:lpstr>Hint for exercise 2</vt:lpstr>
      <vt:lpstr>About lower/upper bound of LP</vt:lpstr>
      <vt:lpstr>Example 1</vt:lpstr>
      <vt:lpstr>Example 1 (cont)</vt:lpstr>
      <vt:lpstr>Important remarks</vt:lpstr>
      <vt:lpstr>Example 2</vt:lpstr>
      <vt:lpstr>Introduction to dual problem</vt:lpstr>
      <vt:lpstr>Some properties</vt:lpstr>
      <vt:lpstr>Formula of exchange</vt:lpstr>
      <vt:lpstr>Example 3</vt:lpstr>
      <vt:lpstr>Weak and strong duality</vt:lpstr>
      <vt:lpstr>Weak and strong duality (cont)</vt:lpstr>
      <vt:lpstr>Complementary slackness</vt:lpstr>
      <vt:lpstr>Example 4</vt:lpstr>
      <vt:lpstr>Example 4 (cont)</vt:lpstr>
      <vt:lpstr>Example (cont)</vt:lpstr>
      <vt:lpstr>Individual exercise 1</vt:lpstr>
      <vt:lpstr>Individual exercise 2</vt:lpstr>
      <vt:lpstr>Resource &amp; midterm</vt:lpstr>
      <vt:lpstr>Midterm LP 2020 task 1</vt:lpstr>
      <vt:lpstr>Solution of task 1</vt:lpstr>
      <vt:lpstr>Midterm LP 2020 task 2</vt:lpstr>
      <vt:lpstr>Solution of task 2</vt:lpstr>
      <vt:lpstr>http://bit.ly/3tP9Bfc  Thanks for listening!</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programming</dc:title>
  <dc:creator>Admin</dc:creator>
  <cp:lastModifiedBy>Admin</cp:lastModifiedBy>
  <cp:revision>653</cp:revision>
  <dcterms:created xsi:type="dcterms:W3CDTF">2020-05-03T09:48:15Z</dcterms:created>
  <dcterms:modified xsi:type="dcterms:W3CDTF">2021-05-04T08:38:20Z</dcterms:modified>
</cp:coreProperties>
</file>