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44" r:id="rId4"/>
    <p:sldId id="336" r:id="rId5"/>
    <p:sldId id="351" r:id="rId6"/>
    <p:sldId id="355" r:id="rId7"/>
    <p:sldId id="356" r:id="rId8"/>
    <p:sldId id="357" r:id="rId9"/>
    <p:sldId id="347" r:id="rId10"/>
    <p:sldId id="352" r:id="rId11"/>
    <p:sldId id="353" r:id="rId12"/>
    <p:sldId id="354" r:id="rId13"/>
    <p:sldId id="361" r:id="rId14"/>
    <p:sldId id="362" r:id="rId15"/>
    <p:sldId id="366" r:id="rId16"/>
    <p:sldId id="364" r:id="rId17"/>
    <p:sldId id="365" r:id="rId18"/>
    <p:sldId id="367" r:id="rId19"/>
    <p:sldId id="368" r:id="rId20"/>
    <p:sldId id="369" r:id="rId21"/>
    <p:sldId id="370" r:id="rId22"/>
    <p:sldId id="371" r:id="rId23"/>
    <p:sldId id="372"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7" d="100"/>
          <a:sy n="67" d="100"/>
        </p:scale>
        <p:origin x="16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3A61E4-A79B-4F6E-B621-B4A3B77DF9E2}" type="datetimeFigureOut">
              <a:rPr lang="en-US" smtClean="0"/>
              <a:t>18/5/2021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8DCC1A-233B-442F-A722-CABD610594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51615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18/5/2021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427959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18/5/2021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1654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18/5/2021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527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3A61E4-A79B-4F6E-B621-B4A3B77DF9E2}" type="datetimeFigureOut">
              <a:rPr lang="en-US" smtClean="0"/>
              <a:t>18/5/2021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756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A61E4-A79B-4F6E-B621-B4A3B77DF9E2}" type="datetimeFigureOut">
              <a:rPr lang="en-US" smtClean="0"/>
              <a:t>18/5/2021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32726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A61E4-A79B-4F6E-B621-B4A3B77DF9E2}" type="datetimeFigureOut">
              <a:rPr lang="en-US" smtClean="0"/>
              <a:t>18/5/2021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21930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3A61E4-A79B-4F6E-B621-B4A3B77DF9E2}" type="datetimeFigureOut">
              <a:rPr lang="en-US" smtClean="0"/>
              <a:t>18/5/2021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8262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A61E4-A79B-4F6E-B621-B4A3B77DF9E2}" type="datetimeFigureOut">
              <a:rPr lang="en-US" smtClean="0"/>
              <a:t>18/5/2021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9214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18/5/2021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93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18/5/2021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3A61E4-A79B-4F6E-B621-B4A3B77DF9E2}" type="datetimeFigureOut">
              <a:rPr lang="en-US" smtClean="0"/>
              <a:t>18/5/2021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8DCC1A-233B-442F-A722-CABD610594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68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Linear programming</a:t>
            </a:r>
            <a:endParaRPr lang="en-US"/>
          </a:p>
        </p:txBody>
      </p:sp>
      <p:sp>
        <p:nvSpPr>
          <p:cNvPr id="3" name="Subtitle 2"/>
          <p:cNvSpPr>
            <a:spLocks noGrp="1"/>
          </p:cNvSpPr>
          <p:nvPr>
            <p:ph type="subTitle" idx="1"/>
          </p:nvPr>
        </p:nvSpPr>
        <p:spPr/>
        <p:txBody>
          <a:bodyPr>
            <a:normAutofit/>
          </a:bodyPr>
          <a:lstStyle/>
          <a:p>
            <a:r>
              <a:rPr lang="en-US" sz="2400">
                <a:latin typeface="Calibri" panose="020F0502020204030204" pitchFamily="34" charset="0"/>
                <a:cs typeface="Calibri" panose="020F0502020204030204" pitchFamily="34" charset="0"/>
              </a:rPr>
              <a:t>Đại học KHTN TPHCM – Khoa CNTT</a:t>
            </a:r>
          </a:p>
          <a:p>
            <a:r>
              <a:rPr lang="en-US" sz="2400">
                <a:latin typeface="Calibri" panose="020F0502020204030204" pitchFamily="34" charset="0"/>
                <a:cs typeface="Calibri" panose="020F0502020204030204" pitchFamily="34" charset="0"/>
              </a:rPr>
              <a:t>Lớp chính quy </a:t>
            </a:r>
            <a:r>
              <a:rPr lang="en-US" sz="2400" smtClean="0">
                <a:latin typeface="Calibri" panose="020F0502020204030204" pitchFamily="34" charset="0"/>
                <a:cs typeface="Calibri" panose="020F0502020204030204" pitchFamily="34" charset="0"/>
              </a:rPr>
              <a:t>2021 </a:t>
            </a:r>
            <a:r>
              <a:rPr lang="en-US" sz="2400">
                <a:latin typeface="Calibri" panose="020F0502020204030204" pitchFamily="34" charset="0"/>
                <a:cs typeface="Calibri" panose="020F0502020204030204" pitchFamily="34" charset="0"/>
              </a:rPr>
              <a:t>– Buổi </a:t>
            </a:r>
            <a:r>
              <a:rPr lang="en-US" sz="2400" smtClean="0">
                <a:latin typeface="Calibri" panose="020F0502020204030204" pitchFamily="34" charset="0"/>
                <a:cs typeface="Calibri" panose="020F0502020204030204" pitchFamily="34" charset="0"/>
              </a:rPr>
              <a:t>5</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180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Transportation </a:t>
            </a:r>
            <a:r>
              <a:rPr lang="en-US" smtClean="0"/>
              <a:t>problem (cont)</a:t>
            </a:r>
            <a:endParaRPr lang="en-US"/>
          </a:p>
        </p:txBody>
      </p:sp>
      <p:sp>
        <p:nvSpPr>
          <p:cNvPr id="3" name="Content Placeholder 2"/>
          <p:cNvSpPr>
            <a:spLocks noGrp="1"/>
          </p:cNvSpPr>
          <p:nvPr>
            <p:ph idx="1"/>
          </p:nvPr>
        </p:nvSpPr>
        <p:spPr>
          <a:xfrm>
            <a:off x="1371599" y="1856509"/>
            <a:ext cx="10335491" cy="4682836"/>
          </a:xfrm>
        </p:spPr>
        <p:txBody>
          <a:bodyPr>
            <a:normAutofit/>
          </a:bodyPr>
          <a:lstStyle/>
          <a:p>
            <a:r>
              <a:rPr lang="en-US" smtClean="0">
                <a:latin typeface="Arial" panose="020B0604020202020204" pitchFamily="34" charset="0"/>
                <a:cs typeface="Arial" panose="020B0604020202020204" pitchFamily="34" charset="0"/>
              </a:rPr>
              <a:t>Bài toán đặt ra là nêu phương án vận chuyển (ứng với mỗi trạm, cho biết vận chuyển đến các cửa hàng bao nhiêu đơn vị hàng hóa) để sao cho</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Điều kiện như trên được gọi là “</a:t>
            </a:r>
            <a:r>
              <a:rPr lang="en-US" b="1" smtClean="0">
                <a:latin typeface="Arial" panose="020B0604020202020204" pitchFamily="34" charset="0"/>
                <a:cs typeface="Arial" panose="020B0604020202020204" pitchFamily="34" charset="0"/>
              </a:rPr>
              <a:t>cân bằng thu – phát</a:t>
            </a:r>
            <a:r>
              <a:rPr lang="en-US" smtClean="0">
                <a:latin typeface="Arial" panose="020B0604020202020204" pitchFamily="34" charset="0"/>
                <a:cs typeface="Arial" panose="020B0604020202020204" pitchFamily="34" charset="0"/>
              </a:rPr>
              <a:t>”, ở đây tổng các a = tổng các b.</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208" y="2759825"/>
            <a:ext cx="4871076" cy="31913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610" y="3064625"/>
            <a:ext cx="2874108" cy="2600778"/>
          </a:xfrm>
          <a:prstGeom prst="rect">
            <a:avLst/>
          </a:prstGeom>
        </p:spPr>
      </p:pic>
    </p:spTree>
    <p:extLst>
      <p:ext uri="{BB962C8B-B14F-4D97-AF65-F5344CB8AC3E}">
        <p14:creationId xmlns:p14="http://schemas.microsoft.com/office/powerpoint/2010/main" val="2258768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observations</a:t>
            </a:r>
            <a:endParaRPr lang="en-US"/>
          </a:p>
        </p:txBody>
      </p:sp>
      <p:sp>
        <p:nvSpPr>
          <p:cNvPr id="3" name="Content Placeholder 2"/>
          <p:cNvSpPr>
            <a:spLocks noGrp="1"/>
          </p:cNvSpPr>
          <p:nvPr>
            <p:ph idx="1"/>
          </p:nvPr>
        </p:nvSpPr>
        <p:spPr>
          <a:xfrm>
            <a:off x="1371600" y="1898072"/>
            <a:ext cx="9601200" cy="3581400"/>
          </a:xfrm>
        </p:spPr>
        <p:txBody>
          <a:bodyPr/>
          <a:lstStyle/>
          <a:p>
            <a:pPr marL="457200" indent="-457200">
              <a:buFont typeface="+mj-lt"/>
              <a:buAutoNum type="arabicPeriod"/>
            </a:pPr>
            <a:r>
              <a:rPr lang="en-US" smtClean="0">
                <a:latin typeface="Arial" panose="020B0604020202020204" pitchFamily="34" charset="0"/>
                <a:cs typeface="Arial" panose="020B0604020202020204" pitchFamily="34" charset="0"/>
              </a:rPr>
              <a:t>Một lời giải cho bài toán vận tải kích cỡ m x n sẽ có mấy biến? Mấy ràng buộc? </a:t>
            </a:r>
          </a:p>
          <a:p>
            <a:pPr marL="457200" indent="-457200">
              <a:buFont typeface="+mj-lt"/>
              <a:buAutoNum type="arabicPeriod"/>
            </a:pPr>
            <a:r>
              <a:rPr lang="en-US" smtClean="0">
                <a:latin typeface="Arial" panose="020B0604020202020204" pitchFamily="34" charset="0"/>
                <a:cs typeface="Arial" panose="020B0604020202020204" pitchFamily="34" charset="0"/>
              </a:rPr>
              <a:t>Trong đó sẽ có bao nhiêu ràng buộc độc lập với nhau?</a:t>
            </a:r>
          </a:p>
          <a:p>
            <a:pPr marL="457200" indent="-457200">
              <a:buFont typeface="+mj-lt"/>
              <a:buAutoNum type="arabicPeriod"/>
            </a:pPr>
            <a:r>
              <a:rPr lang="en-US" smtClean="0">
                <a:latin typeface="Arial" panose="020B0604020202020204" pitchFamily="34" charset="0"/>
                <a:cs typeface="Arial" panose="020B0604020202020204" pitchFamily="34" charset="0"/>
              </a:rPr>
              <a:t>Nhận xét gì về hàm mục tiêu, chặn trên / chặn dưới?</a:t>
            </a:r>
          </a:p>
          <a:p>
            <a:pPr marL="457200" indent="-457200">
              <a:buFont typeface="+mj-lt"/>
              <a:buAutoNum type="arabicPeriod"/>
            </a:pPr>
            <a:r>
              <a:rPr lang="en-US" smtClean="0">
                <a:latin typeface="Arial" panose="020B0604020202020204" pitchFamily="34" charset="0"/>
                <a:cs typeface="Arial" panose="020B0604020202020204" pitchFamily="34" charset="0"/>
              </a:rPr>
              <a:t>Hãy nêu một ví dụ để chứng minh rằng bài toán QHTT này có một phương án chấp nhận được.</a:t>
            </a:r>
          </a:p>
          <a:p>
            <a:pPr marL="457200" indent="-457200">
              <a:buFont typeface="+mj-lt"/>
              <a:buAutoNum type="arabicPeriod"/>
            </a:pP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402" y="3754582"/>
            <a:ext cx="4338755" cy="2937162"/>
          </a:xfrm>
          <a:prstGeom prst="rect">
            <a:avLst/>
          </a:prstGeom>
        </p:spPr>
      </p:pic>
    </p:spTree>
    <p:extLst>
      <p:ext uri="{BB962C8B-B14F-4D97-AF65-F5344CB8AC3E}">
        <p14:creationId xmlns:p14="http://schemas.microsoft.com/office/powerpoint/2010/main" val="3920725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a:t>
            </a:r>
            <a:r>
              <a:rPr lang="en-US" smtClean="0"/>
              <a:t>observations (cont)</a:t>
            </a:r>
            <a:endParaRPr lang="en-US"/>
          </a:p>
        </p:txBody>
      </p:sp>
      <p:sp>
        <p:nvSpPr>
          <p:cNvPr id="3" name="Content Placeholder 2"/>
          <p:cNvSpPr>
            <a:spLocks noGrp="1"/>
          </p:cNvSpPr>
          <p:nvPr>
            <p:ph idx="1"/>
          </p:nvPr>
        </p:nvSpPr>
        <p:spPr>
          <a:xfrm>
            <a:off x="1371599" y="2286000"/>
            <a:ext cx="10044545" cy="3581400"/>
          </a:xfrm>
        </p:spPr>
        <p:txBody>
          <a:bodyPr/>
          <a:lstStyle/>
          <a:p>
            <a:pPr marL="457200" indent="-457200">
              <a:buFont typeface="+mj-lt"/>
              <a:buAutoNum type="arabicPeriod"/>
            </a:pPr>
            <a:r>
              <a:rPr lang="en-US" smtClean="0">
                <a:latin typeface="Arial" panose="020B0604020202020204" pitchFamily="34" charset="0"/>
                <a:cs typeface="Arial" panose="020B0604020202020204" pitchFamily="34" charset="0"/>
              </a:rPr>
              <a:t>Trong trường hợp mở rộng, nếu tổng a &gt; b hoặc tổng b &gt; a thì làm thế nào?</a:t>
            </a:r>
          </a:p>
          <a:p>
            <a:pPr marL="457200" indent="-457200">
              <a:buFont typeface="+mj-lt"/>
              <a:buAutoNum type="arabicPeriod"/>
            </a:pPr>
            <a:r>
              <a:rPr lang="en-US" smtClean="0">
                <a:latin typeface="Arial" panose="020B0604020202020204" pitchFamily="34" charset="0"/>
                <a:cs typeface="Arial" panose="020B0604020202020204" pitchFamily="34" charset="0"/>
              </a:rPr>
              <a:t>Nếu có tuyến đường nào đó bị cấm thì làm sao để mô tả?</a:t>
            </a:r>
          </a:p>
          <a:p>
            <a:pPr marL="457200" indent="-457200">
              <a:buFont typeface="+mj-lt"/>
              <a:buAutoNum type="arabicPeriod"/>
            </a:pPr>
            <a:r>
              <a:rPr lang="en-US" smtClean="0">
                <a:latin typeface="Arial" panose="020B0604020202020204" pitchFamily="34" charset="0"/>
                <a:cs typeface="Arial" panose="020B0604020202020204" pitchFamily="34" charset="0"/>
              </a:rPr>
              <a:t>Làm sao để đánh giá chi phí tối đa để tìm được chặn trên của chi phí cần dùng?</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547" y="3701875"/>
            <a:ext cx="5342215" cy="2754343"/>
          </a:xfrm>
          <a:prstGeom prst="rect">
            <a:avLst/>
          </a:prstGeom>
        </p:spPr>
      </p:pic>
    </p:spTree>
    <p:extLst>
      <p:ext uri="{BB962C8B-B14F-4D97-AF65-F5344CB8AC3E}">
        <p14:creationId xmlns:p14="http://schemas.microsoft.com/office/powerpoint/2010/main" val="2347514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371600" y="685800"/>
            <a:ext cx="9601200" cy="1485900"/>
          </a:xfrm>
        </p:spPr>
        <p:txBody>
          <a:bodyPr/>
          <a:lstStyle/>
          <a:p>
            <a:r>
              <a:rPr lang="en-US" smtClean="0"/>
              <a:t>Some new terms</a:t>
            </a:r>
            <a:endParaRPr lang="en-US"/>
          </a:p>
        </p:txBody>
      </p:sp>
      <p:sp>
        <p:nvSpPr>
          <p:cNvPr id="9" name="Content Placeholder 2"/>
          <p:cNvSpPr>
            <a:spLocks noGrp="1"/>
          </p:cNvSpPr>
          <p:nvPr>
            <p:ph idx="1"/>
          </p:nvPr>
        </p:nvSpPr>
        <p:spPr>
          <a:xfrm>
            <a:off x="1371600" y="2286000"/>
            <a:ext cx="9601200" cy="3581400"/>
          </a:xfrm>
        </p:spPr>
        <p:txBody>
          <a:bodyPr/>
          <a:lstStyle/>
          <a:p>
            <a:r>
              <a:rPr lang="en-US" smtClean="0">
                <a:latin typeface="Arial" panose="020B0604020202020204" pitchFamily="34" charset="0"/>
                <a:cs typeface="Arial" panose="020B0604020202020204" pitchFamily="34" charset="0"/>
              </a:rPr>
              <a:t>Trong bảng đã cho, ô có giá trị &gt; 0 là </a:t>
            </a:r>
            <a:r>
              <a:rPr lang="en-US" b="1" smtClean="0">
                <a:latin typeface="Arial" panose="020B0604020202020204" pitchFamily="34" charset="0"/>
                <a:cs typeface="Arial" panose="020B0604020202020204" pitchFamily="34" charset="0"/>
              </a:rPr>
              <a:t>ô chọn</a:t>
            </a:r>
            <a:r>
              <a:rPr lang="en-US" smtClean="0">
                <a:latin typeface="Arial" panose="020B0604020202020204" pitchFamily="34" charset="0"/>
                <a:cs typeface="Arial" panose="020B0604020202020204" pitchFamily="34" charset="0"/>
              </a:rPr>
              <a:t>, ô có giá trị = 0 là </a:t>
            </a:r>
            <a:r>
              <a:rPr lang="en-US" b="1" smtClean="0">
                <a:latin typeface="Arial" panose="020B0604020202020204" pitchFamily="34" charset="0"/>
                <a:cs typeface="Arial" panose="020B0604020202020204" pitchFamily="34" charset="0"/>
              </a:rPr>
              <a:t>ô loại/ô tự do</a:t>
            </a:r>
            <a:r>
              <a:rPr lang="en-US" smtClean="0">
                <a:latin typeface="Arial" panose="020B0604020202020204" pitchFamily="34" charset="0"/>
                <a:cs typeface="Arial" panose="020B0604020202020204" pitchFamily="34" charset="0"/>
              </a:rPr>
              <a:t>.</a:t>
            </a:r>
          </a:p>
          <a:p>
            <a:pPr algn="just"/>
            <a:r>
              <a:rPr lang="en-US" smtClean="0">
                <a:latin typeface="Arial" panose="020B0604020202020204" pitchFamily="34" charset="0"/>
                <a:cs typeface="Arial" panose="020B0604020202020204" pitchFamily="34" charset="0"/>
              </a:rPr>
              <a:t>Đường đi trên bảng là dãy các ô sao cho 2 ô liên tiếp thì cùng hàng/cột và trên một hàng/cột, có &lt;= 2 ô được chọn.</a:t>
            </a:r>
          </a:p>
          <a:p>
            <a:pPr algn="just"/>
            <a:r>
              <a:rPr lang="en-US" smtClean="0">
                <a:latin typeface="Arial" panose="020B0604020202020204" pitchFamily="34" charset="0"/>
                <a:cs typeface="Arial" panose="020B0604020202020204" pitchFamily="34" charset="0"/>
              </a:rPr>
              <a:t>Đường đi khép kín sẽ tạo thành chu trình.</a:t>
            </a:r>
            <a:endParaRPr lang="en-US">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034" y="4076700"/>
            <a:ext cx="3339129" cy="17907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830" y="4076700"/>
            <a:ext cx="3408435" cy="1790700"/>
          </a:xfrm>
          <a:prstGeom prst="rect">
            <a:avLst/>
          </a:prstGeom>
        </p:spPr>
      </p:pic>
    </p:spTree>
    <p:extLst>
      <p:ext uri="{BB962C8B-B14F-4D97-AF65-F5344CB8AC3E}">
        <p14:creationId xmlns:p14="http://schemas.microsoft.com/office/powerpoint/2010/main" val="632874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Theorems</a:t>
            </a:r>
            <a:endParaRPr lang="en-US"/>
          </a:p>
        </p:txBody>
      </p:sp>
      <p:sp>
        <p:nvSpPr>
          <p:cNvPr id="5" name="Content Placeholder 2"/>
          <p:cNvSpPr>
            <a:spLocks noGrp="1"/>
          </p:cNvSpPr>
          <p:nvPr>
            <p:ph idx="1"/>
          </p:nvPr>
        </p:nvSpPr>
        <p:spPr>
          <a:xfrm>
            <a:off x="1371600" y="2286000"/>
            <a:ext cx="9601200" cy="3581400"/>
          </a:xfrm>
        </p:spPr>
        <p:txBody>
          <a:bodyPr/>
          <a:lstStyle/>
          <a:p>
            <a:pPr algn="just"/>
            <a:r>
              <a:rPr lang="en-US" smtClean="0">
                <a:latin typeface="Arial" panose="020B0604020202020204" pitchFamily="34" charset="0"/>
                <a:cs typeface="Arial" panose="020B0604020202020204" pitchFamily="34" charset="0"/>
              </a:rPr>
              <a:t>Trong phương án cực biên / tối ưu của bảng </a:t>
            </a:r>
            <a:r>
              <a:rPr lang="en-US" smtClean="0">
                <a:latin typeface="Arial" panose="020B0604020202020204" pitchFamily="34" charset="0"/>
                <a:cs typeface="Arial" panose="020B0604020202020204" pitchFamily="34" charset="0"/>
              </a:rPr>
              <a:t>vận tải có m dòng, n cột và tập các </a:t>
            </a:r>
            <a:r>
              <a:rPr lang="en-US" b="1" smtClean="0">
                <a:latin typeface="Arial" panose="020B0604020202020204" pitchFamily="34" charset="0"/>
                <a:cs typeface="Arial" panose="020B0604020202020204" pitchFamily="34" charset="0"/>
              </a:rPr>
              <a:t>ô chọn không tạo thành chu trình </a:t>
            </a:r>
            <a:r>
              <a:rPr lang="en-US" smtClean="0">
                <a:latin typeface="Arial" panose="020B0604020202020204" pitchFamily="34" charset="0"/>
                <a:cs typeface="Arial" panose="020B0604020202020204" pitchFamily="34" charset="0"/>
              </a:rPr>
              <a:t>thì sẽ có tối đa </a:t>
            </a:r>
            <a:r>
              <a:rPr lang="en-US" b="1" smtClean="0">
                <a:latin typeface="Arial" panose="020B0604020202020204" pitchFamily="34" charset="0"/>
                <a:cs typeface="Arial" panose="020B0604020202020204" pitchFamily="34" charset="0"/>
              </a:rPr>
              <a:t>m + n – 1 ô</a:t>
            </a:r>
            <a:r>
              <a:rPr lang="en-US" smtClean="0">
                <a:latin typeface="Arial" panose="020B0604020202020204" pitchFamily="34" charset="0"/>
                <a:cs typeface="Arial" panose="020B0604020202020204" pitchFamily="34" charset="0"/>
              </a:rPr>
              <a:t> như thế (vừa khớp với rank của ma trận ràng buộc). Nghĩa là nếu thêm vào 1 ô nào đó thì sẽ có chu trình.</a:t>
            </a:r>
          </a:p>
          <a:p>
            <a:pPr algn="just"/>
            <a:r>
              <a:rPr lang="en-US" smtClean="0">
                <a:latin typeface="Arial" panose="020B0604020202020204" pitchFamily="34" charset="0"/>
                <a:cs typeface="Arial" panose="020B0604020202020204" pitchFamily="34" charset="0"/>
              </a:rPr>
              <a:t>Định lý: phương án cực biên của bài toán vận tải </a:t>
            </a:r>
            <a:r>
              <a:rPr lang="en-US" b="1" smtClean="0">
                <a:latin typeface="Arial" panose="020B0604020202020204" pitchFamily="34" charset="0"/>
                <a:cs typeface="Arial" panose="020B0604020202020204" pitchFamily="34" charset="0"/>
              </a:rPr>
              <a:t>khi và chỉ khi </a:t>
            </a:r>
            <a:r>
              <a:rPr lang="en-US" smtClean="0">
                <a:latin typeface="Arial" panose="020B0604020202020204" pitchFamily="34" charset="0"/>
                <a:cs typeface="Arial" panose="020B0604020202020204" pitchFamily="34" charset="0"/>
              </a:rPr>
              <a:t>các ô chọn của nó không có chu trình. PACB có đúng m + n – 1 ô chọn được gọi là PACB không suy biến.</a:t>
            </a:r>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537" y="4536280"/>
            <a:ext cx="2632215" cy="13311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163" y="4255725"/>
            <a:ext cx="3072834" cy="1725975"/>
          </a:xfrm>
          <a:prstGeom prst="rect">
            <a:avLst/>
          </a:prstGeom>
        </p:spPr>
      </p:pic>
    </p:spTree>
    <p:extLst>
      <p:ext uri="{BB962C8B-B14F-4D97-AF65-F5344CB8AC3E}">
        <p14:creationId xmlns:p14="http://schemas.microsoft.com/office/powerpoint/2010/main" val="4273585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Algorithm to solve</a:t>
            </a:r>
            <a:endParaRPr lang="en-US"/>
          </a:p>
        </p:txBody>
      </p:sp>
      <p:sp>
        <p:nvSpPr>
          <p:cNvPr id="3" name="Content Placeholder 2"/>
          <p:cNvSpPr>
            <a:spLocks noGrp="1"/>
          </p:cNvSpPr>
          <p:nvPr>
            <p:ph idx="1"/>
          </p:nvPr>
        </p:nvSpPr>
        <p:spPr/>
        <p:txBody>
          <a:bodyPr/>
          <a:lstStyle/>
          <a:p>
            <a:pPr marL="0" indent="0" algn="just">
              <a:buNone/>
            </a:pPr>
            <a:r>
              <a:rPr lang="en-US" smtClean="0">
                <a:latin typeface="Arial" panose="020B0604020202020204" pitchFamily="34" charset="0"/>
                <a:cs typeface="Arial" panose="020B0604020202020204" pitchFamily="34" charset="0"/>
              </a:rPr>
              <a:t>Để tìm BFS (basic feasible solution) – là phương án xuất phát cho việc tìm lời giải của bài toán vận tải, ta có ba phương pháp quen thuộc:</a:t>
            </a:r>
          </a:p>
          <a:p>
            <a:pPr marL="0" indent="0">
              <a:buNone/>
            </a:pPr>
            <a:r>
              <a:rPr lang="en-US" smtClean="0">
                <a:latin typeface="Arial" panose="020B0604020202020204" pitchFamily="34" charset="0"/>
                <a:cs typeface="Arial" panose="020B0604020202020204" pitchFamily="34" charset="0"/>
              </a:rPr>
              <a:t>+ Min cost.</a:t>
            </a:r>
          </a:p>
          <a:p>
            <a:pPr marL="0" indent="0">
              <a:buNone/>
            </a:pPr>
            <a:r>
              <a:rPr lang="en-US" smtClean="0">
                <a:latin typeface="Arial" panose="020B0604020202020204" pitchFamily="34" charset="0"/>
                <a:cs typeface="Arial" panose="020B0604020202020204" pitchFamily="34" charset="0"/>
              </a:rPr>
              <a:t>+ Góc Tây Bắc.</a:t>
            </a:r>
          </a:p>
          <a:p>
            <a:pPr marL="0" indent="0">
              <a:buNone/>
            </a:pPr>
            <a:r>
              <a:rPr lang="en-US" smtClean="0">
                <a:latin typeface="Arial" panose="020B0604020202020204" pitchFamily="34" charset="0"/>
                <a:cs typeface="Arial" panose="020B0604020202020204" pitchFamily="34" charset="0"/>
              </a:rPr>
              <a:t>+ Fogel.</a:t>
            </a:r>
          </a:p>
          <a:p>
            <a:pPr marL="0" indent="0">
              <a:buNone/>
            </a:pPr>
            <a:r>
              <a:rPr lang="en-US" smtClean="0">
                <a:latin typeface="Arial" panose="020B0604020202020204" pitchFamily="34" charset="0"/>
                <a:cs typeface="Arial" panose="020B0604020202020204" pitchFamily="34" charset="0"/>
              </a:rPr>
              <a:t>Trên cơ sở tìm được BFS, ta dùng thuật toán thế vị để xử lý tìm lời giải tối ưu.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4378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Min-cost method to get BFS</a:t>
            </a:r>
            <a:endParaRPr lang="en-US"/>
          </a:p>
        </p:txBody>
      </p:sp>
      <p:sp>
        <p:nvSpPr>
          <p:cNvPr id="5" name="Content Placeholder 2"/>
          <p:cNvSpPr>
            <a:spLocks noGrp="1"/>
          </p:cNvSpPr>
          <p:nvPr>
            <p:ph idx="1"/>
          </p:nvPr>
        </p:nvSpPr>
        <p:spPr>
          <a:xfrm>
            <a:off x="1371600" y="1870364"/>
            <a:ext cx="9601200" cy="4653396"/>
          </a:xfrm>
        </p:spPr>
        <p:txBody>
          <a:bodyPr>
            <a:normAutofit/>
          </a:bodyPr>
          <a:lstStyle/>
          <a:p>
            <a:r>
              <a:rPr lang="en-US" smtClean="0">
                <a:latin typeface="Arial" panose="020B0604020202020204" pitchFamily="34" charset="0"/>
                <a:cs typeface="Arial" panose="020B0604020202020204" pitchFamily="34" charset="0"/>
              </a:rPr>
              <a:t>Ý tưởng là: phân phối </a:t>
            </a:r>
            <a:r>
              <a:rPr lang="en-US" b="1" smtClean="0">
                <a:latin typeface="Arial" panose="020B0604020202020204" pitchFamily="34" charset="0"/>
                <a:cs typeface="Arial" panose="020B0604020202020204" pitchFamily="34" charset="0"/>
              </a:rPr>
              <a:t>lượng hàng lớn nhất </a:t>
            </a:r>
            <a:r>
              <a:rPr lang="en-US" smtClean="0">
                <a:latin typeface="Arial" panose="020B0604020202020204" pitchFamily="34" charset="0"/>
                <a:cs typeface="Arial" panose="020B0604020202020204" pitchFamily="34" charset="0"/>
              </a:rPr>
              <a:t>có thể vào ô có </a:t>
            </a:r>
            <a:r>
              <a:rPr lang="en-US" b="1" smtClean="0">
                <a:latin typeface="Arial" panose="020B0604020202020204" pitchFamily="34" charset="0"/>
                <a:cs typeface="Arial" panose="020B0604020202020204" pitchFamily="34" charset="0"/>
              </a:rPr>
              <a:t>chi phí thấp nhất</a:t>
            </a:r>
            <a:r>
              <a:rPr lang="en-US" smtClean="0">
                <a:latin typeface="Arial" panose="020B0604020202020204" pitchFamily="34" charset="0"/>
                <a:cs typeface="Arial" panose="020B0604020202020204" pitchFamily="34" charset="0"/>
              </a:rPr>
              <a:t>. Ở mỗi bước thực hiện, ta chọn ra ô có chi phí vận tải thấp nhất (nếu chưa bị xóa đi) rồi phân phối theo tiêu chí như sau:</a:t>
            </a: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Trạm nào thu đủ hoặc phát đủ rồi thì xóa </a:t>
            </a:r>
          </a:p>
          <a:p>
            <a:pPr marL="0" indent="0">
              <a:buNone/>
            </a:pPr>
            <a:r>
              <a:rPr lang="en-US" smtClean="0">
                <a:latin typeface="Arial" panose="020B0604020202020204" pitchFamily="34" charset="0"/>
                <a:cs typeface="Arial" panose="020B0604020202020204" pitchFamily="34" charset="0"/>
              </a:rPr>
              <a:t>hàng/cột tương ứng khỏi bảng (xóa tạm).</a:t>
            </a:r>
          </a:p>
          <a:p>
            <a:r>
              <a:rPr lang="en-US" smtClean="0">
                <a:latin typeface="Arial" panose="020B0604020202020204" pitchFamily="34" charset="0"/>
                <a:cs typeface="Arial" panose="020B0604020202020204" pitchFamily="34" charset="0"/>
              </a:rPr>
              <a:t>Lặp lại quá trình này đến khi tất cả các trạm</a:t>
            </a:r>
          </a:p>
          <a:p>
            <a:pPr marL="0" indent="0">
              <a:buNone/>
            </a:pPr>
            <a:r>
              <a:rPr lang="en-US" smtClean="0">
                <a:latin typeface="Arial" panose="020B0604020202020204" pitchFamily="34" charset="0"/>
                <a:cs typeface="Arial" panose="020B0604020202020204" pitchFamily="34" charset="0"/>
              </a:rPr>
              <a:t>đều thu/phát xong.</a:t>
            </a:r>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428" y="2828060"/>
            <a:ext cx="6003722" cy="119149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912" y="4251647"/>
            <a:ext cx="4406901" cy="2272113"/>
          </a:xfrm>
          <a:prstGeom prst="rect">
            <a:avLst/>
          </a:prstGeom>
        </p:spPr>
      </p:pic>
    </p:spTree>
    <p:extLst>
      <p:ext uri="{BB962C8B-B14F-4D97-AF65-F5344CB8AC3E}">
        <p14:creationId xmlns:p14="http://schemas.microsoft.com/office/powerpoint/2010/main" val="2838703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Examples</a:t>
            </a:r>
            <a:endParaRPr lang="en-US"/>
          </a:p>
        </p:txBody>
      </p:sp>
      <p:sp>
        <p:nvSpPr>
          <p:cNvPr id="5" name="Content Placeholder 2"/>
          <p:cNvSpPr>
            <a:spLocks noGrp="1"/>
          </p:cNvSpPr>
          <p:nvPr>
            <p:ph idx="1"/>
          </p:nvPr>
        </p:nvSpPr>
        <p:spPr>
          <a:xfrm>
            <a:off x="1371600" y="1967344"/>
            <a:ext cx="9601200" cy="3900056"/>
          </a:xfrm>
        </p:spPr>
        <p:txBody>
          <a:bodyPr/>
          <a:lstStyle/>
          <a:p>
            <a:r>
              <a:rPr lang="en-US" smtClean="0">
                <a:latin typeface="Arial" panose="020B0604020202020204" pitchFamily="34" charset="0"/>
                <a:cs typeface="Arial" panose="020B0604020202020204" pitchFamily="34" charset="0"/>
              </a:rPr>
              <a:t>Ta xét VD sau, các số tương ứng ghi bên ngoài là lượng hàng còn dư/thiếu.</a:t>
            </a:r>
          </a:p>
          <a:p>
            <a:pPr marL="0" indent="0">
              <a:buNone/>
            </a:pPr>
            <a:r>
              <a:rPr lang="en-US" smtClean="0">
                <a:latin typeface="Arial" panose="020B0604020202020204" pitchFamily="34" charset="0"/>
                <a:cs typeface="Arial" panose="020B0604020202020204" pitchFamily="34" charset="0"/>
              </a:rPr>
              <a:t>Ta tính được </a:t>
            </a:r>
            <a:r>
              <a:rPr lang="en-US" b="1" smtClean="0">
                <a:latin typeface="Arial" panose="020B0604020202020204" pitchFamily="34" charset="0"/>
                <a:cs typeface="Arial" panose="020B0604020202020204" pitchFamily="34" charset="0"/>
              </a:rPr>
              <a:t>hàm mục tiêu f = 485.</a:t>
            </a:r>
            <a:endParaRPr lang="en-US" b="1">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858195" y="402071"/>
            <a:ext cx="2889734" cy="156527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305" y="2874416"/>
            <a:ext cx="3312567" cy="170104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3548" y="4790839"/>
            <a:ext cx="3174028" cy="171677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4167" y="2888271"/>
            <a:ext cx="3174028" cy="164647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6490" y="2888271"/>
            <a:ext cx="3182562" cy="164647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3304" y="4790838"/>
            <a:ext cx="3321949" cy="1779277"/>
          </a:xfrm>
          <a:prstGeom prst="rect">
            <a:avLst/>
          </a:prstGeom>
        </p:spPr>
      </p:pic>
    </p:spTree>
    <p:extLst>
      <p:ext uri="{BB962C8B-B14F-4D97-AF65-F5344CB8AC3E}">
        <p14:creationId xmlns:p14="http://schemas.microsoft.com/office/powerpoint/2010/main" val="1447801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371600" y="685800"/>
            <a:ext cx="9601200" cy="1485900"/>
          </a:xfrm>
        </p:spPr>
        <p:txBody>
          <a:bodyPr/>
          <a:lstStyle/>
          <a:p>
            <a:r>
              <a:rPr lang="en-US" smtClean="0"/>
              <a:t>Northwest corner method</a:t>
            </a:r>
            <a:endParaRPr lang="en-US"/>
          </a:p>
        </p:txBody>
      </p:sp>
      <p:sp>
        <p:nvSpPr>
          <p:cNvPr id="13" name="Content Placeholder 2"/>
          <p:cNvSpPr>
            <a:spLocks noGrp="1"/>
          </p:cNvSpPr>
          <p:nvPr>
            <p:ph idx="1"/>
          </p:nvPr>
        </p:nvSpPr>
        <p:spPr>
          <a:xfrm>
            <a:off x="1371600" y="1607127"/>
            <a:ext cx="9601200" cy="4260273"/>
          </a:xfrm>
        </p:spPr>
        <p:txBody>
          <a:bodyPr/>
          <a:lstStyle/>
          <a:p>
            <a:r>
              <a:rPr lang="vi-VN"/>
              <a:t>Ý tưởng là phân phối lượng hàng nhiều nhất vào ô ở góc Tây Bắc (góc trên bên trái), vẫn đảm bảo tiêu chí: trạm phát nào hết hàng thì xóa dòng; trạm thu nào nhận đủ thì xóa cột</a:t>
            </a:r>
            <a:r>
              <a:rPr lang="vi-VN" smtClean="0"/>
              <a:t>.</a:t>
            </a:r>
            <a:r>
              <a:rPr lang="en-US" smtClean="0"/>
              <a:t> </a:t>
            </a:r>
            <a:r>
              <a:rPr lang="en-US" b="1" i="1" smtClean="0">
                <a:latin typeface="Arial" panose="020B0604020202020204" pitchFamily="34" charset="0"/>
                <a:cs typeface="Arial" panose="020B0604020202020204" pitchFamily="34" charset="0"/>
              </a:rPr>
              <a:t>VD bên dưới cho z = 790.</a:t>
            </a:r>
            <a:endParaRPr lang="en-US" b="1" i="1">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806788" y="2358076"/>
            <a:ext cx="3188676" cy="170130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110" y="2703309"/>
            <a:ext cx="3344375" cy="1743999"/>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031" y="2703310"/>
            <a:ext cx="3388338" cy="1743998"/>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110" y="4602564"/>
            <a:ext cx="3344375" cy="1881851"/>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8031" y="4616358"/>
            <a:ext cx="3388338" cy="1868057"/>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0190" y="4616358"/>
            <a:ext cx="3448146" cy="1875878"/>
          </a:xfrm>
          <a:prstGeom prst="rect">
            <a:avLst/>
          </a:prstGeom>
        </p:spPr>
      </p:pic>
    </p:spTree>
    <p:extLst>
      <p:ext uri="{BB962C8B-B14F-4D97-AF65-F5344CB8AC3E}">
        <p14:creationId xmlns:p14="http://schemas.microsoft.com/office/powerpoint/2010/main" val="2405360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Fogel method</a:t>
            </a:r>
            <a:endParaRPr lang="en-US"/>
          </a:p>
        </p:txBody>
      </p:sp>
      <p:sp>
        <p:nvSpPr>
          <p:cNvPr id="5" name="Content Placeholder 2"/>
          <p:cNvSpPr>
            <a:spLocks noGrp="1"/>
          </p:cNvSpPr>
          <p:nvPr>
            <p:ph idx="1"/>
          </p:nvPr>
        </p:nvSpPr>
        <p:spPr>
          <a:xfrm>
            <a:off x="1371600" y="2286000"/>
            <a:ext cx="9601200" cy="3581400"/>
          </a:xfrm>
        </p:spPr>
        <p:txBody>
          <a:bodyPr/>
          <a:lstStyle/>
          <a:p>
            <a:pPr marL="0" indent="0">
              <a:buNone/>
            </a:pPr>
            <a:r>
              <a:rPr lang="en-US" smtClean="0">
                <a:latin typeface="Arial" panose="020B0604020202020204" pitchFamily="34" charset="0"/>
                <a:cs typeface="Arial" panose="020B0604020202020204" pitchFamily="34" charset="0"/>
              </a:rPr>
              <a:t>Các bước của thuật toán này:</a:t>
            </a:r>
          </a:p>
          <a:p>
            <a:r>
              <a:rPr lang="vi-VN" smtClean="0">
                <a:latin typeface="Arial" panose="020B0604020202020204" pitchFamily="34" charset="0"/>
                <a:cs typeface="Arial" panose="020B0604020202020204" pitchFamily="34" charset="0"/>
              </a:rPr>
              <a:t>Trên </a:t>
            </a:r>
            <a:r>
              <a:rPr lang="vi-VN">
                <a:latin typeface="Arial" panose="020B0604020202020204" pitchFamily="34" charset="0"/>
                <a:cs typeface="Arial" panose="020B0604020202020204" pitchFamily="34" charset="0"/>
              </a:rPr>
              <a:t>mỗi dòng, một cột, tính hiệu số </a:t>
            </a:r>
            <a:r>
              <a:rPr lang="en-US" smtClean="0">
                <a:latin typeface="Arial" panose="020B0604020202020204" pitchFamily="34" charset="0"/>
                <a:cs typeface="Arial" panose="020B0604020202020204" pitchFamily="34" charset="0"/>
              </a:rPr>
              <a:t>của </a:t>
            </a:r>
            <a:r>
              <a:rPr lang="vi-VN">
                <a:latin typeface="Arial" panose="020B0604020202020204" pitchFamily="34" charset="0"/>
                <a:cs typeface="Arial" panose="020B0604020202020204" pitchFamily="34" charset="0"/>
              </a:rPr>
              <a:t>giá trị </a:t>
            </a:r>
            <a:r>
              <a:rPr lang="vi-VN" b="1" smtClean="0">
                <a:latin typeface="Arial" panose="020B0604020202020204" pitchFamily="34" charset="0"/>
                <a:cs typeface="Arial" panose="020B0604020202020204" pitchFamily="34" charset="0"/>
              </a:rPr>
              <a:t>hai cước </a:t>
            </a:r>
            <a:r>
              <a:rPr lang="vi-VN" b="1">
                <a:latin typeface="Arial" panose="020B0604020202020204" pitchFamily="34" charset="0"/>
                <a:cs typeface="Arial" panose="020B0604020202020204" pitchFamily="34" charset="0"/>
              </a:rPr>
              <a:t>phí nhỏ nhất</a:t>
            </a:r>
            <a:r>
              <a:rPr lang="vi-VN">
                <a:latin typeface="Arial" panose="020B0604020202020204" pitchFamily="34" charset="0"/>
                <a:cs typeface="Arial" panose="020B0604020202020204" pitchFamily="34" charset="0"/>
              </a:rPr>
              <a:t>.</a:t>
            </a:r>
          </a:p>
          <a:p>
            <a:r>
              <a:rPr lang="vi-VN" smtClean="0">
                <a:latin typeface="Arial" panose="020B0604020202020204" pitchFamily="34" charset="0"/>
                <a:cs typeface="Arial" panose="020B0604020202020204" pitchFamily="34" charset="0"/>
              </a:rPr>
              <a:t>Chọn </a:t>
            </a:r>
            <a:r>
              <a:rPr lang="vi-VN">
                <a:latin typeface="Arial" panose="020B0604020202020204" pitchFamily="34" charset="0"/>
                <a:cs typeface="Arial" panose="020B0604020202020204" pitchFamily="34" charset="0"/>
              </a:rPr>
              <a:t>dòng, cột có </a:t>
            </a:r>
            <a:r>
              <a:rPr lang="vi-VN" b="1">
                <a:latin typeface="Arial" panose="020B0604020202020204" pitchFamily="34" charset="0"/>
                <a:cs typeface="Arial" panose="020B0604020202020204" pitchFamily="34" charset="0"/>
              </a:rPr>
              <a:t>hiệu max </a:t>
            </a:r>
            <a:r>
              <a:rPr lang="vi-VN">
                <a:latin typeface="Arial" panose="020B0604020202020204" pitchFamily="34" charset="0"/>
                <a:cs typeface="Arial" panose="020B0604020202020204" pitchFamily="34" charset="0"/>
              </a:rPr>
              <a:t>(nếu có nhiều dòng/cột như vậy thì chọn tùy ý).</a:t>
            </a:r>
          </a:p>
          <a:p>
            <a:pPr algn="just"/>
            <a:r>
              <a:rPr lang="vi-VN" smtClean="0">
                <a:latin typeface="Arial" panose="020B0604020202020204" pitchFamily="34" charset="0"/>
                <a:cs typeface="Arial" panose="020B0604020202020204" pitchFamily="34" charset="0"/>
              </a:rPr>
              <a:t>Phân </a:t>
            </a:r>
            <a:r>
              <a:rPr lang="vi-VN">
                <a:latin typeface="Arial" panose="020B0604020202020204" pitchFamily="34" charset="0"/>
                <a:cs typeface="Arial" panose="020B0604020202020204" pitchFamily="34" charset="0"/>
              </a:rPr>
              <a:t>lượng </a:t>
            </a:r>
            <a:r>
              <a:rPr lang="vi-VN" b="1">
                <a:latin typeface="Arial" panose="020B0604020202020204" pitchFamily="34" charset="0"/>
                <a:cs typeface="Arial" panose="020B0604020202020204" pitchFamily="34" charset="0"/>
              </a:rPr>
              <a:t>hàng</a:t>
            </a:r>
            <a:r>
              <a:rPr lang="vi-VN">
                <a:latin typeface="Arial" panose="020B0604020202020204" pitchFamily="34" charset="0"/>
                <a:cs typeface="Arial" panose="020B0604020202020204" pitchFamily="34" charset="0"/>
              </a:rPr>
              <a:t> </a:t>
            </a:r>
            <a:r>
              <a:rPr lang="vi-VN" b="1">
                <a:latin typeface="Arial" panose="020B0604020202020204" pitchFamily="34" charset="0"/>
                <a:cs typeface="Arial" panose="020B0604020202020204" pitchFamily="34" charset="0"/>
              </a:rPr>
              <a:t>nhiều nhất </a:t>
            </a:r>
            <a:r>
              <a:rPr lang="vi-VN">
                <a:latin typeface="Arial" panose="020B0604020202020204" pitchFamily="34" charset="0"/>
                <a:cs typeface="Arial" panose="020B0604020202020204" pitchFamily="34" charset="0"/>
              </a:rPr>
              <a:t>vào ô có </a:t>
            </a:r>
            <a:r>
              <a:rPr lang="vi-VN" b="1">
                <a:latin typeface="Arial" panose="020B0604020202020204" pitchFamily="34" charset="0"/>
                <a:cs typeface="Arial" panose="020B0604020202020204" pitchFamily="34" charset="0"/>
              </a:rPr>
              <a:t>cước phí nhỏ nhất </a:t>
            </a:r>
            <a:r>
              <a:rPr lang="vi-VN">
                <a:latin typeface="Arial" panose="020B0604020202020204" pitchFamily="34" charset="0"/>
                <a:cs typeface="Arial" panose="020B0604020202020204" pitchFamily="34" charset="0"/>
              </a:rPr>
              <a:t>trên dòng/cột vừa chọn, nơi nào phát hết thì xóa dòng/cột tương ứng</a:t>
            </a:r>
            <a:r>
              <a:rPr lang="vi-VN"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Cách này hiệu quả hơn cả, vì cho ra PACB khá gần với phương án tối ưu.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1063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Table of contents (session </a:t>
            </a:r>
            <a:r>
              <a:rPr lang="en-US">
                <a:latin typeface="Verdana" panose="020B0604030504040204" pitchFamily="34" charset="0"/>
                <a:ea typeface="Verdana" panose="020B0604030504040204" pitchFamily="34" charset="0"/>
                <a:cs typeface="Verdana" panose="020B0604030504040204" pitchFamily="34" charset="0"/>
              </a:rPr>
              <a:t>5</a:t>
            </a:r>
            <a:r>
              <a:rPr lang="en-US" smtClean="0">
                <a:latin typeface="Verdana" panose="020B0604030504040204" pitchFamily="34" charset="0"/>
                <a:ea typeface="Verdana" panose="020B0604030504040204" pitchFamily="34" charset="0"/>
                <a:cs typeface="Verdana" panose="020B0604030504040204" pitchFamily="34" charset="0"/>
              </a:rPr>
              <a:t>)</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400" smtClean="0">
                <a:latin typeface="Calibri" panose="020F0502020204030204" pitchFamily="34" charset="0"/>
                <a:cs typeface="Calibri" panose="020F0502020204030204" pitchFamily="34" charset="0"/>
              </a:rPr>
              <a:t>Nhắc lại về Bài tập về nhà.</a:t>
            </a:r>
          </a:p>
          <a:p>
            <a:r>
              <a:rPr lang="en-US" sz="2400" smtClean="0">
                <a:latin typeface="Calibri" panose="020F0502020204030204" pitchFamily="34" charset="0"/>
                <a:cs typeface="Calibri" panose="020F0502020204030204" pitchFamily="34" charset="0"/>
              </a:rPr>
              <a:t>Đề bài tập giữa kỳ.</a:t>
            </a:r>
          </a:p>
          <a:p>
            <a:r>
              <a:rPr lang="en-US" sz="2400" smtClean="0">
                <a:latin typeface="Calibri" panose="020F0502020204030204" pitchFamily="34" charset="0"/>
                <a:cs typeface="Calibri" panose="020F0502020204030204" pitchFamily="34" charset="0"/>
              </a:rPr>
              <a:t>Một số câu hỏi ôn tập.</a:t>
            </a:r>
          </a:p>
          <a:p>
            <a:r>
              <a:rPr lang="en-US" sz="2400" smtClean="0">
                <a:latin typeface="Calibri" panose="020F0502020204030204" pitchFamily="34" charset="0"/>
                <a:cs typeface="Calibri" panose="020F0502020204030204" pitchFamily="34" charset="0"/>
              </a:rPr>
              <a:t>Giới thiệu về bài toán vận tải.</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7333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Example</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912551"/>
            <a:ext cx="3325091" cy="2034172"/>
          </a:xfrm>
        </p:spPr>
      </p:pic>
      <p:pic>
        <p:nvPicPr>
          <p:cNvPr id="6" name="Picture 5"/>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460424" y="470394"/>
            <a:ext cx="3188676" cy="170130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821" y="1912551"/>
            <a:ext cx="3213272" cy="203417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599" y="4112303"/>
            <a:ext cx="3325091" cy="203252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5821" y="4112303"/>
            <a:ext cx="3454329" cy="203252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0008" y="4126158"/>
            <a:ext cx="3505737" cy="1906629"/>
          </a:xfrm>
          <a:prstGeom prst="rect">
            <a:avLst/>
          </a:prstGeom>
        </p:spPr>
      </p:pic>
    </p:spTree>
    <p:extLst>
      <p:ext uri="{BB962C8B-B14F-4D97-AF65-F5344CB8AC3E}">
        <p14:creationId xmlns:p14="http://schemas.microsoft.com/office/powerpoint/2010/main" val="2440378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Introduction to algorithm</a:t>
            </a:r>
            <a:endParaRPr lang="en-US"/>
          </a:p>
        </p:txBody>
      </p:sp>
      <p:sp>
        <p:nvSpPr>
          <p:cNvPr id="5" name="Content Placeholder 2"/>
          <p:cNvSpPr>
            <a:spLocks noGrp="1"/>
          </p:cNvSpPr>
          <p:nvPr>
            <p:ph idx="1"/>
          </p:nvPr>
        </p:nvSpPr>
        <p:spPr>
          <a:xfrm>
            <a:off x="1371600" y="2286000"/>
            <a:ext cx="9601200" cy="3581400"/>
          </a:xfrm>
        </p:spPr>
        <p:txBody>
          <a:bodyPr/>
          <a:lstStyle/>
          <a:p>
            <a:r>
              <a:rPr lang="en-US" b="1" smtClean="0">
                <a:latin typeface="Arial" panose="020B0604020202020204" pitchFamily="34" charset="0"/>
                <a:cs typeface="Arial" panose="020B0604020202020204" pitchFamily="34" charset="0"/>
              </a:rPr>
              <a:t>Thuật toán thế vị:</a:t>
            </a:r>
          </a:p>
          <a:p>
            <a:pPr marL="0" indent="0">
              <a:buNone/>
            </a:pPr>
            <a:r>
              <a:rPr lang="en-US" smtClean="0">
                <a:latin typeface="Arial" panose="020B0604020202020204" pitchFamily="34" charset="0"/>
                <a:cs typeface="Arial" panose="020B0604020202020204" pitchFamily="34" charset="0"/>
              </a:rPr>
              <a:t>(1) Thành lập phương án cực biên cơ sở nhờ 1 trong 3 cách trên.</a:t>
            </a:r>
          </a:p>
          <a:p>
            <a:pPr marL="0" indent="0" algn="just">
              <a:buNone/>
            </a:pPr>
            <a:r>
              <a:rPr lang="en-US" smtClean="0">
                <a:latin typeface="Arial" panose="020B0604020202020204" pitchFamily="34" charset="0"/>
                <a:cs typeface="Arial" panose="020B0604020202020204" pitchFamily="34" charset="0"/>
              </a:rPr>
              <a:t>(2) Xem xét PACB hiện tại đã tốt chưa, nếu tối ưu rồi thì dừng lại và đáp số. Nếu chưa thì qua bước (3).</a:t>
            </a:r>
          </a:p>
          <a:p>
            <a:pPr marL="0" indent="0">
              <a:buNone/>
            </a:pPr>
            <a:r>
              <a:rPr lang="en-US" smtClean="0">
                <a:latin typeface="Arial" panose="020B0604020202020204" pitchFamily="34" charset="0"/>
                <a:cs typeface="Arial" panose="020B0604020202020204" pitchFamily="34" charset="0"/>
              </a:rPr>
              <a:t>(3) Xây dựng PACB mới tốt hơn PACB cũ.</a:t>
            </a:r>
          </a:p>
          <a:p>
            <a:pPr marL="0" indent="0">
              <a:buNone/>
            </a:pPr>
            <a:r>
              <a:rPr lang="en-US" smtClean="0">
                <a:latin typeface="Arial" panose="020B0604020202020204" pitchFamily="34" charset="0"/>
                <a:cs typeface="Arial" panose="020B0604020202020204" pitchFamily="34" charset="0"/>
              </a:rPr>
              <a:t>(4) Quay về bước (2).</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412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371600" y="685800"/>
            <a:ext cx="9601200" cy="1485900"/>
          </a:xfrm>
        </p:spPr>
        <p:txBody>
          <a:bodyPr/>
          <a:lstStyle/>
          <a:p>
            <a:r>
              <a:rPr lang="en-US" smtClean="0"/>
              <a:t>Individual exercise 1</a:t>
            </a:r>
            <a:endParaRPr lang="en-US"/>
          </a:p>
        </p:txBody>
      </p:sp>
      <p:sp>
        <p:nvSpPr>
          <p:cNvPr id="8" name="Content Placeholder 2"/>
          <p:cNvSpPr>
            <a:spLocks noGrp="1"/>
          </p:cNvSpPr>
          <p:nvPr>
            <p:ph idx="1"/>
          </p:nvPr>
        </p:nvSpPr>
        <p:spPr>
          <a:xfrm>
            <a:off x="1371600" y="1981200"/>
            <a:ext cx="9601200" cy="4322618"/>
          </a:xfrm>
        </p:spPr>
        <p:txBody>
          <a:bodyPr>
            <a:normAutofit/>
          </a:bodyPr>
          <a:lstStyle/>
          <a:p>
            <a:r>
              <a:rPr lang="en-US" smtClean="0">
                <a:latin typeface="Arial" panose="020B0604020202020204" pitchFamily="34" charset="0"/>
                <a:cs typeface="Arial" panose="020B0604020202020204" pitchFamily="34" charset="0"/>
              </a:rPr>
              <a:t>Tìm hiểu về </a:t>
            </a:r>
            <a:r>
              <a:rPr lang="en-US" b="1" smtClean="0">
                <a:latin typeface="Arial" panose="020B0604020202020204" pitchFamily="34" charset="0"/>
                <a:cs typeface="Arial" panose="020B0604020202020204" pitchFamily="34" charset="0"/>
              </a:rPr>
              <a:t>thuật toán thế vị.</a:t>
            </a:r>
          </a:p>
          <a:p>
            <a:r>
              <a:rPr lang="vi-VN" smtClean="0">
                <a:latin typeface="Arial" panose="020B0604020202020204" pitchFamily="34" charset="0"/>
                <a:cs typeface="Arial" panose="020B0604020202020204" pitchFamily="34" charset="0"/>
              </a:rPr>
              <a:t>Cho </a:t>
            </a:r>
            <a:r>
              <a:rPr lang="vi-VN">
                <a:latin typeface="Arial" panose="020B0604020202020204" pitchFamily="34" charset="0"/>
                <a:cs typeface="Arial" panose="020B0604020202020204" pitchFamily="34" charset="0"/>
              </a:rPr>
              <a:t>bài toán vận tải, tìm min của hàm mục </a:t>
            </a:r>
            <a:r>
              <a:rPr lang="vi-VN" smtClean="0">
                <a:latin typeface="Arial" panose="020B0604020202020204" pitchFamily="34" charset="0"/>
                <a:cs typeface="Arial" panose="020B0604020202020204" pitchFamily="34" charset="0"/>
              </a:rPr>
              <a:t>tiê</a:t>
            </a:r>
            <a:r>
              <a:rPr lang="en-US" smtClean="0">
                <a:latin typeface="Arial" panose="020B0604020202020204" pitchFamily="34" charset="0"/>
                <a:cs typeface="Arial" panose="020B0604020202020204" pitchFamily="34" charset="0"/>
              </a:rPr>
              <a:t>u</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cước phí cân bằng thu phát</a:t>
            </a:r>
            <a:r>
              <a:rPr lang="vi-VN"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pPr marL="0" indent="0" algn="just">
              <a:buNone/>
            </a:pPr>
            <a:endParaRPr lang="en-US" smtClean="0">
              <a:latin typeface="Arial" panose="020B0604020202020204" pitchFamily="34" charset="0"/>
              <a:cs typeface="Arial" panose="020B0604020202020204" pitchFamily="34" charset="0"/>
            </a:endParaRPr>
          </a:p>
          <a:p>
            <a:pPr marL="0" indent="0" algn="just">
              <a:buNone/>
            </a:pPr>
            <a:r>
              <a:rPr lang="en-US" smtClean="0">
                <a:latin typeface="Arial" panose="020B0604020202020204" pitchFamily="34" charset="0"/>
                <a:cs typeface="Arial" panose="020B0604020202020204" pitchFamily="34" charset="0"/>
              </a:rPr>
              <a:t>Xây dựng phương án ban đầu bằng các phương pháp chi phí nhỏ nhất, </a:t>
            </a:r>
            <a:r>
              <a:rPr lang="en-US" smtClean="0">
                <a:latin typeface="Arial" panose="020B0604020202020204" pitchFamily="34" charset="0"/>
                <a:cs typeface="Arial" panose="020B0604020202020204" pitchFamily="34" charset="0"/>
              </a:rPr>
              <a:t>Tây Bắc </a:t>
            </a:r>
            <a:r>
              <a:rPr lang="en-US" smtClean="0">
                <a:latin typeface="Arial" panose="020B0604020202020204" pitchFamily="34" charset="0"/>
                <a:cs typeface="Arial" panose="020B0604020202020204" pitchFamily="34" charset="0"/>
              </a:rPr>
              <a:t>và phương pháp Fogel</a:t>
            </a:r>
            <a:r>
              <a:rPr lang="en-US" smtClean="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So sánh các chi phí tương ứng.</a:t>
            </a:r>
            <a:endParaRPr lang="en-US">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690" y="2881687"/>
            <a:ext cx="3593821" cy="2008968"/>
          </a:xfrm>
          <a:prstGeom prst="rect">
            <a:avLst/>
          </a:prstGeom>
        </p:spPr>
      </p:pic>
    </p:spTree>
    <p:extLst>
      <p:ext uri="{BB962C8B-B14F-4D97-AF65-F5344CB8AC3E}">
        <p14:creationId xmlns:p14="http://schemas.microsoft.com/office/powerpoint/2010/main" val="302679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Individual</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Hãy chứng minh định lý về phương án cực biên của bài toán vận tải m x n:</a:t>
            </a:r>
          </a:p>
          <a:p>
            <a:pPr algn="just">
              <a:buFontTx/>
              <a:buChar char="-"/>
            </a:pPr>
            <a:r>
              <a:rPr lang="en-US" smtClean="0">
                <a:latin typeface="Arial" panose="020B0604020202020204" pitchFamily="34" charset="0"/>
                <a:cs typeface="Arial" panose="020B0604020202020204" pitchFamily="34" charset="0"/>
              </a:rPr>
              <a:t>Tại sao nếu muốn là phương án cực biên thì các ô chọn không tạo chu trình?</a:t>
            </a:r>
          </a:p>
          <a:p>
            <a:pPr>
              <a:buFontTx/>
              <a:buChar char="-"/>
            </a:pPr>
            <a:r>
              <a:rPr lang="en-US" smtClean="0">
                <a:latin typeface="Arial" panose="020B0604020202020204" pitchFamily="34" charset="0"/>
                <a:cs typeface="Arial" panose="020B0604020202020204" pitchFamily="34" charset="0"/>
              </a:rPr>
              <a:t>Tại sao khi các ô không tạo thành chu trình thì số ô tối đa sẽ là m+n-1? </a:t>
            </a:r>
            <a:r>
              <a:rPr lang="en-US"/>
              <a:t>exercise 2</a:t>
            </a:r>
          </a:p>
          <a:p>
            <a:pPr>
              <a:buFontTx/>
              <a:buChar char="-"/>
            </a:pP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196" y="3773805"/>
            <a:ext cx="4286250" cy="2447925"/>
          </a:xfrm>
          <a:prstGeom prst="rect">
            <a:avLst/>
          </a:prstGeom>
        </p:spPr>
      </p:pic>
    </p:spTree>
    <p:extLst>
      <p:ext uri="{BB962C8B-B14F-4D97-AF65-F5344CB8AC3E}">
        <p14:creationId xmlns:p14="http://schemas.microsoft.com/office/powerpoint/2010/main" val="18679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093720"/>
            <a:ext cx="9601200" cy="1485900"/>
          </a:xfrm>
        </p:spPr>
        <p:txBody>
          <a:bodyPr/>
          <a:lstStyle/>
          <a:p>
            <a:pPr algn="ctr"/>
            <a:r>
              <a:rPr lang="en-US" sz="5400" b="1" smtClean="0"/>
              <a:t>Thanks</a:t>
            </a:r>
            <a:r>
              <a:rPr lang="en-US" b="1" smtClean="0"/>
              <a:t> for </a:t>
            </a:r>
            <a:r>
              <a:rPr lang="en-US" sz="5400" b="1" smtClean="0"/>
              <a:t>listening</a:t>
            </a:r>
            <a:r>
              <a:rPr lang="en-US" b="1" smtClean="0"/>
              <a:t>!</a:t>
            </a:r>
            <a:endParaRPr lang="en-US" b="1"/>
          </a:p>
        </p:txBody>
      </p:sp>
    </p:spTree>
    <p:extLst>
      <p:ext uri="{BB962C8B-B14F-4D97-AF65-F5344CB8AC3E}">
        <p14:creationId xmlns:p14="http://schemas.microsoft.com/office/powerpoint/2010/main" val="242210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exercise </a:t>
            </a:r>
            <a:r>
              <a:rPr lang="en-US" smtClean="0"/>
              <a:t>1</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Xét bài toán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pPr marL="457200" indent="-457200">
              <a:buAutoNum type="alphaLcParenR"/>
            </a:pPr>
            <a:r>
              <a:rPr lang="en-US" smtClean="0">
                <a:latin typeface="Arial" panose="020B0604020202020204" pitchFamily="34" charset="0"/>
                <a:cs typeface="Arial" panose="020B0604020202020204" pitchFamily="34" charset="0"/>
              </a:rPr>
              <a:t>Hãy phát biểu bài toán đối ngẫu và giải nó bằng phương pháp đơn hình.</a:t>
            </a:r>
          </a:p>
          <a:p>
            <a:pPr marL="457200" indent="-457200">
              <a:buAutoNum type="alphaLcParenR"/>
            </a:pPr>
            <a:r>
              <a:rPr lang="en-US" smtClean="0">
                <a:latin typeface="Arial" panose="020B0604020202020204" pitchFamily="34" charset="0"/>
                <a:cs typeface="Arial" panose="020B0604020202020204" pitchFamily="34" charset="0"/>
              </a:rPr>
              <a:t>Từ nghiệm của bài toán đối ngẫu, hãy tìm lại nghiệm của bài toán gốc.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428" y="1663535"/>
            <a:ext cx="6179738" cy="1827810"/>
          </a:xfrm>
          <a:prstGeom prst="rect">
            <a:avLst/>
          </a:prstGeom>
        </p:spPr>
      </p:pic>
      <p:sp>
        <p:nvSpPr>
          <p:cNvPr id="6" name="Content Placeholder 2"/>
          <p:cNvSpPr txBox="1">
            <a:spLocks/>
          </p:cNvSpPr>
          <p:nvPr/>
        </p:nvSpPr>
        <p:spPr>
          <a:xfrm>
            <a:off x="1371600" y="4463142"/>
            <a:ext cx="9601200" cy="158634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457200" indent="-457200">
              <a:buFont typeface="Franklin Gothic Book" panose="020B0503020102020204" pitchFamily="34" charset="0"/>
              <a:buAutoNum type="alphaLcParenR"/>
            </a:pPr>
            <a:endParaRPr lang="en-US" smtClean="0">
              <a:latin typeface="Arial" panose="020B0604020202020204" pitchFamily="34" charset="0"/>
              <a:cs typeface="Arial" panose="020B0604020202020204" pitchFamily="34" charset="0"/>
            </a:endParaRPr>
          </a:p>
          <a:p>
            <a:pPr marL="0" indent="0">
              <a:buFont typeface="Franklin Gothic Book" panose="020B0503020102020204" pitchFamily="34" charset="0"/>
              <a:buNone/>
            </a:pPr>
            <a:r>
              <a:rPr lang="en-US" b="1" smtClean="0">
                <a:solidFill>
                  <a:srgbClr val="002060"/>
                </a:solidFill>
                <a:latin typeface="Arial" panose="020B0604020202020204" pitchFamily="34" charset="0"/>
                <a:cs typeface="Arial" panose="020B0604020202020204" pitchFamily="34" charset="0"/>
              </a:rPr>
              <a:t>Đáp số: </a:t>
            </a:r>
            <a:r>
              <a:rPr lang="en-US" smtClean="0">
                <a:solidFill>
                  <a:srgbClr val="002060"/>
                </a:solidFill>
                <a:latin typeface="Arial" panose="020B0604020202020204" pitchFamily="34" charset="0"/>
                <a:cs typeface="Arial" panose="020B0604020202020204" pitchFamily="34" charset="0"/>
              </a:rPr>
              <a:t>max của (D) là 148/3 đạt được khi (y1, y2, y3) = (8, 2/3, 0).</a:t>
            </a:r>
          </a:p>
          <a:p>
            <a:pPr marL="0" indent="0">
              <a:buFont typeface="Franklin Gothic Book" panose="020B0503020102020204" pitchFamily="34" charset="0"/>
              <a:buNone/>
            </a:pPr>
            <a:r>
              <a:rPr lang="en-US" smtClean="0">
                <a:solidFill>
                  <a:srgbClr val="002060"/>
                </a:solidFill>
                <a:latin typeface="Arial" panose="020B0604020202020204" pitchFamily="34" charset="0"/>
                <a:cs typeface="Arial" panose="020B0604020202020204" pitchFamily="34" charset="0"/>
              </a:rPr>
              <a:t>min của (P) là 148/3 đạt được khi (x1, x2, x3) = (2/3, 16/3, 0).</a:t>
            </a:r>
            <a:endParaRPr lang="en-US">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040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Individual exercise 2</a:t>
            </a:r>
            <a:endParaRPr lang="en-US"/>
          </a:p>
        </p:txBody>
      </p:sp>
      <p:sp>
        <p:nvSpPr>
          <p:cNvPr id="3" name="Content Placeholder 2"/>
          <p:cNvSpPr>
            <a:spLocks noGrp="1"/>
          </p:cNvSpPr>
          <p:nvPr>
            <p:ph idx="1"/>
          </p:nvPr>
        </p:nvSpPr>
        <p:spPr>
          <a:xfrm>
            <a:off x="1371600" y="1967346"/>
            <a:ext cx="9753600" cy="1925782"/>
          </a:xfrm>
        </p:spPr>
        <p:txBody>
          <a:bodyPr/>
          <a:lstStyle/>
          <a:p>
            <a:pPr algn="just"/>
            <a:r>
              <a:rPr lang="en-US" smtClean="0">
                <a:latin typeface="Arial" panose="020B0604020202020204" pitchFamily="34" charset="0"/>
                <a:cs typeface="Arial" panose="020B0604020202020204" pitchFamily="34" charset="0"/>
              </a:rPr>
              <a:t>Một sinh viên tham gia một khóa học có n học kỳ. Điểm của mỗi học kỳ là một số thực không âm nào đó (không có ràng buộc chặn trên). Biết rằng sinh viên sẽ pass khóa học nếu với mọi 1 &lt;= k &lt;= n thì tổng điểm của k học kỳ đầu tiên của sinh viên sẽ &gt;= k. Sau khi tốt nghiệp khóa học, sinh viên được tính điểm trung bình theo quy tắc là điểm của học kỳ thứ k có trọng số k với mọi 1&lt;= k &lt;= n. Hỏi một sinh viên tốt nghiệp sẽ có điểm trung bình tối thiểu là bao nhiêu?</a:t>
            </a:r>
          </a:p>
          <a:p>
            <a:pPr marL="0" indent="0" algn="just">
              <a:buNone/>
            </a:pPr>
            <a:endParaRPr lang="en-US" smtClean="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1482436" y="3997038"/>
            <a:ext cx="9753600" cy="235527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mtClean="0">
                <a:solidFill>
                  <a:srgbClr val="002060"/>
                </a:solidFill>
                <a:latin typeface="Arial" panose="020B0604020202020204" pitchFamily="34" charset="0"/>
                <a:cs typeface="Arial" panose="020B0604020202020204" pitchFamily="34" charset="0"/>
              </a:rPr>
              <a:t>Ta đưa về tìm min của (x1+2*x2+…+n*xn) / (1+2+…+n) với ràng buộc: </a:t>
            </a:r>
          </a:p>
          <a:p>
            <a:pPr marL="0" indent="0" algn="just">
              <a:buFont typeface="Franklin Gothic Book" panose="020B0503020102020204" pitchFamily="34" charset="0"/>
              <a:buNone/>
            </a:pPr>
            <a:r>
              <a:rPr lang="en-US" smtClean="0">
                <a:solidFill>
                  <a:srgbClr val="002060"/>
                </a:solidFill>
                <a:latin typeface="Arial" panose="020B0604020202020204" pitchFamily="34" charset="0"/>
                <a:cs typeface="Arial" panose="020B0604020202020204" pitchFamily="34" charset="0"/>
              </a:rPr>
              <a:t>x1+x2+…+xk &gt;= k với mọi 1 &lt;= k &lt;= n.</a:t>
            </a:r>
          </a:p>
          <a:p>
            <a:pPr marL="0" indent="0" algn="just">
              <a:buFont typeface="Franklin Gothic Book" panose="020B0503020102020204" pitchFamily="34" charset="0"/>
              <a:buNone/>
            </a:pPr>
            <a:r>
              <a:rPr lang="en-US" smtClean="0">
                <a:solidFill>
                  <a:srgbClr val="002060"/>
                </a:solidFill>
                <a:latin typeface="Arial" panose="020B0604020202020204" pitchFamily="34" charset="0"/>
                <a:cs typeface="Arial" panose="020B0604020202020204" pitchFamily="34" charset="0"/>
              </a:rPr>
              <a:t>Đáp số: dùng đối ngẫu để đổi điều kiện sang &lt;= cho dễ xử lý.</a:t>
            </a:r>
          </a:p>
          <a:p>
            <a:pPr marL="0" indent="0" algn="just">
              <a:buFont typeface="Franklin Gothic Book" panose="020B0503020102020204" pitchFamily="34" charset="0"/>
              <a:buNone/>
            </a:pPr>
            <a:r>
              <a:rPr lang="en-US" smtClean="0">
                <a:solidFill>
                  <a:srgbClr val="002060"/>
                </a:solidFill>
                <a:latin typeface="Arial" panose="020B0604020202020204" pitchFamily="34" charset="0"/>
                <a:cs typeface="Arial" panose="020B0604020202020204" pitchFamily="34" charset="0"/>
              </a:rPr>
              <a:t>min đạt được khi (x1, x2, …, xn) = (n,0,…,0) thay vào công thức trên được 2/(n+1).</a:t>
            </a:r>
            <a:endParaRPr lang="en-US">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654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a:t>
            </a:r>
            <a:r>
              <a:rPr lang="en-US" smtClean="0"/>
              <a:t>question 1</a:t>
            </a:r>
            <a:endParaRPr lang="en-US"/>
          </a:p>
        </p:txBody>
      </p:sp>
      <p:sp>
        <p:nvSpPr>
          <p:cNvPr id="3" name="Content Placeholder 2"/>
          <p:cNvSpPr>
            <a:spLocks noGrp="1"/>
          </p:cNvSpPr>
          <p:nvPr>
            <p:ph idx="1"/>
          </p:nvPr>
        </p:nvSpPr>
        <p:spPr>
          <a:xfrm>
            <a:off x="1371600" y="2171700"/>
            <a:ext cx="9601200" cy="3581400"/>
          </a:xfrm>
        </p:spPr>
        <p:txBody>
          <a:bodyPr>
            <a:normAutofit/>
          </a:bodyPr>
          <a:lstStyle/>
          <a:p>
            <a:pPr marL="0" indent="0" algn="just">
              <a:buNone/>
            </a:pPr>
            <a:r>
              <a:rPr lang="en-US" smtClean="0">
                <a:latin typeface="Arial" panose="020B0604020202020204" pitchFamily="34" charset="0"/>
                <a:cs typeface="Arial" panose="020B0604020202020204" pitchFamily="34" charset="0"/>
              </a:rPr>
              <a:t>Giả sử ta cần giải bài toán QHTT theo phương pháp đơn hình và thêm vào 3 biến giả để dùng phương pháp big M. Cho biết bài toán có phương án tối ưu và các ràng buộc là độc lập tuyến tính. Hỏi nhận xét nào sau đây là </a:t>
            </a:r>
            <a:r>
              <a:rPr lang="en-US" b="1" smtClean="0">
                <a:latin typeface="Arial" panose="020B0604020202020204" pitchFamily="34" charset="0"/>
                <a:cs typeface="Arial" panose="020B0604020202020204" pitchFamily="34" charset="0"/>
              </a:rPr>
              <a:t>đúng</a:t>
            </a:r>
            <a:r>
              <a:rPr lang="en-US" smtClean="0">
                <a:latin typeface="Arial" panose="020B0604020202020204" pitchFamily="34" charset="0"/>
                <a:cs typeface="Arial" panose="020B0604020202020204" pitchFamily="34" charset="0"/>
              </a:rPr>
              <a:t>?</a:t>
            </a:r>
          </a:p>
          <a:p>
            <a:pPr marL="457200" indent="-457200" algn="just">
              <a:buFont typeface="+mj-lt"/>
              <a:buAutoNum type="alphaUcPeriod"/>
            </a:pPr>
            <a:r>
              <a:rPr lang="en-US" smtClean="0">
                <a:latin typeface="Arial" panose="020B0604020202020204" pitchFamily="34" charset="0"/>
                <a:cs typeface="Arial" panose="020B0604020202020204" pitchFamily="34" charset="0"/>
              </a:rPr>
              <a:t>Bài toán gốc có không quá 3 ràng buộc.</a:t>
            </a:r>
          </a:p>
          <a:p>
            <a:pPr marL="457200" indent="-457200" algn="just">
              <a:buFont typeface="+mj-lt"/>
              <a:buAutoNum type="alphaUcPeriod"/>
            </a:pPr>
            <a:r>
              <a:rPr lang="en-US" smtClean="0">
                <a:latin typeface="Arial" panose="020B0604020202020204" pitchFamily="34" charset="0"/>
                <a:cs typeface="Arial" panose="020B0604020202020204" pitchFamily="34" charset="0"/>
              </a:rPr>
              <a:t>Bài toán gốc có ít nhất 3 biến. </a:t>
            </a:r>
          </a:p>
          <a:p>
            <a:pPr marL="457200" indent="-457200" algn="just">
              <a:buFont typeface="+mj-lt"/>
              <a:buAutoNum type="alphaUcPeriod"/>
            </a:pPr>
            <a:r>
              <a:rPr lang="en-US" smtClean="0">
                <a:latin typeface="Arial" panose="020B0604020202020204" pitchFamily="34" charset="0"/>
                <a:cs typeface="Arial" panose="020B0604020202020204" pitchFamily="34" charset="0"/>
              </a:rPr>
              <a:t>Tổng số biến cần thêm so với bài toán gốc là 3.</a:t>
            </a:r>
          </a:p>
          <a:p>
            <a:pPr marL="457200" indent="-457200" algn="just">
              <a:buFont typeface="+mj-lt"/>
              <a:buAutoNum type="alphaUcPeriod"/>
            </a:pPr>
            <a:r>
              <a:rPr lang="en-US" smtClean="0">
                <a:latin typeface="Arial" panose="020B0604020202020204" pitchFamily="34" charset="0"/>
                <a:cs typeface="Arial" panose="020B0604020202020204" pitchFamily="34" charset="0"/>
              </a:rPr>
              <a:t>Cần thực hiện ít nhất 3 bước lặp của bảng đơn hình để loại 3 biến giả ra trong phương án tối ưu.</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
        <p:nvSpPr>
          <p:cNvPr id="4" name="Title 1"/>
          <p:cNvSpPr txBox="1">
            <a:spLocks/>
          </p:cNvSpPr>
          <p:nvPr/>
        </p:nvSpPr>
        <p:spPr>
          <a:xfrm>
            <a:off x="1371600" y="5307330"/>
            <a:ext cx="9601200" cy="891540"/>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just"/>
            <a:r>
              <a:rPr lang="en-US" sz="2000" smtClean="0">
                <a:solidFill>
                  <a:srgbClr val="00B050"/>
                </a:solidFill>
                <a:latin typeface="Arial" panose="020B0604020202020204" pitchFamily="34" charset="0"/>
                <a:cs typeface="Arial" panose="020B0604020202020204" pitchFamily="34" charset="0"/>
              </a:rPr>
              <a:t>Câu A sai vì có &gt;= 3 ràng buộc chứ không phải &lt;= 3. </a:t>
            </a:r>
            <a:r>
              <a:rPr lang="vi-VN" sz="2000" smtClean="0">
                <a:solidFill>
                  <a:srgbClr val="00B050"/>
                </a:solidFill>
                <a:latin typeface="Arial" panose="020B0604020202020204" pitchFamily="34" charset="0"/>
                <a:cs typeface="Arial" panose="020B0604020202020204" pitchFamily="34" charset="0"/>
              </a:rPr>
              <a:t>Câu </a:t>
            </a:r>
            <a:r>
              <a:rPr lang="vi-VN" sz="2000">
                <a:solidFill>
                  <a:srgbClr val="00B050"/>
                </a:solidFill>
                <a:latin typeface="Arial" panose="020B0604020202020204" pitchFamily="34" charset="0"/>
                <a:cs typeface="Arial" panose="020B0604020202020204" pitchFamily="34" charset="0"/>
              </a:rPr>
              <a:t>B sai vì có thể số biến ban đầu là 2 mà số ràng buộc là 3. Câu C sai vì có thể có các biến tạm (khi ràng buộc không là đẳng thức)</a:t>
            </a:r>
            <a:r>
              <a:rPr lang="en-US" sz="2000">
                <a:solidFill>
                  <a:srgbClr val="00B050"/>
                </a:solidFill>
                <a:latin typeface="Arial" panose="020B0604020202020204" pitchFamily="34" charset="0"/>
                <a:cs typeface="Arial" panose="020B0604020202020204" pitchFamily="34" charset="0"/>
              </a:rPr>
              <a:t> ngoài các biến giả.</a:t>
            </a:r>
            <a:endParaRPr lang="vi-VN" sz="200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31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 </a:t>
            </a:r>
            <a:r>
              <a:rPr lang="en-US" smtClean="0"/>
              <a:t>2</a:t>
            </a:r>
            <a:endParaRPr lang="en-US"/>
          </a:p>
        </p:txBody>
      </p:sp>
      <p:sp>
        <p:nvSpPr>
          <p:cNvPr id="3" name="Content Placeholder 2"/>
          <p:cNvSpPr>
            <a:spLocks noGrp="1"/>
          </p:cNvSpPr>
          <p:nvPr>
            <p:ph idx="1"/>
          </p:nvPr>
        </p:nvSpPr>
        <p:spPr>
          <a:xfrm>
            <a:off x="1371600" y="1832520"/>
            <a:ext cx="9822873" cy="3581400"/>
          </a:xfrm>
        </p:spPr>
        <p:txBody>
          <a:bodyPr/>
          <a:lstStyle/>
          <a:p>
            <a:pPr marL="0" indent="0" algn="just">
              <a:buNone/>
            </a:pPr>
            <a:r>
              <a:rPr lang="en-US">
                <a:latin typeface="Arial" panose="020B0604020202020204" pitchFamily="34" charset="0"/>
                <a:cs typeface="Arial" panose="020B0604020202020204" pitchFamily="34" charset="0"/>
              </a:rPr>
              <a:t>Xét việc chuyển đổi từ bài toán gốc (P) sang bài toán đối ngẫu (D</a:t>
            </a:r>
            <a:r>
              <a:rPr lang="en-US" smtClean="0">
                <a:latin typeface="Arial" panose="020B0604020202020204" pitchFamily="34" charset="0"/>
                <a:cs typeface="Arial" panose="020B0604020202020204" pitchFamily="34" charset="0"/>
              </a:rPr>
              <a:t>) như bên dưới. Hỏi có bao nhiêu ràng buộc bị sai?</a:t>
            </a:r>
          </a:p>
          <a:p>
            <a:pPr marL="0" indent="0" algn="ctr">
              <a:buNone/>
            </a:pPr>
            <a:r>
              <a:rPr lang="en-US" smtClean="0">
                <a:latin typeface="Arial" panose="020B0604020202020204" pitchFamily="34" charset="0"/>
                <a:cs typeface="Arial" panose="020B0604020202020204" pitchFamily="34" charset="0"/>
              </a:rPr>
              <a:t>A. 1 		B. 2		C. 3		D. 4</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298" y="2918018"/>
            <a:ext cx="7339248" cy="2495902"/>
          </a:xfrm>
          <a:prstGeom prst="rect">
            <a:avLst/>
          </a:prstGeom>
        </p:spPr>
      </p:pic>
      <p:sp>
        <p:nvSpPr>
          <p:cNvPr id="6" name="Content Placeholder 2"/>
          <p:cNvSpPr txBox="1">
            <a:spLocks/>
          </p:cNvSpPr>
          <p:nvPr/>
        </p:nvSpPr>
        <p:spPr>
          <a:xfrm>
            <a:off x="1482437" y="5694217"/>
            <a:ext cx="9822873" cy="66351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r>
              <a:rPr lang="vi-VN">
                <a:solidFill>
                  <a:srgbClr val="00B050"/>
                </a:solidFill>
                <a:latin typeface="Arial" panose="020B0604020202020204" pitchFamily="34" charset="0"/>
                <a:cs typeface="Arial" panose="020B0604020202020204" pitchFamily="34" charset="0"/>
              </a:rPr>
              <a:t>Dựa theo quy tắc chuyể</a:t>
            </a:r>
            <a:r>
              <a:rPr lang="en-US">
                <a:solidFill>
                  <a:srgbClr val="00B050"/>
                </a:solidFill>
                <a:latin typeface="Arial" panose="020B0604020202020204" pitchFamily="34" charset="0"/>
                <a:cs typeface="Arial" panose="020B0604020202020204" pitchFamily="34" charset="0"/>
              </a:rPr>
              <a:t>n</a:t>
            </a:r>
            <a:r>
              <a:rPr lang="vi-VN">
                <a:solidFill>
                  <a:srgbClr val="00B050"/>
                </a:solidFill>
                <a:latin typeface="Arial" panose="020B0604020202020204" pitchFamily="34" charset="0"/>
                <a:cs typeface="Arial" panose="020B0604020202020204" pitchFamily="34" charset="0"/>
              </a:rPr>
              <a:t>. Có 3 ý sai: y1 &gt;= 0, y3 &lt;= 0, y1 - y2 + 4y3 &gt;= 1. Chọn </a:t>
            </a:r>
            <a:r>
              <a:rPr lang="vi-VN" smtClean="0">
                <a:solidFill>
                  <a:srgbClr val="00B050"/>
                </a:solidFill>
                <a:latin typeface="Arial" panose="020B0604020202020204" pitchFamily="34" charset="0"/>
                <a:cs typeface="Arial" panose="020B0604020202020204" pitchFamily="34" charset="0"/>
              </a:rPr>
              <a:t>C</a:t>
            </a:r>
            <a:r>
              <a:rPr lang="en-US" smtClean="0">
                <a:solidFill>
                  <a:srgbClr val="00B050"/>
                </a:solidFill>
                <a:latin typeface="Arial" panose="020B0604020202020204" pitchFamily="34" charset="0"/>
                <a:cs typeface="Arial" panose="020B0604020202020204" pitchFamily="34" charset="0"/>
              </a:rPr>
              <a:t>.</a:t>
            </a:r>
            <a:endParaRPr lang="en-US">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69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 </a:t>
            </a:r>
            <a:r>
              <a:rPr lang="en-US" smtClean="0"/>
              <a:t>3</a:t>
            </a:r>
            <a:endParaRPr lang="en-US"/>
          </a:p>
        </p:txBody>
      </p:sp>
      <p:sp>
        <p:nvSpPr>
          <p:cNvPr id="3" name="Content Placeholder 2"/>
          <p:cNvSpPr>
            <a:spLocks noGrp="1"/>
          </p:cNvSpPr>
          <p:nvPr>
            <p:ph idx="1"/>
          </p:nvPr>
        </p:nvSpPr>
        <p:spPr>
          <a:xfrm>
            <a:off x="1510146" y="1717964"/>
            <a:ext cx="9601200" cy="3131127"/>
          </a:xfrm>
        </p:spPr>
        <p:txBody>
          <a:bodyPr/>
          <a:lstStyle/>
          <a:p>
            <a:r>
              <a:rPr lang="en-US" smtClean="0">
                <a:latin typeface="Arial" panose="020B0604020202020204" pitchFamily="34" charset="0"/>
                <a:cs typeface="Arial" panose="020B0604020202020204" pitchFamily="34" charset="0"/>
              </a:rPr>
              <a:t>Xét bài toán QHTT như hình.</a:t>
            </a:r>
          </a:p>
          <a:p>
            <a:pPr marL="0" indent="0">
              <a:buNone/>
            </a:pPr>
            <a:r>
              <a:rPr lang="en-US" smtClean="0">
                <a:latin typeface="Arial" panose="020B0604020202020204" pitchFamily="34" charset="0"/>
                <a:cs typeface="Arial" panose="020B0604020202020204" pitchFamily="34" charset="0"/>
              </a:rPr>
              <a:t>Cho biết rằng (0,1,0,5,0) là một</a:t>
            </a:r>
          </a:p>
          <a:p>
            <a:pPr marL="0" indent="0">
              <a:buNone/>
            </a:pPr>
            <a:r>
              <a:rPr lang="en-US" smtClean="0">
                <a:latin typeface="Arial" panose="020B0604020202020204" pitchFamily="34" charset="0"/>
                <a:cs typeface="Arial" panose="020B0604020202020204" pitchFamily="34" charset="0"/>
              </a:rPr>
              <a:t>phương án tối ưu của bài toán.</a:t>
            </a:r>
          </a:p>
          <a:p>
            <a:pPr marL="0" indent="0">
              <a:buNone/>
            </a:pPr>
            <a:r>
              <a:rPr lang="en-US" smtClean="0">
                <a:latin typeface="Arial" panose="020B0604020202020204" pitchFamily="34" charset="0"/>
                <a:cs typeface="Arial" panose="020B0604020202020204" pitchFamily="34" charset="0"/>
              </a:rPr>
              <a:t>Hỏi có bao nhiêu phương án tối </a:t>
            </a:r>
          </a:p>
          <a:p>
            <a:pPr marL="0" indent="0">
              <a:buNone/>
            </a:pPr>
            <a:r>
              <a:rPr lang="en-US" smtClean="0">
                <a:latin typeface="Arial" panose="020B0604020202020204" pitchFamily="34" charset="0"/>
                <a:cs typeface="Arial" panose="020B0604020202020204" pitchFamily="34" charset="0"/>
              </a:rPr>
              <a:t>ưu khác ứng với x3 = 4, x4 =1?</a:t>
            </a:r>
          </a:p>
          <a:p>
            <a:pPr marL="0" indent="0">
              <a:buNone/>
            </a:pPr>
            <a:endParaRPr lang="en-US">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A. Vô số 	B. 1		C. 2		D. 0</a:t>
            </a: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746" y="1581148"/>
            <a:ext cx="5098279" cy="2621973"/>
          </a:xfrm>
          <a:prstGeom prst="rect">
            <a:avLst/>
          </a:prstGeom>
        </p:spPr>
      </p:pic>
      <p:sp>
        <p:nvSpPr>
          <p:cNvPr id="6" name="Content Placeholder 2"/>
          <p:cNvSpPr txBox="1">
            <a:spLocks/>
          </p:cNvSpPr>
          <p:nvPr/>
        </p:nvSpPr>
        <p:spPr>
          <a:xfrm>
            <a:off x="1510146" y="5235285"/>
            <a:ext cx="9601200" cy="116724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r>
              <a:rPr lang="vi-VN">
                <a:solidFill>
                  <a:srgbClr val="00B050"/>
                </a:solidFill>
                <a:latin typeface="Arial" panose="020B0604020202020204" pitchFamily="34" charset="0"/>
                <a:cs typeface="Arial" panose="020B0604020202020204" pitchFamily="34" charset="0"/>
              </a:rPr>
              <a:t>Thay phương án tối ưu vào</a:t>
            </a:r>
            <a:r>
              <a:rPr lang="en-US">
                <a:solidFill>
                  <a:srgbClr val="00B050"/>
                </a:solidFill>
                <a:latin typeface="Arial" panose="020B0604020202020204" pitchFamily="34" charset="0"/>
                <a:cs typeface="Arial" panose="020B0604020202020204" pitchFamily="34" charset="0"/>
              </a:rPr>
              <a:t> hàm mục tiêu</a:t>
            </a:r>
            <a:r>
              <a:rPr lang="vi-VN">
                <a:solidFill>
                  <a:srgbClr val="00B050"/>
                </a:solidFill>
                <a:latin typeface="Arial" panose="020B0604020202020204" pitchFamily="34" charset="0"/>
                <a:cs typeface="Arial" panose="020B0604020202020204" pitchFamily="34" charset="0"/>
              </a:rPr>
              <a:t>, được f=26. Để có x3=4,x4=1 thì thay vào các ràng buộc để tìm x1,x2,x5, giải </a:t>
            </a:r>
            <a:r>
              <a:rPr lang="en-US">
                <a:solidFill>
                  <a:srgbClr val="00B050"/>
                </a:solidFill>
                <a:latin typeface="Arial" panose="020B0604020202020204" pitchFamily="34" charset="0"/>
                <a:cs typeface="Arial" panose="020B0604020202020204" pitchFamily="34" charset="0"/>
              </a:rPr>
              <a:t>hệ </a:t>
            </a:r>
            <a:r>
              <a:rPr lang="vi-VN">
                <a:solidFill>
                  <a:srgbClr val="00B050"/>
                </a:solidFill>
                <a:latin typeface="Arial" panose="020B0604020202020204" pitchFamily="34" charset="0"/>
                <a:cs typeface="Arial" panose="020B0604020202020204" pitchFamily="34" charset="0"/>
              </a:rPr>
              <a:t>ra được x1=1,x2=2/3,x5=0. Chọn </a:t>
            </a:r>
            <a:r>
              <a:rPr lang="vi-VN" smtClean="0">
                <a:solidFill>
                  <a:srgbClr val="00B050"/>
                </a:solidFill>
                <a:latin typeface="Arial" panose="020B0604020202020204" pitchFamily="34" charset="0"/>
                <a:cs typeface="Arial" panose="020B0604020202020204" pitchFamily="34" charset="0"/>
              </a:rPr>
              <a:t>B</a:t>
            </a:r>
            <a:r>
              <a:rPr lang="en-US">
                <a:solidFill>
                  <a:srgbClr val="00B050"/>
                </a:solidFill>
                <a:latin typeface="Arial" panose="020B0604020202020204" pitchFamily="34" charset="0"/>
                <a:cs typeface="Arial" panose="020B0604020202020204" pitchFamily="34" charset="0"/>
              </a:rPr>
              <a:t>.</a:t>
            </a:r>
            <a:endParaRPr lang="vi-VN">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695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 </a:t>
            </a:r>
            <a:r>
              <a:rPr lang="en-US" smtClean="0"/>
              <a:t>4</a:t>
            </a:r>
            <a:endParaRPr lang="en-US"/>
          </a:p>
        </p:txBody>
      </p:sp>
      <p:sp>
        <p:nvSpPr>
          <p:cNvPr id="3" name="Content Placeholder 2"/>
          <p:cNvSpPr>
            <a:spLocks noGrp="1"/>
          </p:cNvSpPr>
          <p:nvPr>
            <p:ph idx="1"/>
          </p:nvPr>
        </p:nvSpPr>
        <p:spPr>
          <a:xfrm>
            <a:off x="1773382" y="5419088"/>
            <a:ext cx="9906000" cy="1139688"/>
          </a:xfrm>
        </p:spPr>
        <p:txBody>
          <a:bodyPr>
            <a:normAutofit/>
          </a:bodyPr>
          <a:lstStyle/>
          <a:p>
            <a:pPr marL="0" indent="0" algn="just">
              <a:buNone/>
            </a:pPr>
            <a:r>
              <a:rPr lang="vi-VN">
                <a:solidFill>
                  <a:srgbClr val="00B050"/>
                </a:solidFill>
                <a:latin typeface="Arial" panose="020B0604020202020204" pitchFamily="34" charset="0"/>
                <a:cs typeface="Arial" panose="020B0604020202020204" pitchFamily="34" charset="0"/>
              </a:rPr>
              <a:t>Để có cơ sở (x1,x2,x3,x5), cho x4=0 giải ra được x1=19,x2=39,x3=x5=1. Lập bảng đơn hình và tính dòng delta, ta thấy của x4 là -</a:t>
            </a:r>
            <a:r>
              <a:rPr lang="vi-VN" smtClean="0">
                <a:solidFill>
                  <a:srgbClr val="00B050"/>
                </a:solidFill>
                <a:latin typeface="Arial" panose="020B0604020202020204" pitchFamily="34" charset="0"/>
                <a:cs typeface="Arial" panose="020B0604020202020204" pitchFamily="34" charset="0"/>
              </a:rPr>
              <a:t>2</a:t>
            </a:r>
            <a:r>
              <a:rPr lang="en-US" smtClean="0">
                <a:solidFill>
                  <a:srgbClr val="00B050"/>
                </a:solidFill>
                <a:latin typeface="Arial" panose="020B0604020202020204" pitchFamily="34" charset="0"/>
                <a:cs typeface="Arial" panose="020B0604020202020204" pitchFamily="34" charset="0"/>
              </a:rPr>
              <a:t>*t-</a:t>
            </a:r>
            <a:r>
              <a:rPr lang="vi-VN" smtClean="0">
                <a:solidFill>
                  <a:srgbClr val="00B050"/>
                </a:solidFill>
                <a:latin typeface="Arial" panose="020B0604020202020204" pitchFamily="34" charset="0"/>
                <a:cs typeface="Arial" panose="020B0604020202020204" pitchFamily="34" charset="0"/>
              </a:rPr>
              <a:t>1 </a:t>
            </a:r>
            <a:r>
              <a:rPr lang="vi-VN">
                <a:solidFill>
                  <a:srgbClr val="00B050"/>
                </a:solidFill>
                <a:latin typeface="Arial" panose="020B0604020202020204" pitchFamily="34" charset="0"/>
                <a:cs typeface="Arial" panose="020B0604020202020204" pitchFamily="34" charset="0"/>
              </a:rPr>
              <a:t>nên cần -</a:t>
            </a:r>
            <a:r>
              <a:rPr lang="vi-VN" smtClean="0">
                <a:solidFill>
                  <a:srgbClr val="00B050"/>
                </a:solidFill>
                <a:latin typeface="Arial" panose="020B0604020202020204" pitchFamily="34" charset="0"/>
                <a:cs typeface="Arial" panose="020B0604020202020204" pitchFamily="34" charset="0"/>
              </a:rPr>
              <a:t>2</a:t>
            </a:r>
            <a:r>
              <a:rPr lang="en-US" smtClean="0">
                <a:solidFill>
                  <a:srgbClr val="00B050"/>
                </a:solidFill>
                <a:latin typeface="Arial" panose="020B0604020202020204" pitchFamily="34" charset="0"/>
                <a:cs typeface="Arial" panose="020B0604020202020204" pitchFamily="34" charset="0"/>
              </a:rPr>
              <a:t>*t</a:t>
            </a:r>
            <a:r>
              <a:rPr lang="vi-VN" smtClean="0">
                <a:solidFill>
                  <a:srgbClr val="00B050"/>
                </a:solidFill>
                <a:latin typeface="Arial" panose="020B0604020202020204" pitchFamily="34" charset="0"/>
                <a:cs typeface="Arial" panose="020B0604020202020204" pitchFamily="34" charset="0"/>
              </a:rPr>
              <a:t>-1 </a:t>
            </a:r>
            <a:r>
              <a:rPr lang="vi-VN">
                <a:solidFill>
                  <a:srgbClr val="00B050"/>
                </a:solidFill>
                <a:latin typeface="Arial" panose="020B0604020202020204" pitchFamily="34" charset="0"/>
                <a:cs typeface="Arial" panose="020B0604020202020204" pitchFamily="34" charset="0"/>
              </a:rPr>
              <a:t>&lt;= 0 hay </a:t>
            </a:r>
            <a:r>
              <a:rPr lang="en-US" smtClean="0">
                <a:solidFill>
                  <a:srgbClr val="00B050"/>
                </a:solidFill>
                <a:latin typeface="Arial" panose="020B0604020202020204" pitchFamily="34" charset="0"/>
                <a:cs typeface="Arial" panose="020B0604020202020204" pitchFamily="34" charset="0"/>
              </a:rPr>
              <a:t>t</a:t>
            </a:r>
            <a:r>
              <a:rPr lang="vi-VN" smtClean="0">
                <a:solidFill>
                  <a:srgbClr val="00B050"/>
                </a:solidFill>
                <a:latin typeface="Arial" panose="020B0604020202020204" pitchFamily="34" charset="0"/>
                <a:cs typeface="Arial" panose="020B0604020202020204" pitchFamily="34" charset="0"/>
              </a:rPr>
              <a:t> </a:t>
            </a:r>
            <a:r>
              <a:rPr lang="vi-VN">
                <a:solidFill>
                  <a:srgbClr val="00B050"/>
                </a:solidFill>
                <a:latin typeface="Arial" panose="020B0604020202020204" pitchFamily="34" charset="0"/>
                <a:cs typeface="Arial" panose="020B0604020202020204" pitchFamily="34" charset="0"/>
              </a:rPr>
              <a:t>&gt;= -1/2. Chọn C.</a:t>
            </a:r>
            <a:endParaRPr lang="en-US">
              <a:solidFill>
                <a:srgbClr val="00B05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637" y="1492395"/>
            <a:ext cx="6406910" cy="2507052"/>
          </a:xfrm>
          <a:prstGeom prst="rect">
            <a:avLst/>
          </a:prstGeom>
        </p:spPr>
      </p:pic>
      <p:sp>
        <p:nvSpPr>
          <p:cNvPr id="5" name="Content Placeholder 2"/>
          <p:cNvSpPr txBox="1">
            <a:spLocks/>
          </p:cNvSpPr>
          <p:nvPr/>
        </p:nvSpPr>
        <p:spPr>
          <a:xfrm>
            <a:off x="1773382" y="4161185"/>
            <a:ext cx="9906000" cy="137611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r>
              <a:rPr lang="en-US" smtClean="0">
                <a:latin typeface="Arial" panose="020B0604020202020204" pitchFamily="34" charset="0"/>
                <a:cs typeface="Arial" panose="020B0604020202020204" pitchFamily="34" charset="0"/>
              </a:rPr>
              <a:t>Cho x* là một phương án cực biên ứng với cơ sở (x1, x2, x3, x5). Tìm điều kiện của t để x* cũng là phương án tối ưu.</a:t>
            </a:r>
          </a:p>
          <a:p>
            <a:pPr marL="0" indent="0" algn="ctr">
              <a:buFont typeface="Franklin Gothic Book" panose="020B0503020102020204" pitchFamily="34" charset="0"/>
              <a:buNone/>
            </a:pPr>
            <a:r>
              <a:rPr lang="en-US" smtClean="0">
                <a:latin typeface="Arial" panose="020B0604020202020204" pitchFamily="34" charset="0"/>
                <a:cs typeface="Arial" panose="020B0604020202020204" pitchFamily="34" charset="0"/>
              </a:rPr>
              <a:t>A. t &gt;= -3  	B. t &lt;= -3	C. t &gt;= -1/2 	 D. t &lt;= -1/2.</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270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Transportation problem</a:t>
            </a:r>
            <a:endParaRPr lang="en-US"/>
          </a:p>
        </p:txBody>
      </p:sp>
      <p:sp>
        <p:nvSpPr>
          <p:cNvPr id="3" name="Content Placeholder 2"/>
          <p:cNvSpPr>
            <a:spLocks noGrp="1"/>
          </p:cNvSpPr>
          <p:nvPr>
            <p:ph idx="1"/>
          </p:nvPr>
        </p:nvSpPr>
        <p:spPr>
          <a:xfrm>
            <a:off x="1371600" y="1897319"/>
            <a:ext cx="9601200" cy="3581400"/>
          </a:xfrm>
        </p:spPr>
        <p:txBody>
          <a:bodyPr/>
          <a:lstStyle/>
          <a:p>
            <a:r>
              <a:rPr lang="en-US" b="1" smtClean="0">
                <a:latin typeface="Arial" panose="020B0604020202020204" pitchFamily="34" charset="0"/>
                <a:cs typeface="Arial" panose="020B0604020202020204" pitchFamily="34" charset="0"/>
              </a:rPr>
              <a:t>(Bài toán vận tải) </a:t>
            </a:r>
            <a:r>
              <a:rPr lang="en-US" smtClean="0">
                <a:latin typeface="Arial" panose="020B0604020202020204" pitchFamily="34" charset="0"/>
                <a:cs typeface="Arial" panose="020B0604020202020204" pitchFamily="34" charset="0"/>
              </a:rPr>
              <a:t>Xét bài toán vận chuyển hàng hóa: </a:t>
            </a:r>
          </a:p>
          <a:p>
            <a:pPr>
              <a:buFont typeface="Arial" panose="020B0604020202020204" pitchFamily="34" charset="0"/>
              <a:buChar char="•"/>
            </a:pPr>
            <a:r>
              <a:rPr lang="en-US" smtClean="0">
                <a:latin typeface="Arial" panose="020B0604020202020204" pitchFamily="34" charset="0"/>
                <a:cs typeface="Arial" panose="020B0604020202020204" pitchFamily="34" charset="0"/>
              </a:rPr>
              <a:t>Có m nhà kho, mỗi trạm có a1, a2, …, am đơn vị hàng hóa. </a:t>
            </a:r>
          </a:p>
          <a:p>
            <a:pPr>
              <a:buFont typeface="Arial" panose="020B0604020202020204" pitchFamily="34" charset="0"/>
              <a:buChar char="•"/>
            </a:pPr>
            <a:r>
              <a:rPr lang="en-US" smtClean="0">
                <a:latin typeface="Arial" panose="020B0604020202020204" pitchFamily="34" charset="0"/>
                <a:cs typeface="Arial" panose="020B0604020202020204" pitchFamily="34" charset="0"/>
              </a:rPr>
              <a:t>Có n cửa hàng tiêu thụ, mỗi nơi cần b1, b2, …, bn đơn vị hàng hóa.</a:t>
            </a:r>
          </a:p>
          <a:p>
            <a:pPr>
              <a:buFont typeface="Arial" panose="020B0604020202020204" pitchFamily="34" charset="0"/>
              <a:buChar char="•"/>
            </a:pPr>
            <a:r>
              <a:rPr lang="en-US" smtClean="0">
                <a:latin typeface="Arial" panose="020B0604020202020204" pitchFamily="34" charset="0"/>
                <a:cs typeface="Arial" panose="020B0604020202020204" pitchFamily="34" charset="0"/>
              </a:rPr>
              <a:t>Bảng bên dưới cho biết thông tin cước phí vận chuyển từ trạm i đến trạm nơi j.</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589" y="3688019"/>
            <a:ext cx="5764647" cy="2972141"/>
          </a:xfrm>
          <a:prstGeom prst="rect">
            <a:avLst/>
          </a:prstGeom>
        </p:spPr>
      </p:pic>
    </p:spTree>
    <p:extLst>
      <p:ext uri="{BB962C8B-B14F-4D97-AF65-F5344CB8AC3E}">
        <p14:creationId xmlns:p14="http://schemas.microsoft.com/office/powerpoint/2010/main" val="2489551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2882</TotalTime>
  <Words>1760</Words>
  <Application>Microsoft Office PowerPoint</Application>
  <PresentationFormat>Widescreen</PresentationFormat>
  <Paragraphs>127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Franklin Gothic Book</vt:lpstr>
      <vt:lpstr>Tahoma</vt:lpstr>
      <vt:lpstr>Verdana</vt:lpstr>
      <vt:lpstr>Crop</vt:lpstr>
      <vt:lpstr>Linear programming</vt:lpstr>
      <vt:lpstr>Table of contents (session 5)</vt:lpstr>
      <vt:lpstr>Individual exercise 1</vt:lpstr>
      <vt:lpstr>Individual exercise 2</vt:lpstr>
      <vt:lpstr>Review question 1</vt:lpstr>
      <vt:lpstr>Review question 2</vt:lpstr>
      <vt:lpstr>Review question 3</vt:lpstr>
      <vt:lpstr>Review question 4</vt:lpstr>
      <vt:lpstr>Transportation problem</vt:lpstr>
      <vt:lpstr>Transportation problem (cont)</vt:lpstr>
      <vt:lpstr>Some observations</vt:lpstr>
      <vt:lpstr>Some observations (cont)</vt:lpstr>
      <vt:lpstr>Some new terms</vt:lpstr>
      <vt:lpstr>Theorems</vt:lpstr>
      <vt:lpstr>Algorithm to solve</vt:lpstr>
      <vt:lpstr>Min-cost method to get BFS</vt:lpstr>
      <vt:lpstr>Examples</vt:lpstr>
      <vt:lpstr>Northwest corner method</vt:lpstr>
      <vt:lpstr>Fogel method</vt:lpstr>
      <vt:lpstr>Example</vt:lpstr>
      <vt:lpstr>Introduction to algorithm</vt:lpstr>
      <vt:lpstr>Individual exercise 1</vt:lpstr>
      <vt:lpstr>Individual</vt:lpstr>
      <vt:lpstr>Thanks for listening!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Admin</dc:creator>
  <cp:lastModifiedBy>Admin</cp:lastModifiedBy>
  <cp:revision>843</cp:revision>
  <dcterms:created xsi:type="dcterms:W3CDTF">2020-05-03T09:48:15Z</dcterms:created>
  <dcterms:modified xsi:type="dcterms:W3CDTF">2021-05-18T08:35:52Z</dcterms:modified>
</cp:coreProperties>
</file>