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82" r:id="rId4"/>
    <p:sldId id="360" r:id="rId5"/>
    <p:sldId id="361" r:id="rId6"/>
    <p:sldId id="364" r:id="rId7"/>
    <p:sldId id="372" r:id="rId8"/>
    <p:sldId id="375" r:id="rId9"/>
    <p:sldId id="373" r:id="rId10"/>
    <p:sldId id="374" r:id="rId11"/>
    <p:sldId id="376" r:id="rId12"/>
    <p:sldId id="377" r:id="rId13"/>
    <p:sldId id="384" r:id="rId14"/>
    <p:sldId id="365" r:id="rId15"/>
    <p:sldId id="383" r:id="rId16"/>
    <p:sldId id="380" r:id="rId17"/>
    <p:sldId id="378" r:id="rId18"/>
    <p:sldId id="381" r:id="rId19"/>
    <p:sldId id="379" r:id="rId20"/>
    <p:sldId id="385" r:id="rId21"/>
    <p:sldId id="391" r:id="rId22"/>
    <p:sldId id="392" r:id="rId23"/>
    <p:sldId id="386" r:id="rId24"/>
    <p:sldId id="387" r:id="rId25"/>
    <p:sldId id="388" r:id="rId26"/>
    <p:sldId id="389" r:id="rId27"/>
    <p:sldId id="390" r:id="rId28"/>
    <p:sldId id="393"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7" d="100"/>
          <a:sy n="67" d="100"/>
        </p:scale>
        <p:origin x="16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1/6/2021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1/6/2021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1/6/2021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a:latin typeface="Calibri" panose="020F0502020204030204" pitchFamily="34" charset="0"/>
                <a:cs typeface="Calibri" panose="020F0502020204030204" pitchFamily="34" charset="0"/>
              </a:rPr>
              <a:t>Đại học KHTN TPHCM – Khoa CNTT</a:t>
            </a:r>
          </a:p>
          <a:p>
            <a:r>
              <a:rPr lang="en-US" sz="2400">
                <a:latin typeface="Calibri" panose="020F0502020204030204" pitchFamily="34" charset="0"/>
                <a:cs typeface="Calibri" panose="020F0502020204030204" pitchFamily="34" charset="0"/>
              </a:rPr>
              <a:t>Lớp chính quy </a:t>
            </a:r>
            <a:r>
              <a:rPr lang="en-US" sz="2400" smtClean="0">
                <a:latin typeface="Calibri" panose="020F0502020204030204" pitchFamily="34" charset="0"/>
                <a:cs typeface="Calibri" panose="020F0502020204030204" pitchFamily="34" charset="0"/>
              </a:rPr>
              <a:t>2021 </a:t>
            </a:r>
            <a:r>
              <a:rPr lang="en-US" sz="2400">
                <a:latin typeface="Calibri" panose="020F0502020204030204" pitchFamily="34" charset="0"/>
                <a:cs typeface="Calibri" panose="020F0502020204030204" pitchFamily="34" charset="0"/>
              </a:rPr>
              <a:t>– Buổi 6</a:t>
            </a: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improve feasible solution</a:t>
            </a:r>
            <a:endParaRPr lang="en-US"/>
          </a:p>
        </p:txBody>
      </p:sp>
      <p:sp>
        <p:nvSpPr>
          <p:cNvPr id="3" name="Content Placeholder 2"/>
          <p:cNvSpPr>
            <a:spLocks noGrp="1"/>
          </p:cNvSpPr>
          <p:nvPr>
            <p:ph idx="1"/>
          </p:nvPr>
        </p:nvSpPr>
        <p:spPr>
          <a:xfrm>
            <a:off x="1371600" y="2286000"/>
            <a:ext cx="9961418" cy="3581400"/>
          </a:xfrm>
        </p:spPr>
        <p:txBody>
          <a:bodyPr/>
          <a:lstStyle/>
          <a:p>
            <a:r>
              <a:rPr lang="vi-VN">
                <a:latin typeface="Arial" panose="020B0604020202020204" pitchFamily="34" charset="0"/>
                <a:cs typeface="Arial" panose="020B0604020202020204" pitchFamily="34" charset="0"/>
              </a:rPr>
              <a:t>Đầu tiên chọn </a:t>
            </a:r>
            <a:r>
              <a:rPr lang="en-US" smtClean="0">
                <a:latin typeface="Arial" panose="020B0604020202020204" pitchFamily="34" charset="0"/>
                <a:cs typeface="Arial" panose="020B0604020202020204" pitchFamily="34" charset="0"/>
              </a:rPr>
              <a:t>một </a:t>
            </a:r>
            <a:r>
              <a:rPr lang="vi-VN" smtClean="0">
                <a:latin typeface="Arial" panose="020B0604020202020204" pitchFamily="34" charset="0"/>
                <a:cs typeface="Arial" panose="020B0604020202020204" pitchFamily="34" charset="0"/>
              </a:rPr>
              <a:t>ô </a:t>
            </a:r>
            <a:r>
              <a:rPr lang="en-US" smtClean="0">
                <a:latin typeface="Arial" panose="020B0604020202020204" pitchFamily="34" charset="0"/>
                <a:cs typeface="Arial" panose="020B0604020202020204" pitchFamily="34" charset="0"/>
              </a:rPr>
              <a:t>loại (chưa được chọn ở bước trước đó) </a:t>
            </a:r>
            <a:r>
              <a:rPr lang="vi-VN" smtClean="0">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cước phí c âm nhỏ nhất (có trị tuyệt đối lớn nhất), ô đó sẽ là ô chọn mới. </a:t>
            </a:r>
          </a:p>
          <a:p>
            <a:pPr algn="just"/>
            <a:r>
              <a:rPr lang="vi-VN">
                <a:latin typeface="Arial" panose="020B0604020202020204" pitchFamily="34" charset="0"/>
                <a:cs typeface="Arial" panose="020B0604020202020204" pitchFamily="34" charset="0"/>
              </a:rPr>
              <a:t>Xét chu trình </a:t>
            </a:r>
            <a:r>
              <a:rPr lang="vi-VN" smtClean="0">
                <a:latin typeface="Arial" panose="020B0604020202020204" pitchFamily="34" charset="0"/>
                <a:cs typeface="Arial" panose="020B0604020202020204" pitchFamily="34" charset="0"/>
              </a:rPr>
              <a:t>chứa </a:t>
            </a:r>
            <a:r>
              <a:rPr lang="vi-VN">
                <a:latin typeface="Arial" panose="020B0604020202020204" pitchFamily="34" charset="0"/>
                <a:cs typeface="Arial" panose="020B0604020202020204" pitchFamily="34" charset="0"/>
              </a:rPr>
              <a:t>ô </a:t>
            </a:r>
            <a:r>
              <a:rPr lang="vi-VN" smtClean="0">
                <a:latin typeface="Arial" panose="020B0604020202020204" pitchFamily="34" charset="0"/>
                <a:cs typeface="Arial" panose="020B0604020202020204" pitchFamily="34" charset="0"/>
              </a:rPr>
              <a:t>đó</a:t>
            </a:r>
            <a:r>
              <a:rPr lang="en-US" smtClean="0">
                <a:latin typeface="Arial" panose="020B0604020202020204" pitchFamily="34" charset="0"/>
                <a:cs typeface="Arial" panose="020B0604020202020204" pitchFamily="34" charset="0"/>
              </a:rPr>
              <a:t> và các ô chọn ban đầu;</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đánh dấu </a:t>
            </a:r>
            <a:r>
              <a:rPr lang="vi-VN" smtClean="0">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cho ô đó</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các ô còn lại trên chu trình thì đánh dấu (+), (-) xen kẽ. </a:t>
            </a:r>
          </a:p>
          <a:p>
            <a:r>
              <a:rPr lang="vi-VN">
                <a:latin typeface="Arial" panose="020B0604020202020204" pitchFamily="34" charset="0"/>
                <a:cs typeface="Arial" panose="020B0604020202020204" pitchFamily="34" charset="0"/>
              </a:rPr>
              <a:t>Điều chỉnh phương án cực biên bằng cách: </a:t>
            </a:r>
          </a:p>
          <a:p>
            <a:pPr marL="0" indent="0">
              <a:buNone/>
            </a:pPr>
            <a:r>
              <a:rPr lang="vi-VN">
                <a:latin typeface="Arial" panose="020B0604020202020204" pitchFamily="34" charset="0"/>
                <a:cs typeface="Arial" panose="020B0604020202020204" pitchFamily="34" charset="0"/>
              </a:rPr>
              <a:t>+ Lượng điều chỉnh là: q = min{x_ij với (i,j) có dấu (-)}.</a:t>
            </a:r>
          </a:p>
          <a:p>
            <a:pPr marL="0" indent="0" algn="just">
              <a:buNone/>
            </a:pPr>
            <a:r>
              <a:rPr lang="vi-VN">
                <a:latin typeface="Arial" panose="020B0604020202020204" pitchFamily="34" charset="0"/>
                <a:cs typeface="Arial" panose="020B0604020202020204" pitchFamily="34" charset="0"/>
              </a:rPr>
              <a:t>+ Phương án mới tính bằng cách: ô dấu (+) thì thêm q, ô dấu (-) thì bớt q, ô không có dấu thì giữ nguyên.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14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improve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bài toán sau với PACB đã có sẵn. Lượng điều chỉnh là q = min{20, 50</a:t>
            </a:r>
            <a:r>
              <a:rPr lang="en-US" smtClean="0">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F = 90+100+40+50+60+80=420.</a:t>
            </a:r>
          </a:p>
          <a:p>
            <a:pPr marL="0" indent="0">
              <a:buNone/>
            </a:pPr>
            <a:r>
              <a:rPr lang="en-US" smtClean="0">
                <a:latin typeface="Arial" panose="020B0604020202020204" pitchFamily="34" charset="0"/>
                <a:cs typeface="Arial" panose="020B0604020202020204" pitchFamily="34" charset="0"/>
              </a:rPr>
              <a:t>F’ = 90+40+30+120+40+80=400.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245" y="265924"/>
            <a:ext cx="3377876" cy="17818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928445"/>
            <a:ext cx="3598933" cy="180980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480" y="2928444"/>
            <a:ext cx="3420982" cy="180980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9373" y="4738253"/>
            <a:ext cx="3416429" cy="1873525"/>
          </a:xfrm>
          <a:prstGeom prst="rect">
            <a:avLst/>
          </a:prstGeom>
        </p:spPr>
      </p:pic>
    </p:spTree>
    <p:extLst>
      <p:ext uri="{BB962C8B-B14F-4D97-AF65-F5344CB8AC3E}">
        <p14:creationId xmlns:p14="http://schemas.microsoft.com/office/powerpoint/2010/main" val="3063821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5" name="Content Placeholder 4"/>
          <p:cNvSpPr>
            <a:spLocks noGrp="1"/>
          </p:cNvSpPr>
          <p:nvPr>
            <p:ph idx="1"/>
          </p:nvPr>
        </p:nvSpPr>
        <p:spPr>
          <a:xfrm>
            <a:off x="1371600" y="2286000"/>
            <a:ext cx="9601200" cy="4263390"/>
          </a:xfrm>
        </p:spPr>
        <p:txBody>
          <a:bodyPr/>
          <a:lstStyle/>
          <a:p>
            <a:r>
              <a:rPr lang="en-US" smtClean="0">
                <a:latin typeface="Arial" panose="020B0604020202020204" pitchFamily="34" charset="0"/>
                <a:cs typeface="Arial" panose="020B0604020202020204" pitchFamily="34" charset="0"/>
              </a:rPr>
              <a:t>Xét bài toán sau với PACB cho sẵn. </a:t>
            </a:r>
            <a:r>
              <a:rPr lang="vi-VN" smtClean="0">
                <a:latin typeface="Arial" panose="020B0604020202020204" pitchFamily="34" charset="0"/>
                <a:cs typeface="Arial" panose="020B0604020202020204" pitchFamily="34" charset="0"/>
              </a:rPr>
              <a:t>Hãy </a:t>
            </a:r>
            <a:r>
              <a:rPr lang="vi-VN">
                <a:latin typeface="Arial" panose="020B0604020202020204" pitchFamily="34" charset="0"/>
                <a:cs typeface="Arial" panose="020B0604020202020204" pitchFamily="34" charset="0"/>
              </a:rPr>
              <a:t>tính giá trị hàm mục tiêu hiện tại và tìm cách cải tiến nó bằng các bước ở trên</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F = 250+150+220+20+150=790.</a:t>
            </a:r>
          </a:p>
          <a:p>
            <a:pPr marL="0" indent="0">
              <a:buNone/>
            </a:pPr>
            <a:r>
              <a:rPr lang="en-US" smtClean="0">
                <a:latin typeface="Arial" panose="020B0604020202020204" pitchFamily="34" charset="0"/>
                <a:cs typeface="Arial" panose="020B0604020202020204" pitchFamily="34" charset="0"/>
              </a:rPr>
              <a:t>B1: chuẩn hóa bảng: </a:t>
            </a:r>
          </a:p>
          <a:p>
            <a:pPr marL="0" indent="0">
              <a:buNone/>
            </a:pPr>
            <a:r>
              <a:rPr lang="en-US" smtClean="0">
                <a:latin typeface="Arial" panose="020B0604020202020204" pitchFamily="34" charset="0"/>
                <a:cs typeface="Arial" panose="020B0604020202020204" pitchFamily="34" charset="0"/>
              </a:rPr>
              <a:t>r1+s1+5=0.</a:t>
            </a:r>
          </a:p>
          <a:p>
            <a:pPr marL="0" indent="0">
              <a:buNone/>
            </a:pPr>
            <a:r>
              <a:rPr lang="en-US" smtClean="0">
                <a:latin typeface="Arial" panose="020B0604020202020204" pitchFamily="34" charset="0"/>
                <a:cs typeface="Arial" panose="020B0604020202020204" pitchFamily="34" charset="0"/>
              </a:rPr>
              <a:t>r1+s2+5=0.</a:t>
            </a:r>
          </a:p>
          <a:p>
            <a:pPr marL="0" indent="0">
              <a:buNone/>
            </a:pPr>
            <a:r>
              <a:rPr lang="en-US" smtClean="0">
                <a:latin typeface="Arial" panose="020B0604020202020204" pitchFamily="34" charset="0"/>
                <a:cs typeface="Arial" panose="020B0604020202020204" pitchFamily="34" charset="0"/>
              </a:rPr>
              <a:t>r2+s3+11=0.</a:t>
            </a:r>
          </a:p>
          <a:p>
            <a:pPr marL="0" indent="0">
              <a:buNone/>
            </a:pPr>
            <a:r>
              <a:rPr lang="en-US" smtClean="0">
                <a:latin typeface="Arial" panose="020B0604020202020204" pitchFamily="34" charset="0"/>
                <a:cs typeface="Arial" panose="020B0604020202020204" pitchFamily="34" charset="0"/>
              </a:rPr>
              <a:t>r3+s2+2=0.</a:t>
            </a:r>
          </a:p>
          <a:p>
            <a:pPr marL="0" indent="0">
              <a:buNone/>
            </a:pPr>
            <a:r>
              <a:rPr lang="en-US" smtClean="0">
                <a:latin typeface="Arial" panose="020B0604020202020204" pitchFamily="34" charset="0"/>
                <a:cs typeface="Arial" panose="020B0604020202020204" pitchFamily="34" charset="0"/>
              </a:rPr>
              <a:t>r3+s3+3=0.</a:t>
            </a:r>
          </a:p>
          <a:p>
            <a:pPr marL="0" indent="0">
              <a:buNone/>
            </a:pPr>
            <a:r>
              <a:rPr lang="en-US" smtClean="0">
                <a:latin typeface="Arial" panose="020B0604020202020204" pitchFamily="34" charset="0"/>
                <a:cs typeface="Arial" panose="020B0604020202020204" pitchFamily="34" charset="0"/>
              </a:rPr>
              <a:t>Chọn r1 = 0 </a:t>
            </a:r>
            <a:r>
              <a:rPr lang="en-US" smtClean="0">
                <a:latin typeface="Arial" panose="020B0604020202020204" pitchFamily="34" charset="0"/>
                <a:cs typeface="Arial" panose="020B0604020202020204" pitchFamily="34" charset="0"/>
                <a:sym typeface="Wingdings" panose="05000000000000000000" pitchFamily="2" charset="2"/>
              </a:rPr>
              <a:t> s1=-5, s2=-5, r3 = 3, s3 = -6, r2 = -5.</a:t>
            </a:r>
            <a:endParaRPr lang="en-US" smtClean="0">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617" y="3275506"/>
            <a:ext cx="3240742" cy="2169207"/>
          </a:xfrm>
          <a:prstGeom prst="rect">
            <a:avLst/>
          </a:prstGeom>
        </p:spPr>
      </p:pic>
    </p:spTree>
    <p:extLst>
      <p:ext uri="{BB962C8B-B14F-4D97-AF65-F5344CB8AC3E}">
        <p14:creationId xmlns:p14="http://schemas.microsoft.com/office/powerpoint/2010/main" val="1424369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to example 1</a:t>
            </a:r>
            <a:endParaRPr lang="en-US"/>
          </a:p>
        </p:txBody>
      </p:sp>
      <p:sp>
        <p:nvSpPr>
          <p:cNvPr id="3" name="Content Placeholder 2"/>
          <p:cNvSpPr>
            <a:spLocks noGrp="1"/>
          </p:cNvSpPr>
          <p:nvPr>
            <p:ph idx="1"/>
          </p:nvPr>
        </p:nvSpPr>
        <p:spPr>
          <a:xfrm>
            <a:off x="1371600" y="2452254"/>
            <a:ext cx="9601200" cy="3415145"/>
          </a:xfrm>
        </p:spPr>
        <p:txBody>
          <a:bodyPr/>
          <a:lstStyle/>
          <a:p>
            <a:r>
              <a:rPr lang="en-US" smtClean="0">
                <a:solidFill>
                  <a:srgbClr val="00B050"/>
                </a:solidFill>
                <a:latin typeface="Arial" panose="020B0604020202020204" pitchFamily="34" charset="0"/>
                <a:cs typeface="Arial" panose="020B0604020202020204" pitchFamily="34" charset="0"/>
              </a:rPr>
              <a:t>Ta có các bảng biến đổi như sau (hàm mục tiêu cải tiến từ 790 lên 760).</a:t>
            </a:r>
            <a:endParaRPr lang="en-US">
              <a:solidFill>
                <a:srgbClr val="00B050"/>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424785" y="75230"/>
            <a:ext cx="3240742" cy="21692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617" y="3176441"/>
            <a:ext cx="3156856" cy="19220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8422" y="3176440"/>
            <a:ext cx="2664634" cy="192203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5006" y="3176440"/>
            <a:ext cx="2827794" cy="1900098"/>
          </a:xfrm>
          <a:prstGeom prst="rect">
            <a:avLst/>
          </a:prstGeom>
        </p:spPr>
      </p:pic>
    </p:spTree>
    <p:extLst>
      <p:ext uri="{BB962C8B-B14F-4D97-AF65-F5344CB8AC3E}">
        <p14:creationId xmlns:p14="http://schemas.microsoft.com/office/powerpoint/2010/main" val="267004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t>
            </a:r>
            <a:r>
              <a:rPr lang="en-US" smtClean="0"/>
              <a:t>2 </a:t>
            </a:r>
            <a:endParaRPr lang="en-US"/>
          </a:p>
        </p:txBody>
      </p:sp>
      <p:sp>
        <p:nvSpPr>
          <p:cNvPr id="3" name="Content Placeholder 2"/>
          <p:cNvSpPr>
            <a:spLocks noGrp="1"/>
          </p:cNvSpPr>
          <p:nvPr>
            <p:ph idx="1"/>
          </p:nvPr>
        </p:nvSpPr>
        <p:spPr>
          <a:xfrm>
            <a:off x="1371600" y="1981200"/>
            <a:ext cx="9601200" cy="4322618"/>
          </a:xfrm>
        </p:spPr>
        <p:txBody>
          <a:bodyPr>
            <a:normAutofit/>
          </a:bodyPr>
          <a:lstStyle/>
          <a:p>
            <a:r>
              <a:rPr lang="vi-VN" smtClean="0">
                <a:latin typeface="Arial" panose="020B0604020202020204" pitchFamily="34" charset="0"/>
                <a:cs typeface="Arial" panose="020B0604020202020204" pitchFamily="34" charset="0"/>
              </a:rPr>
              <a:t>Cho </a:t>
            </a:r>
            <a:r>
              <a:rPr lang="vi-VN">
                <a:latin typeface="Arial" panose="020B0604020202020204" pitchFamily="34" charset="0"/>
                <a:cs typeface="Arial" panose="020B0604020202020204" pitchFamily="34" charset="0"/>
              </a:rPr>
              <a:t>bài toán vận tải, tìm min của hàm mục </a:t>
            </a:r>
            <a:r>
              <a:rPr lang="vi-VN" smtClean="0">
                <a:latin typeface="Arial" panose="020B0604020202020204" pitchFamily="34" charset="0"/>
                <a:cs typeface="Arial" panose="020B0604020202020204" pitchFamily="34" charset="0"/>
              </a:rPr>
              <a:t>tiê</a:t>
            </a:r>
            <a:r>
              <a:rPr lang="en-US" smtClean="0">
                <a:latin typeface="Arial" panose="020B0604020202020204" pitchFamily="34" charset="0"/>
                <a:cs typeface="Arial" panose="020B0604020202020204" pitchFamily="34" charset="0"/>
              </a:rPr>
              <a:t>u</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cước phí cân bằng thu phát</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0" indent="0" algn="just">
              <a:buNone/>
            </a:pPr>
            <a:endParaRPr lang="en-US" smtClean="0">
              <a:latin typeface="Arial" panose="020B0604020202020204" pitchFamily="34" charset="0"/>
              <a:cs typeface="Arial" panose="020B0604020202020204" pitchFamily="34" charset="0"/>
            </a:endParaRPr>
          </a:p>
          <a:p>
            <a:pPr marL="0" indent="0" algn="just">
              <a:buNone/>
            </a:pPr>
            <a:r>
              <a:rPr lang="en-US" smtClean="0">
                <a:latin typeface="Arial" panose="020B0604020202020204" pitchFamily="34" charset="0"/>
                <a:cs typeface="Arial" panose="020B0604020202020204" pitchFamily="34" charset="0"/>
              </a:rPr>
              <a:t>Xây dựng phương án ban đầu bằng các phương pháp chi phí nhỏ nhất, </a:t>
            </a:r>
            <a:r>
              <a:rPr lang="en-US" smtClean="0">
                <a:latin typeface="Arial" panose="020B0604020202020204" pitchFamily="34" charset="0"/>
                <a:cs typeface="Arial" panose="020B0604020202020204" pitchFamily="34" charset="0"/>
              </a:rPr>
              <a:t>góc Tây Bắc </a:t>
            </a:r>
            <a:r>
              <a:rPr lang="en-US" smtClean="0">
                <a:latin typeface="Arial" panose="020B0604020202020204" pitchFamily="34" charset="0"/>
                <a:cs typeface="Arial" panose="020B0604020202020204" pitchFamily="34" charset="0"/>
              </a:rPr>
              <a:t>và phương pháp Fogel. Sử dụng thuật toán thế vị, chứng minh rằng PACB theo phương pháp Fogel cho ta lời giải tối ưu.</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145" y="2448764"/>
            <a:ext cx="3593821" cy="2008968"/>
          </a:xfrm>
          <a:prstGeom prst="rect">
            <a:avLst/>
          </a:prstGeom>
        </p:spPr>
      </p:pic>
    </p:spTree>
    <p:extLst>
      <p:ext uri="{BB962C8B-B14F-4D97-AF65-F5344CB8AC3E}">
        <p14:creationId xmlns:p14="http://schemas.microsoft.com/office/powerpoint/2010/main" val="4022887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of example </a:t>
            </a:r>
            <a:r>
              <a:rPr lang="en-US" smtClean="0"/>
              <a:t>2</a:t>
            </a:r>
            <a:endParaRPr lang="en-US"/>
          </a:p>
        </p:txBody>
      </p:sp>
      <p:sp>
        <p:nvSpPr>
          <p:cNvPr id="3" name="Content Placeholder 2"/>
          <p:cNvSpPr>
            <a:spLocks noGrp="1"/>
          </p:cNvSpPr>
          <p:nvPr>
            <p:ph idx="1"/>
          </p:nvPr>
        </p:nvSpPr>
        <p:spPr/>
        <p:txBody>
          <a:bodyPr/>
          <a:lstStyle/>
          <a:p>
            <a:r>
              <a:rPr lang="en-US" smtClean="0">
                <a:solidFill>
                  <a:srgbClr val="00B050"/>
                </a:solidFill>
                <a:latin typeface="Arial" panose="020B0604020202020204" pitchFamily="34" charset="0"/>
                <a:cs typeface="Arial" panose="020B0604020202020204" pitchFamily="34" charset="0"/>
              </a:rPr>
              <a:t>Lời giải chi tiết cho các câu.</a:t>
            </a:r>
            <a:endParaRPr lang="en-US">
              <a:solidFill>
                <a:srgbClr val="00B05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540" y="2948212"/>
            <a:ext cx="5191191" cy="2565898"/>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201090" y="550988"/>
            <a:ext cx="3593821" cy="20089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2790" y="2948212"/>
            <a:ext cx="5620977" cy="2565898"/>
          </a:xfrm>
          <a:prstGeom prst="rect">
            <a:avLst/>
          </a:prstGeom>
        </p:spPr>
      </p:pic>
    </p:spTree>
    <p:extLst>
      <p:ext uri="{BB962C8B-B14F-4D97-AF65-F5344CB8AC3E}">
        <p14:creationId xmlns:p14="http://schemas.microsoft.com/office/powerpoint/2010/main" val="3772336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Extension</a:t>
            </a:r>
            <a:endParaRPr lang="en-US"/>
          </a:p>
        </p:txBody>
      </p:sp>
      <p:sp>
        <p:nvSpPr>
          <p:cNvPr id="3" name="Content Placeholder 2"/>
          <p:cNvSpPr>
            <a:spLocks noGrp="1"/>
          </p:cNvSpPr>
          <p:nvPr>
            <p:ph idx="1"/>
          </p:nvPr>
        </p:nvSpPr>
        <p:spPr/>
        <p:txBody>
          <a:bodyPr>
            <a:normAutofit lnSpcReduction="10000"/>
          </a:bodyPr>
          <a:lstStyle/>
          <a:p>
            <a:pPr algn="just"/>
            <a:r>
              <a:rPr lang="vi-VN" b="1">
                <a:latin typeface="Arial" panose="020B0604020202020204" pitchFamily="34" charset="0"/>
                <a:cs typeface="Arial" panose="020B0604020202020204" pitchFamily="34" charset="0"/>
              </a:rPr>
              <a:t>Đối với bài toán không cân bằng thu phát</a:t>
            </a:r>
            <a:r>
              <a:rPr lang="vi-VN">
                <a:latin typeface="Arial" panose="020B0604020202020204" pitchFamily="34" charset="0"/>
                <a:cs typeface="Arial" panose="020B0604020202020204" pitchFamily="34" charset="0"/>
              </a:rPr>
              <a:t>: ta thêm một cột/hàng giả vào (tùy trường hợp phát &gt; thu hay thu &gt; phát) để cân bằng, trong đó chi phí vận tải của cột/hàng đó đều bằng 0. Sau đó tiến hành giải như bình thường.</a:t>
            </a:r>
          </a:p>
          <a:p>
            <a:endParaRPr lang="vi-VN">
              <a:latin typeface="Arial" panose="020B0604020202020204" pitchFamily="34" charset="0"/>
              <a:cs typeface="Arial" panose="020B0604020202020204" pitchFamily="34" charset="0"/>
            </a:endParaRPr>
          </a:p>
          <a:p>
            <a:pPr algn="just"/>
            <a:r>
              <a:rPr lang="vi-VN" b="1">
                <a:latin typeface="Arial" panose="020B0604020202020204" pitchFamily="34" charset="0"/>
                <a:cs typeface="Arial" panose="020B0604020202020204" pitchFamily="34" charset="0"/>
              </a:rPr>
              <a:t>Đối với bài toán có ô cấm </a:t>
            </a:r>
            <a:r>
              <a:rPr lang="vi-VN">
                <a:latin typeface="Arial" panose="020B0604020202020204" pitchFamily="34" charset="0"/>
                <a:cs typeface="Arial" panose="020B0604020202020204" pitchFamily="34" charset="0"/>
              </a:rPr>
              <a:t>(có thể xem như đường cấm): ta dùng phương pháp big M, gán trọng số vận tải cho các ô tương ứng là các con số M rất lớn</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r>
              <a:rPr lang="vi-VN" b="1">
                <a:latin typeface="Arial" panose="020B0604020202020204" pitchFamily="34" charset="0"/>
                <a:cs typeface="Arial" panose="020B0604020202020204" pitchFamily="34" charset="0"/>
              </a:rPr>
              <a:t>Bài toán cực đại cước phí</a:t>
            </a:r>
            <a:r>
              <a:rPr lang="vi-VN">
                <a:latin typeface="Arial" panose="020B0604020202020204" pitchFamily="34" charset="0"/>
                <a:cs typeface="Arial" panose="020B0604020202020204" pitchFamily="34" charset="0"/>
              </a:rPr>
              <a:t>: ta thực hiện hầu như ngược lại so với bài toán gốc, tức là phân phối lượng hàng nhiều nhất vào ô có cước phí lớn nhất; ở bước chuẩn hóa bảng, ta dừng lại khi mọi cước phí đều &lt;= 0; khi xét phương án mới, ta chọn ô loại có giá trị lớn nhất.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040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 </a:t>
            </a:r>
            <a:r>
              <a:rPr lang="en-US" smtClean="0"/>
              <a:t>1</a:t>
            </a:r>
            <a:endParaRPr lang="en-US"/>
          </a:p>
        </p:txBody>
      </p:sp>
      <p:sp>
        <p:nvSpPr>
          <p:cNvPr id="3" name="Content Placeholder 2"/>
          <p:cNvSpPr>
            <a:spLocks noGrp="1"/>
          </p:cNvSpPr>
          <p:nvPr>
            <p:ph idx="1"/>
          </p:nvPr>
        </p:nvSpPr>
        <p:spPr/>
        <p:txBody>
          <a:bodyPr/>
          <a:lstStyle/>
          <a:p>
            <a:pPr algn="just"/>
            <a:r>
              <a:rPr lang="en-US">
                <a:latin typeface="Arial" panose="020B0604020202020204" pitchFamily="34" charset="0"/>
                <a:cs typeface="Arial" panose="020B0604020202020204" pitchFamily="34" charset="0"/>
              </a:rPr>
              <a:t>Xét bài toán sau với PACB cho </a:t>
            </a:r>
            <a:r>
              <a:rPr lang="en-US" smtClean="0">
                <a:latin typeface="Arial" panose="020B0604020202020204" pitchFamily="34" charset="0"/>
                <a:cs typeface="Arial" panose="020B0604020202020204" pitchFamily="34" charset="0"/>
              </a:rPr>
              <a:t>sẵn (chú ý là phương án này suy biến). </a:t>
            </a:r>
            <a:r>
              <a:rPr lang="vi-VN">
                <a:latin typeface="Arial" panose="020B0604020202020204" pitchFamily="34" charset="0"/>
                <a:cs typeface="Arial" panose="020B0604020202020204" pitchFamily="34" charset="0"/>
              </a:rPr>
              <a:t>Hãy tính giá trị hàm mục tiêu hiện tại và tìm cách cải tiến nó bằng các bước ở trên.</a:t>
            </a:r>
            <a:endParaRPr lang="en-US">
              <a:latin typeface="Arial" panose="020B0604020202020204" pitchFamily="34" charset="0"/>
              <a:cs typeface="Arial" panose="020B0604020202020204" pitchFamily="34" charset="0"/>
            </a:endParaRP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871" y="3169750"/>
            <a:ext cx="3339111" cy="2297309"/>
          </a:xfrm>
          <a:prstGeom prst="rect">
            <a:avLst/>
          </a:prstGeom>
        </p:spPr>
      </p:pic>
    </p:spTree>
    <p:extLst>
      <p:ext uri="{BB962C8B-B14F-4D97-AF65-F5344CB8AC3E}">
        <p14:creationId xmlns:p14="http://schemas.microsoft.com/office/powerpoint/2010/main" val="1723657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Homework </a:t>
            </a:r>
            <a:r>
              <a:rPr lang="en-US" smtClean="0"/>
              <a:t>2</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Ta có thể nghiên cứu giải thử các bài toán sau:</a:t>
            </a:r>
          </a:p>
          <a:p>
            <a:pPr marL="0" indent="0">
              <a:buNone/>
            </a:pPr>
            <a:r>
              <a:rPr lang="en-US" smtClean="0">
                <a:latin typeface="Arial" panose="020B0604020202020204" pitchFamily="34" charset="0"/>
                <a:cs typeface="Arial" panose="020B0604020202020204" pitchFamily="34" charset="0"/>
              </a:rPr>
              <a:t>a) Không cân bằng thu – phát.                 b) Có ô bị cấm</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055" y="3295248"/>
            <a:ext cx="3603173" cy="20238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806" y="3295248"/>
            <a:ext cx="2980194" cy="2027510"/>
          </a:xfrm>
          <a:prstGeom prst="rect">
            <a:avLst/>
          </a:prstGeom>
        </p:spPr>
      </p:pic>
    </p:spTree>
    <p:extLst>
      <p:ext uri="{BB962C8B-B14F-4D97-AF65-F5344CB8AC3E}">
        <p14:creationId xmlns:p14="http://schemas.microsoft.com/office/powerpoint/2010/main" val="3251863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 3</a:t>
            </a:r>
            <a:endParaRPr lang="en-US"/>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Hãy giải </a:t>
            </a:r>
            <a:r>
              <a:rPr lang="en-US" smtClean="0">
                <a:latin typeface="Arial" panose="020B0604020202020204" pitchFamily="34" charset="0"/>
                <a:cs typeface="Arial" panose="020B0604020202020204" pitchFamily="34" charset="0"/>
              </a:rPr>
              <a:t>các bài </a:t>
            </a:r>
            <a:r>
              <a:rPr lang="en-US">
                <a:latin typeface="Arial" panose="020B0604020202020204" pitchFamily="34" charset="0"/>
                <a:cs typeface="Arial" panose="020B0604020202020204" pitchFamily="34" charset="0"/>
              </a:rPr>
              <a:t>toán </a:t>
            </a:r>
            <a:r>
              <a:rPr lang="en-US" smtClean="0">
                <a:latin typeface="Arial" panose="020B0604020202020204" pitchFamily="34" charset="0"/>
                <a:cs typeface="Arial" panose="020B0604020202020204" pitchFamily="34" charset="0"/>
              </a:rPr>
              <a:t>vận </a:t>
            </a:r>
            <a:r>
              <a:rPr lang="en-US">
                <a:latin typeface="Arial" panose="020B0604020202020204" pitchFamily="34" charset="0"/>
                <a:cs typeface="Arial" panose="020B0604020202020204" pitchFamily="34" charset="0"/>
              </a:rPr>
              <a:t>tải cân bằng thu phát sau đây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776" y="3072188"/>
            <a:ext cx="3346731" cy="22667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072188"/>
            <a:ext cx="4371510" cy="2266709"/>
          </a:xfrm>
          <a:prstGeom prst="rect">
            <a:avLst/>
          </a:prstGeom>
        </p:spPr>
      </p:pic>
    </p:spTree>
    <p:extLst>
      <p:ext uri="{BB962C8B-B14F-4D97-AF65-F5344CB8AC3E}">
        <p14:creationId xmlns:p14="http://schemas.microsoft.com/office/powerpoint/2010/main" val="1202911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6)</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smtClean="0">
                <a:latin typeface="Calibri" panose="020F0502020204030204" pitchFamily="34" charset="0"/>
                <a:cs typeface="Calibri" panose="020F0502020204030204" pitchFamily="34" charset="0"/>
              </a:rPr>
              <a:t>Bài toán vận tải (tiếp) – thuật toán thế vị.</a:t>
            </a:r>
          </a:p>
          <a:p>
            <a:r>
              <a:rPr lang="en-US" sz="2400" smtClean="0">
                <a:latin typeface="Calibri" panose="020F0502020204030204" pitchFamily="34" charset="0"/>
                <a:cs typeface="Calibri" panose="020F0502020204030204" pitchFamily="34" charset="0"/>
              </a:rPr>
              <a:t>Các trường hợp cải tiến.</a:t>
            </a:r>
          </a:p>
          <a:p>
            <a:r>
              <a:rPr lang="en-US" sz="2400" smtClean="0">
                <a:latin typeface="Calibri" panose="020F0502020204030204" pitchFamily="34" charset="0"/>
                <a:cs typeface="Calibri" panose="020F0502020204030204" pitchFamily="34" charset="0"/>
              </a:rPr>
              <a:t>Giới thiệu về IP – integer programming.</a:t>
            </a: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Integer programming</a:t>
            </a:r>
            <a:endParaRPr lang="en-US"/>
          </a:p>
        </p:txBody>
      </p:sp>
      <p:sp>
        <p:nvSpPr>
          <p:cNvPr id="3" name="Content Placeholder 2"/>
          <p:cNvSpPr>
            <a:spLocks noGrp="1"/>
          </p:cNvSpPr>
          <p:nvPr>
            <p:ph idx="1"/>
          </p:nvPr>
        </p:nvSpPr>
        <p:spPr>
          <a:xfrm>
            <a:off x="1371600" y="1760220"/>
            <a:ext cx="9601200" cy="3581400"/>
          </a:xfrm>
        </p:spPr>
        <p:txBody>
          <a:bodyPr>
            <a:normAutofit/>
          </a:bodyPr>
          <a:lstStyle/>
          <a:p>
            <a:pPr algn="just"/>
            <a:r>
              <a:rPr lang="vi-VN" sz="1800">
                <a:latin typeface="Arial" panose="020B0604020202020204" pitchFamily="34" charset="0"/>
                <a:cs typeface="Arial" panose="020B0604020202020204" pitchFamily="34" charset="0"/>
              </a:rPr>
              <a:t>Quy hoạch nguyên là bài toán cực trị có ràng buộc mà tất cả (pure) hoặc một phần (mixed) các biến chỉ lấy giá trị nguyên. Thông thường ta chỉ quy về xét ràng buộc dạng tuyến tính, QHTT nguyên</a:t>
            </a:r>
            <a:r>
              <a:rPr lang="vi-VN" sz="1800" smtClean="0">
                <a:latin typeface="Arial" panose="020B0604020202020204" pitchFamily="34" charset="0"/>
                <a:cs typeface="Arial" panose="020B0604020202020204" pitchFamily="34" charset="0"/>
              </a:rPr>
              <a:t>.</a:t>
            </a:r>
            <a:endParaRPr lang="vi-VN" sz="1800">
              <a:latin typeface="Arial" panose="020B0604020202020204" pitchFamily="34" charset="0"/>
              <a:cs typeface="Arial" panose="020B0604020202020204" pitchFamily="34" charset="0"/>
            </a:endParaRPr>
          </a:p>
          <a:p>
            <a:pPr algn="just"/>
            <a:r>
              <a:rPr lang="vi-VN" sz="1800">
                <a:latin typeface="Arial" panose="020B0604020202020204" pitchFamily="34" charset="0"/>
                <a:cs typeface="Arial" panose="020B0604020202020204" pitchFamily="34" charset="0"/>
              </a:rPr>
              <a:t>Mảng đơn giản nhất mà cũng là quan trọng nhất chính là tập giá trị của biến là {0;1}, chẳng hạn bài toán phân công công việc, bài toán chọn đầu tư vào các quỹ, </a:t>
            </a:r>
            <a:r>
              <a:rPr lang="vi-VN" sz="1800" smtClean="0">
                <a:latin typeface="Arial" panose="020B0604020202020204" pitchFamily="34" charset="0"/>
                <a:cs typeface="Arial" panose="020B0604020202020204" pitchFamily="34" charset="0"/>
              </a:rPr>
              <a:t>...</a:t>
            </a:r>
            <a:endParaRPr lang="vi-VN" sz="1800">
              <a:latin typeface="Arial" panose="020B0604020202020204" pitchFamily="34" charset="0"/>
              <a:cs typeface="Arial" panose="020B0604020202020204" pitchFamily="34" charset="0"/>
            </a:endParaRPr>
          </a:p>
          <a:p>
            <a:pPr algn="just"/>
            <a:r>
              <a:rPr lang="vi-VN" sz="1800">
                <a:latin typeface="Arial" panose="020B0604020202020204" pitchFamily="34" charset="0"/>
                <a:cs typeface="Arial" panose="020B0604020202020204" pitchFamily="34" charset="0"/>
              </a:rPr>
              <a:t>Điểm khó của bài toán IP là do không có các đỉnh cực biên nên không thể sử dụng kỹ thuật đã biết ở QHTT thường (như đơn hình) để làm. Vì thế một bài IP khoảng 100 thì hiện tại nói chung vẫn chưa giải quyết được triệt để.</a:t>
            </a:r>
            <a:endParaRPr lang="en-US" sz="18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6896" y="4470521"/>
            <a:ext cx="2743963" cy="1742198"/>
          </a:xfrm>
          <a:prstGeom prst="rect">
            <a:avLst/>
          </a:prstGeom>
        </p:spPr>
      </p:pic>
    </p:spTree>
    <p:extLst>
      <p:ext uri="{BB962C8B-B14F-4D97-AF65-F5344CB8AC3E}">
        <p14:creationId xmlns:p14="http://schemas.microsoft.com/office/powerpoint/2010/main" val="2670414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a:t>
            </a:r>
            <a:endParaRPr lang="en-US"/>
          </a:p>
        </p:txBody>
      </p:sp>
      <p:sp>
        <p:nvSpPr>
          <p:cNvPr id="3" name="Content Placeholder 2"/>
          <p:cNvSpPr>
            <a:spLocks noGrp="1"/>
          </p:cNvSpPr>
          <p:nvPr>
            <p:ph idx="1"/>
          </p:nvPr>
        </p:nvSpPr>
        <p:spPr>
          <a:xfrm>
            <a:off x="1371600" y="1897380"/>
            <a:ext cx="10058400" cy="4194810"/>
          </a:xfrm>
        </p:spPr>
        <p:txBody>
          <a:bodyPr>
            <a:noAutofit/>
          </a:bodyPr>
          <a:lstStyle/>
          <a:p>
            <a:pPr marL="0" indent="0" algn="just">
              <a:buNone/>
            </a:pPr>
            <a:r>
              <a:rPr lang="vi-VN" sz="1800" b="1">
                <a:latin typeface="Arial" panose="020B0604020202020204" pitchFamily="34" charset="0"/>
                <a:cs typeface="Arial" panose="020B0604020202020204" pitchFamily="34" charset="0"/>
              </a:rPr>
              <a:t>VD1</a:t>
            </a:r>
            <a:r>
              <a:rPr lang="vi-VN" sz="1800">
                <a:latin typeface="Arial" panose="020B0604020202020204" pitchFamily="34" charset="0"/>
                <a:cs typeface="Arial" panose="020B0604020202020204" pitchFamily="34" charset="0"/>
              </a:rPr>
              <a:t>. Một cơ sở sản xuất muốn mua thêm máy dập và máy tiện. Ước tính 1 máy dập cho 70$ tiền lãi/ngày, chiếm 2m^2 và giá 6k$, còn máy tiện cho 60$ tiền lãi/ngày, chiếm 3m^2 và giá 5k$. Ông này có 30k$ và diện tích đặt máy là 12m^2. Tính số lượng máy mỗi loại</a:t>
            </a:r>
            <a:r>
              <a:rPr lang="vi-VN" sz="1800" smtClean="0">
                <a:latin typeface="Arial" panose="020B0604020202020204" pitchFamily="34" charset="0"/>
                <a:cs typeface="Arial" panose="020B0604020202020204" pitchFamily="34" charset="0"/>
              </a:rPr>
              <a:t>.</a:t>
            </a:r>
            <a:endParaRPr lang="vi-VN" sz="1800">
              <a:latin typeface="Arial" panose="020B0604020202020204" pitchFamily="34" charset="0"/>
              <a:cs typeface="Arial" panose="020B0604020202020204" pitchFamily="34" charset="0"/>
            </a:endParaRPr>
          </a:p>
          <a:p>
            <a:pPr marL="0" indent="0">
              <a:buNone/>
            </a:pPr>
            <a:r>
              <a:rPr lang="vi-VN" sz="1800" b="1">
                <a:latin typeface="Arial" panose="020B0604020202020204" pitchFamily="34" charset="0"/>
                <a:cs typeface="Arial" panose="020B0604020202020204" pitchFamily="34" charset="0"/>
              </a:rPr>
              <a:t>VD2</a:t>
            </a:r>
            <a:r>
              <a:rPr lang="vi-VN" sz="1800">
                <a:latin typeface="Arial" panose="020B0604020202020204" pitchFamily="34" charset="0"/>
                <a:cs typeface="Arial" panose="020B0604020202020204" pitchFamily="34" charset="0"/>
              </a:rPr>
              <a:t>. Ông X có tiền vốn 250k$ muốn đầu tư theo 3 phương án: </a:t>
            </a:r>
          </a:p>
          <a:p>
            <a:r>
              <a:rPr lang="vi-VN" sz="1800">
                <a:latin typeface="Arial" panose="020B0604020202020204" pitchFamily="34" charset="0"/>
                <a:cs typeface="Arial" panose="020B0604020202020204" pitchFamily="34" charset="0"/>
              </a:rPr>
              <a:t>(1) Mua xe ô tô chở khách, mỗi xe 50k$, tiền lời 5k$/năm.</a:t>
            </a:r>
          </a:p>
          <a:p>
            <a:r>
              <a:rPr lang="vi-VN" sz="1800">
                <a:latin typeface="Arial" panose="020B0604020202020204" pitchFamily="34" charset="0"/>
                <a:cs typeface="Arial" panose="020B0604020202020204" pitchFamily="34" charset="0"/>
              </a:rPr>
              <a:t>(2) Mua đất vườn, giá 12k$/nền, tiền lời 1,5k$/năm.</a:t>
            </a:r>
          </a:p>
          <a:p>
            <a:r>
              <a:rPr lang="vi-VN" sz="1800">
                <a:latin typeface="Arial" panose="020B0604020202020204" pitchFamily="34" charset="0"/>
                <a:cs typeface="Arial" panose="020B0604020202020204" pitchFamily="34" charset="0"/>
              </a:rPr>
              <a:t>(3) Mua trái phiếu, giá 8k$/phiếu, tiền lời 1k$/năm.</a:t>
            </a:r>
          </a:p>
          <a:p>
            <a:pPr marL="0" indent="0">
              <a:buNone/>
            </a:pPr>
            <a:r>
              <a:rPr lang="vi-VN" sz="1800">
                <a:latin typeface="Arial" panose="020B0604020202020204" pitchFamily="34" charset="0"/>
                <a:cs typeface="Arial" panose="020B0604020202020204" pitchFamily="34" charset="0"/>
              </a:rPr>
              <a:t>Biết rằng để xử dụng thường xuyên, ông X nên mua tối đa 4 xe ô tô và khu đất ông định mua chỉ còn 30 nền</a:t>
            </a:r>
            <a:r>
              <a:rPr lang="vi-VN" sz="1800" smtClean="0">
                <a:latin typeface="Arial" panose="020B0604020202020204" pitchFamily="34" charset="0"/>
                <a:cs typeface="Arial" panose="020B0604020202020204" pitchFamily="34" charset="0"/>
              </a:rPr>
              <a:t>.</a:t>
            </a:r>
            <a:r>
              <a:rPr lang="en-US" sz="1800" smtClean="0">
                <a:latin typeface="Arial" panose="020B0604020202020204" pitchFamily="34" charset="0"/>
                <a:cs typeface="Arial" panose="020B0604020202020204" pitchFamily="34" charset="0"/>
              </a:rPr>
              <a:t> Hỏi nên đầu tư thế nào để tiền lời cao nhất</a:t>
            </a:r>
            <a:r>
              <a:rPr lang="en-US"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601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 (cont)</a:t>
            </a:r>
            <a:endParaRPr lang="en-US"/>
          </a:p>
        </p:txBody>
      </p:sp>
      <p:sp>
        <p:nvSpPr>
          <p:cNvPr id="3" name="Content Placeholder 2"/>
          <p:cNvSpPr>
            <a:spLocks noGrp="1"/>
          </p:cNvSpPr>
          <p:nvPr>
            <p:ph idx="1"/>
          </p:nvPr>
        </p:nvSpPr>
        <p:spPr>
          <a:xfrm>
            <a:off x="1371600" y="2171700"/>
            <a:ext cx="9601200" cy="3829050"/>
          </a:xfrm>
        </p:spPr>
        <p:txBody>
          <a:bodyPr>
            <a:normAutofit/>
          </a:bodyPr>
          <a:lstStyle/>
          <a:p>
            <a:pPr marL="0" indent="0">
              <a:buNone/>
            </a:pPr>
            <a:r>
              <a:rPr lang="en-US" sz="1800" b="1" smtClean="0">
                <a:latin typeface="Arial" panose="020B0604020202020204" pitchFamily="34" charset="0"/>
                <a:cs typeface="Arial" panose="020B0604020202020204" pitchFamily="34" charset="0"/>
              </a:rPr>
              <a:t>VD3. </a:t>
            </a:r>
            <a:r>
              <a:rPr lang="en-US" sz="1800" smtClean="0">
                <a:latin typeface="Arial" panose="020B0604020202020204" pitchFamily="34" charset="0"/>
                <a:cs typeface="Arial" panose="020B0604020202020204" pitchFamily="34" charset="0"/>
              </a:rPr>
              <a:t>Một thị trấn đang xem xét xây dựng các công trình với đề nghị như sau:</a:t>
            </a: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smtClean="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smtClean="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smtClean="0">
              <a:latin typeface="Arial" panose="020B0604020202020204" pitchFamily="34" charset="0"/>
              <a:cs typeface="Arial" panose="020B0604020202020204" pitchFamily="34" charset="0"/>
            </a:endParaRPr>
          </a:p>
          <a:p>
            <a:pPr marL="0" indent="0" algn="just">
              <a:buNone/>
            </a:pPr>
            <a:r>
              <a:rPr lang="vi-VN" sz="1800" smtClean="0">
                <a:latin typeface="Arial" panose="020B0604020202020204" pitchFamily="34" charset="0"/>
                <a:cs typeface="Arial" panose="020B0604020202020204" pitchFamily="34" charset="0"/>
              </a:rPr>
              <a:t>Tổng </a:t>
            </a:r>
            <a:r>
              <a:rPr lang="vi-VN" sz="1800">
                <a:latin typeface="Arial" panose="020B0604020202020204" pitchFamily="34" charset="0"/>
                <a:cs typeface="Arial" panose="020B0604020202020204" pitchFamily="34" charset="0"/>
              </a:rPr>
              <a:t>mặt bằng là 12 ngàn m2, tổng kinh phí là 12 tỷ VND. Thị trấn chỉ có một khu đất thích hợp để xây </a:t>
            </a:r>
            <a:r>
              <a:rPr lang="en-US" sz="1800" smtClean="0">
                <a:latin typeface="Arial" panose="020B0604020202020204" pitchFamily="34" charset="0"/>
                <a:cs typeface="Arial" panose="020B0604020202020204" pitchFamily="34" charset="0"/>
              </a:rPr>
              <a:t>dựng một trong hai: </a:t>
            </a:r>
            <a:r>
              <a:rPr lang="vi-VN" sz="1800" smtClean="0">
                <a:latin typeface="Arial" panose="020B0604020202020204" pitchFamily="34" charset="0"/>
                <a:cs typeface="Arial" panose="020B0604020202020204" pitchFamily="34" charset="0"/>
              </a:rPr>
              <a:t>hồ bơi</a:t>
            </a:r>
            <a:r>
              <a:rPr lang="en-US" sz="1800" smtClean="0">
                <a:latin typeface="Arial" panose="020B0604020202020204" pitchFamily="34" charset="0"/>
                <a:cs typeface="Arial" panose="020B0604020202020204" pitchFamily="34" charset="0"/>
              </a:rPr>
              <a:t> hoặc </a:t>
            </a:r>
            <a:r>
              <a:rPr lang="vi-VN" sz="1800" smtClean="0">
                <a:latin typeface="Arial" panose="020B0604020202020204" pitchFamily="34" charset="0"/>
                <a:cs typeface="Arial" panose="020B0604020202020204" pitchFamily="34" charset="0"/>
              </a:rPr>
              <a:t>sân </a:t>
            </a:r>
            <a:r>
              <a:rPr lang="vi-VN" sz="1800">
                <a:latin typeface="Arial" panose="020B0604020202020204" pitchFamily="34" charset="0"/>
                <a:cs typeface="Arial" panose="020B0604020202020204" pitchFamily="34" charset="0"/>
              </a:rPr>
              <a:t>quần vợt. Hỏi nên xây thế nào để người dân có thể sử dụng được nhiều nhất?</a:t>
            </a:r>
          </a:p>
          <a:p>
            <a:pPr marL="0" indent="0">
              <a:buNone/>
            </a:pPr>
            <a:endParaRPr lang="en-US" sz="18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958" y="2687914"/>
            <a:ext cx="6015398" cy="2099391"/>
          </a:xfrm>
          <a:prstGeom prst="rect">
            <a:avLst/>
          </a:prstGeom>
        </p:spPr>
      </p:pic>
    </p:spTree>
    <p:extLst>
      <p:ext uri="{BB962C8B-B14F-4D97-AF65-F5344CB8AC3E}">
        <p14:creationId xmlns:p14="http://schemas.microsoft.com/office/powerpoint/2010/main" val="3436298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of IP</a:t>
            </a:r>
            <a:endParaRPr lang="en-US"/>
          </a:p>
        </p:txBody>
      </p:sp>
      <p:sp>
        <p:nvSpPr>
          <p:cNvPr id="3" name="Content Placeholder 2"/>
          <p:cNvSpPr>
            <a:spLocks noGrp="1"/>
          </p:cNvSpPr>
          <p:nvPr>
            <p:ph idx="1"/>
          </p:nvPr>
        </p:nvSpPr>
        <p:spPr/>
        <p:txBody>
          <a:bodyPr>
            <a:normAutofit/>
          </a:bodyPr>
          <a:lstStyle/>
          <a:p>
            <a:pPr marL="0" indent="0">
              <a:buNone/>
            </a:pPr>
            <a:r>
              <a:rPr lang="vi-VN" sz="1800">
                <a:latin typeface="Arial" panose="020B0604020202020204" pitchFamily="34" charset="0"/>
                <a:cs typeface="Arial" panose="020B0604020202020204" pitchFamily="34" charset="0"/>
              </a:rPr>
              <a:t>Ý tưởng quen thuộc </a:t>
            </a:r>
            <a:r>
              <a:rPr lang="en-US" sz="1800" smtClean="0">
                <a:latin typeface="Arial" panose="020B0604020202020204" pitchFamily="34" charset="0"/>
                <a:cs typeface="Arial" panose="020B0604020202020204" pitchFamily="34" charset="0"/>
              </a:rPr>
              <a:t>để xử lý IP </a:t>
            </a:r>
            <a:r>
              <a:rPr lang="vi-VN" sz="1800" smtClean="0">
                <a:latin typeface="Arial" panose="020B0604020202020204" pitchFamily="34" charset="0"/>
                <a:cs typeface="Arial" panose="020B0604020202020204" pitchFamily="34" charset="0"/>
              </a:rPr>
              <a:t>là </a:t>
            </a:r>
            <a:r>
              <a:rPr lang="vi-VN" sz="1800">
                <a:latin typeface="Arial" panose="020B0604020202020204" pitchFamily="34" charset="0"/>
                <a:cs typeface="Arial" panose="020B0604020202020204" pitchFamily="34" charset="0"/>
              </a:rPr>
              <a:t>giải bài toán QHTT tương ứng (bỏ ràng buộc nguyên, LP relaxation) rồi làm trọn nghiệm tối ưu thành nguyên, nó sẽ xấp xỉ nghiệm tối ưu của IP. Tuy nhiên có 2 vấn đề đặt ra:</a:t>
            </a:r>
          </a:p>
          <a:p>
            <a:pPr marL="0" indent="0">
              <a:buNone/>
            </a:pPr>
            <a:r>
              <a:rPr lang="vi-VN" sz="1800">
                <a:latin typeface="Arial" panose="020B0604020202020204" pitchFamily="34" charset="0"/>
                <a:cs typeface="Arial" panose="020B0604020202020204" pitchFamily="34" charset="0"/>
              </a:rPr>
              <a:t>- Nghiệm làm tròn có thể không chấp nhận được.</a:t>
            </a:r>
          </a:p>
          <a:p>
            <a:pPr>
              <a:buFontTx/>
              <a:buChar char="-"/>
            </a:pPr>
            <a:r>
              <a:rPr lang="vi-VN" sz="1800" smtClean="0">
                <a:latin typeface="Arial" panose="020B0604020202020204" pitchFamily="34" charset="0"/>
                <a:cs typeface="Arial" panose="020B0604020202020204" pitchFamily="34" charset="0"/>
              </a:rPr>
              <a:t>Hàm </a:t>
            </a:r>
            <a:r>
              <a:rPr lang="vi-VN" sz="1800">
                <a:latin typeface="Arial" panose="020B0604020202020204" pitchFamily="34" charset="0"/>
                <a:cs typeface="Arial" panose="020B0604020202020204" pitchFamily="34" charset="0"/>
              </a:rPr>
              <a:t>mục tiêu tương ứng bị lệch nhiều so với giá trị tối ưu</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marL="0" indent="0">
              <a:buNone/>
            </a:pPr>
            <a:r>
              <a:rPr lang="vi-VN" sz="1800">
                <a:latin typeface="Arial" panose="020B0604020202020204" pitchFamily="34" charset="0"/>
                <a:cs typeface="Arial" panose="020B0604020202020204" pitchFamily="34" charset="0"/>
              </a:rPr>
              <a:t>Ý tưởng giải quen thuộc là sử dụng heuristic (phỏng đoán), cụ thể là nhánh-cận (branch &amp; bound). Tức là cứ thử đưa ra một bộ nghiệm, sau đó kiểm tra xem ràng buộc nào chưa thỏa thì chia nhánh ra để giải các bài toán phụ, và cứ thế tiếp tục với các ràng buộc khác.</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5390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of </a:t>
            </a:r>
            <a:r>
              <a:rPr lang="en-US" smtClean="0"/>
              <a:t>IP (cont)</a:t>
            </a:r>
            <a:endParaRPr lang="en-US"/>
          </a:p>
        </p:txBody>
      </p:sp>
      <p:sp>
        <p:nvSpPr>
          <p:cNvPr id="3" name="Content Placeholder 2"/>
          <p:cNvSpPr>
            <a:spLocks noGrp="1"/>
          </p:cNvSpPr>
          <p:nvPr>
            <p:ph idx="1"/>
          </p:nvPr>
        </p:nvSpPr>
        <p:spPr>
          <a:xfrm>
            <a:off x="1371600" y="1931670"/>
            <a:ext cx="9601200" cy="4000500"/>
          </a:xfrm>
        </p:spPr>
        <p:txBody>
          <a:bodyPr>
            <a:normAutofit/>
          </a:bodyPr>
          <a:lstStyle/>
          <a:p>
            <a:r>
              <a:rPr lang="vi-VN" sz="1800" u="sng">
                <a:latin typeface="Arial" panose="020B0604020202020204" pitchFamily="34" charset="0"/>
                <a:cs typeface="Arial" panose="020B0604020202020204" pitchFamily="34" charset="0"/>
              </a:rPr>
              <a:t>Bước 1</a:t>
            </a:r>
            <a:r>
              <a:rPr lang="vi-VN" sz="1800">
                <a:latin typeface="Arial" panose="020B0604020202020204" pitchFamily="34" charset="0"/>
                <a:cs typeface="Arial" panose="020B0604020202020204" pitchFamily="34" charset="0"/>
              </a:rPr>
              <a:t>: giải bài toán QHTT bỏ đi ràng buộc nguyên.</a:t>
            </a:r>
          </a:p>
          <a:p>
            <a:r>
              <a:rPr lang="vi-VN" sz="1800" u="sng">
                <a:latin typeface="Arial" panose="020B0604020202020204" pitchFamily="34" charset="0"/>
                <a:cs typeface="Arial" panose="020B0604020202020204" pitchFamily="34" charset="0"/>
              </a:rPr>
              <a:t>Bước 2</a:t>
            </a:r>
            <a:r>
              <a:rPr lang="vi-VN" sz="1800">
                <a:latin typeface="Arial" panose="020B0604020202020204" pitchFamily="34" charset="0"/>
                <a:cs typeface="Arial" panose="020B0604020202020204" pitchFamily="34" charset="0"/>
              </a:rPr>
              <a:t>: Nếu không có biến nào 'không nguyên' thì kết thúc, đi đến bước 4. Ngược lại xét một biến xk=t không nguyên và đến bước 3.</a:t>
            </a:r>
          </a:p>
          <a:p>
            <a:r>
              <a:rPr lang="vi-VN" sz="1800" u="sng">
                <a:latin typeface="Arial" panose="020B0604020202020204" pitchFamily="34" charset="0"/>
                <a:cs typeface="Arial" panose="020B0604020202020204" pitchFamily="34" charset="0"/>
              </a:rPr>
              <a:t>Bước 3</a:t>
            </a:r>
            <a:r>
              <a:rPr lang="vi-VN" sz="1800">
                <a:latin typeface="Arial" panose="020B0604020202020204" pitchFamily="34" charset="0"/>
                <a:cs typeface="Arial" panose="020B0604020202020204" pitchFamily="34" charset="0"/>
              </a:rPr>
              <a:t>: chia thành 2 phần:</a:t>
            </a:r>
          </a:p>
          <a:p>
            <a:pPr marL="0" indent="0">
              <a:buNone/>
            </a:pPr>
            <a:r>
              <a:rPr lang="vi-VN" sz="1800">
                <a:latin typeface="Arial" panose="020B0604020202020204" pitchFamily="34" charset="0"/>
                <a:cs typeface="Arial" panose="020B0604020202020204" pitchFamily="34" charset="0"/>
              </a:rPr>
              <a:t>3.1. Bổ sung ràng buộc xk &lt;= [t] và giải lại rồi về bước 2.</a:t>
            </a:r>
          </a:p>
          <a:p>
            <a:pPr marL="0" indent="0">
              <a:buNone/>
            </a:pPr>
            <a:r>
              <a:rPr lang="vi-VN" sz="1800">
                <a:latin typeface="Arial" panose="020B0604020202020204" pitchFamily="34" charset="0"/>
                <a:cs typeface="Arial" panose="020B0604020202020204" pitchFamily="34" charset="0"/>
              </a:rPr>
              <a:t>3.2. Bổ sung ràng buộc xk &gt;= [t]+1 và giải lại rồi về bước 2.</a:t>
            </a:r>
          </a:p>
          <a:p>
            <a:r>
              <a:rPr lang="vi-VN" sz="1800" u="sng">
                <a:latin typeface="Arial" panose="020B0604020202020204" pitchFamily="34" charset="0"/>
                <a:cs typeface="Arial" panose="020B0604020202020204" pitchFamily="34" charset="0"/>
              </a:rPr>
              <a:t>Bước 4</a:t>
            </a:r>
            <a:r>
              <a:rPr lang="vi-VN" sz="1800">
                <a:latin typeface="Arial" panose="020B0604020202020204" pitchFamily="34" charset="0"/>
                <a:cs typeface="Arial" panose="020B0604020202020204" pitchFamily="34" charset="0"/>
              </a:rPr>
              <a:t>: trả về đáp số với số lần thực hiện bước 2 đủ lớn</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marL="0" indent="0">
              <a:buNone/>
            </a:pPr>
            <a:endParaRPr lang="en-US" sz="1800" smtClean="0">
              <a:latin typeface="Arial" panose="020B0604020202020204" pitchFamily="34" charset="0"/>
              <a:cs typeface="Arial" panose="020B0604020202020204" pitchFamily="34" charset="0"/>
            </a:endParaRPr>
          </a:p>
          <a:p>
            <a:pPr marL="0" indent="0">
              <a:buNone/>
            </a:pPr>
            <a:r>
              <a:rPr lang="vi-VN" sz="1800" smtClean="0">
                <a:latin typeface="Arial" panose="020B0604020202020204" pitchFamily="34" charset="0"/>
                <a:cs typeface="Arial" panose="020B0604020202020204" pitchFamily="34" charset="0"/>
              </a:rPr>
              <a:t>Vậy </a:t>
            </a:r>
            <a:r>
              <a:rPr lang="vi-VN" sz="1800">
                <a:latin typeface="Arial" panose="020B0604020202020204" pitchFamily="34" charset="0"/>
                <a:cs typeface="Arial" panose="020B0604020202020204" pitchFamily="34" charset="0"/>
              </a:rPr>
              <a:t>điểm khó ở đây là gì? Các phân nhánh của bài toán có thể rất lớn, vì thể ta không thể rà soát và giải hết mà chỉ tìm trong một không gian đủ lớn, chấp nhận được. Ở mỗi lần thực hiện bước 2, thứ tự chọn các xk cũng là một điều quan trọng ảnh hưởng đến lời giải.</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071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 with 2 variables</a:t>
            </a:r>
            <a:endParaRPr lang="en-US"/>
          </a:p>
        </p:txBody>
      </p:sp>
      <p:sp>
        <p:nvSpPr>
          <p:cNvPr id="3" name="Content Placeholder 2"/>
          <p:cNvSpPr>
            <a:spLocks noGrp="1"/>
          </p:cNvSpPr>
          <p:nvPr>
            <p:ph idx="1"/>
          </p:nvPr>
        </p:nvSpPr>
        <p:spPr>
          <a:xfrm>
            <a:off x="1371600" y="2286000"/>
            <a:ext cx="5029200" cy="3581400"/>
          </a:xfrm>
        </p:spPr>
        <p:txBody>
          <a:bodyPr>
            <a:normAutofit/>
          </a:bodyPr>
          <a:lstStyle/>
          <a:p>
            <a:r>
              <a:rPr lang="vi-VN" sz="1800">
                <a:latin typeface="Arial" panose="020B0604020202020204" pitchFamily="34" charset="0"/>
                <a:cs typeface="Arial" panose="020B0604020202020204" pitchFamily="34" charset="0"/>
              </a:rPr>
              <a:t>Đối với bài toán IP chỉ có hai biến, cho dù có rất nhiều ràng buộc thì ta vẫn có thể giải được bằng phương pháp hình học. Ta vẽ các đường biểu diễn ra, tìm miền cực biên rồi xét giá trị của hàm mục tiêu tại các điểm nguyên trong miền đó</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Tất nhiên, vẫn sẽ có vấn đề khi miền ràng buộc không bị chặn hoặc số điểm cần xét là quá </a:t>
            </a:r>
            <a:r>
              <a:rPr lang="en-US" sz="1800" smtClean="0">
                <a:latin typeface="Arial" panose="020B0604020202020204" pitchFamily="34" charset="0"/>
                <a:cs typeface="Arial" panose="020B0604020202020204" pitchFamily="34" charset="0"/>
              </a:rPr>
              <a:t>lớn. Chú ý rằng ở bài toán QHTT, ta chỉ xét tại các đỉnh của đa giác, và số đỉnh đó &lt;= số ràng buộc, là một giá trị nhỏ.</a:t>
            </a:r>
            <a:endParaRPr lang="en-US" sz="18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451" y="2160104"/>
            <a:ext cx="4595258" cy="3833192"/>
          </a:xfrm>
          <a:prstGeom prst="rect">
            <a:avLst/>
          </a:prstGeom>
        </p:spPr>
      </p:pic>
    </p:spTree>
    <p:extLst>
      <p:ext uri="{BB962C8B-B14F-4D97-AF65-F5344CB8AC3E}">
        <p14:creationId xmlns:p14="http://schemas.microsoft.com/office/powerpoint/2010/main" val="1408714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a:xfrm>
            <a:off x="1371600" y="1703070"/>
            <a:ext cx="9601200" cy="3581400"/>
          </a:xfrm>
        </p:spPr>
        <p:txBody>
          <a:bodyPr>
            <a:normAutofit/>
          </a:bodyPr>
          <a:lstStyle/>
          <a:p>
            <a:r>
              <a:rPr lang="en-US" sz="1800" smtClean="0">
                <a:latin typeface="Arial" panose="020B0604020202020204" pitchFamily="34" charset="0"/>
                <a:cs typeface="Arial" panose="020B0604020202020204" pitchFamily="34" charset="0"/>
              </a:rPr>
              <a:t>Ta xét bài toán sau: </a:t>
            </a:r>
            <a:r>
              <a:rPr lang="vi-VN" sz="1800" smtClean="0">
                <a:latin typeface="Arial" panose="020B0604020202020204" pitchFamily="34" charset="0"/>
                <a:cs typeface="Arial" panose="020B0604020202020204" pitchFamily="34" charset="0"/>
              </a:rPr>
              <a:t>Đầu </a:t>
            </a:r>
            <a:r>
              <a:rPr lang="vi-VN" sz="1800">
                <a:latin typeface="Arial" panose="020B0604020202020204" pitchFamily="34" charset="0"/>
                <a:cs typeface="Arial" panose="020B0604020202020204" pitchFamily="34" charset="0"/>
              </a:rPr>
              <a:t>tư 10k$ vào 3 quỹ F1, F2, F3 với lợi nhuận lần lượt là 2%, 4%, 5%. Giả sử số tiền đầu tư đều nguyên (đơn vị $) và tiền đầu tư cho quỹ F1 &gt;= 2*tiền đầu tư cho quỹ F2, tiền đầu tư cho quỹ F3 &lt;= 2/3*tổng tiền đầu tư. Tìm GTLN của lợi nhuận.</a:t>
            </a:r>
            <a:endParaRPr lang="en-US" sz="18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 y="2704966"/>
            <a:ext cx="10386586" cy="3890143"/>
          </a:xfrm>
          <a:prstGeom prst="rect">
            <a:avLst/>
          </a:prstGeom>
        </p:spPr>
      </p:pic>
    </p:spTree>
    <p:extLst>
      <p:ext uri="{BB962C8B-B14F-4D97-AF65-F5344CB8AC3E}">
        <p14:creationId xmlns:p14="http://schemas.microsoft.com/office/powerpoint/2010/main" val="59008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(cont)</a:t>
            </a:r>
            <a:endParaRPr lang="en-US"/>
          </a:p>
        </p:txBody>
      </p:sp>
      <p:sp>
        <p:nvSpPr>
          <p:cNvPr id="3" name="Content Placeholder 2"/>
          <p:cNvSpPr>
            <a:spLocks noGrp="1"/>
          </p:cNvSpPr>
          <p:nvPr>
            <p:ph idx="1"/>
          </p:nvPr>
        </p:nvSpPr>
        <p:spPr>
          <a:xfrm>
            <a:off x="1212863" y="1428750"/>
            <a:ext cx="6400800" cy="3581400"/>
          </a:xfrm>
        </p:spPr>
        <p:txBody>
          <a:bodyPr>
            <a:normAutofit/>
          </a:bodyPr>
          <a:lstStyle/>
          <a:p>
            <a:r>
              <a:rPr lang="en-US" sz="1800" smtClean="0">
                <a:latin typeface="Arial" panose="020B0604020202020204" pitchFamily="34" charset="0"/>
                <a:cs typeface="Arial" panose="020B0604020202020204" pitchFamily="34" charset="0"/>
              </a:rPr>
              <a:t>Ta có sơ đồ giải bài toán trên như hình bên.</a:t>
            </a:r>
          </a:p>
          <a:p>
            <a:r>
              <a:rPr lang="en-US" sz="1800" smtClean="0">
                <a:latin typeface="Arial" panose="020B0604020202020204" pitchFamily="34" charset="0"/>
                <a:cs typeface="Arial" panose="020B0604020202020204" pitchFamily="34" charset="0"/>
              </a:rPr>
              <a:t>Việc chọn thứ tự thực hiện khác của nhánh cận có thể khiến quá trình tìm kiếm diễn ra phức tạp hơn, hoặc nghiệm thu được sẽ không tốt bằng.</a:t>
            </a:r>
            <a:endParaRPr lang="en-US" sz="18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8322" y="390356"/>
            <a:ext cx="3692588" cy="23888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779226"/>
            <a:ext cx="7460627" cy="3909399"/>
          </a:xfrm>
          <a:prstGeom prst="rect">
            <a:avLst/>
          </a:prstGeom>
        </p:spPr>
      </p:pic>
    </p:spTree>
    <p:extLst>
      <p:ext uri="{BB962C8B-B14F-4D97-AF65-F5344CB8AC3E}">
        <p14:creationId xmlns:p14="http://schemas.microsoft.com/office/powerpoint/2010/main" val="1928368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a:t>
            </a:r>
            <a:endParaRPr lang="en-US"/>
          </a:p>
        </p:txBody>
      </p:sp>
      <p:sp>
        <p:nvSpPr>
          <p:cNvPr id="3" name="Content Placeholder 2"/>
          <p:cNvSpPr>
            <a:spLocks noGrp="1"/>
          </p:cNvSpPr>
          <p:nvPr>
            <p:ph idx="1"/>
          </p:nvPr>
        </p:nvSpPr>
        <p:spPr/>
        <p:txBody>
          <a:bodyPr/>
          <a:lstStyle/>
          <a:p>
            <a:pPr marL="0" indent="0">
              <a:buNone/>
            </a:pPr>
            <a:r>
              <a:rPr lang="vi-VN">
                <a:latin typeface="Arial" panose="020B0604020202020204" pitchFamily="34" charset="0"/>
                <a:cs typeface="Arial" panose="020B0604020202020204" pitchFamily="34" charset="0"/>
              </a:rPr>
              <a:t>Hãy lập mô hình QHTT cho bài toán bên dưới với các ràng buộc hợp lý + đầy đủ nhất, sau đó giải bài toán bằng công cụ tính toán </a:t>
            </a:r>
            <a:r>
              <a:rPr lang="vi-VN">
                <a:latin typeface="Arial" panose="020B0604020202020204" pitchFamily="34" charset="0"/>
                <a:cs typeface="Arial" panose="020B0604020202020204" pitchFamily="34" charset="0"/>
              </a:rPr>
              <a:t>phù </a:t>
            </a:r>
            <a:r>
              <a:rPr lang="vi-VN" smtClean="0">
                <a:latin typeface="Arial" panose="020B0604020202020204" pitchFamily="34" charset="0"/>
                <a:cs typeface="Arial" panose="020B0604020202020204" pitchFamily="34" charset="0"/>
              </a:rPr>
              <a:t>hợp</a:t>
            </a:r>
            <a:r>
              <a:rPr lang="en-US" smtClean="0">
                <a:latin typeface="Arial" panose="020B0604020202020204" pitchFamily="34" charset="0"/>
                <a:cs typeface="Arial" panose="020B0604020202020204" pitchFamily="34" charset="0"/>
              </a:rPr>
              <a:t>:</a:t>
            </a:r>
          </a:p>
          <a:p>
            <a:pPr marL="0" indent="0">
              <a:buNone/>
            </a:pPr>
            <a:endParaRPr lang="en-US" smtClean="0">
              <a:latin typeface="Arial" panose="020B0604020202020204" pitchFamily="34" charset="0"/>
              <a:cs typeface="Arial" panose="020B0604020202020204" pitchFamily="34" charset="0"/>
            </a:endParaRPr>
          </a:p>
          <a:p>
            <a:pPr marL="0" indent="0" algn="just">
              <a:buNone/>
            </a:pPr>
            <a:r>
              <a:rPr lang="en-US" b="1" smtClean="0">
                <a:latin typeface="Arial" panose="020B0604020202020204" pitchFamily="34" charset="0"/>
                <a:cs typeface="Arial" panose="020B0604020202020204" pitchFamily="34" charset="0"/>
              </a:rPr>
              <a:t>Đề bài</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Một </a:t>
            </a:r>
            <a:r>
              <a:rPr lang="vi-VN">
                <a:latin typeface="Arial" panose="020B0604020202020204" pitchFamily="34" charset="0"/>
                <a:cs typeface="Arial" panose="020B0604020202020204" pitchFamily="34" charset="0"/>
              </a:rPr>
              <a:t>cơ sở sản xuất có 2 loại thanh cốt thép dài 6m</a:t>
            </a:r>
            <a:r>
              <a:rPr lang="vi-VN">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8m</a:t>
            </a:r>
            <a:r>
              <a:rPr lang="en-US" smtClean="0">
                <a:latin typeface="Arial" panose="020B0604020202020204" pitchFamily="34" charset="0"/>
                <a:cs typeface="Arial" panose="020B0604020202020204" pitchFamily="34" charset="0"/>
              </a:rPr>
              <a:t> (số lượng không giới hạn)</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Cần gia </a:t>
            </a:r>
            <a:r>
              <a:rPr lang="vi-VN">
                <a:latin typeface="Arial" panose="020B0604020202020204" pitchFamily="34" charset="0"/>
                <a:cs typeface="Arial" panose="020B0604020202020204" pitchFamily="34" charset="0"/>
              </a:rPr>
              <a:t>công </a:t>
            </a:r>
            <a:r>
              <a:rPr lang="en-US" smtClean="0">
                <a:latin typeface="Arial" panose="020B0604020202020204" pitchFamily="34" charset="0"/>
                <a:cs typeface="Arial" panose="020B0604020202020204" pitchFamily="34" charset="0"/>
              </a:rPr>
              <a:t>ra </a:t>
            </a:r>
            <a:r>
              <a:rPr lang="vi-VN" smtClean="0">
                <a:latin typeface="Arial" panose="020B0604020202020204" pitchFamily="34" charset="0"/>
                <a:cs typeface="Arial" panose="020B0604020202020204" pitchFamily="34" charset="0"/>
              </a:rPr>
              <a:t>100 </a:t>
            </a:r>
            <a:r>
              <a:rPr lang="vi-VN">
                <a:latin typeface="Arial" panose="020B0604020202020204" pitchFamily="34" charset="0"/>
                <a:cs typeface="Arial" panose="020B0604020202020204" pitchFamily="34" charset="0"/>
              </a:rPr>
              <a:t>đoạn 2,4m và 150 đoạn 2,8m. Hỏi nên cắt cốt thép thế nào để tiết kiệm nhất?</a:t>
            </a:r>
          </a:p>
          <a:p>
            <a:endParaRPr lang="en-US"/>
          </a:p>
        </p:txBody>
      </p:sp>
    </p:spTree>
    <p:extLst>
      <p:ext uri="{BB962C8B-B14F-4D97-AF65-F5344CB8AC3E}">
        <p14:creationId xmlns:p14="http://schemas.microsoft.com/office/powerpoint/2010/main" val="2341978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Three ways </a:t>
            </a:r>
            <a:r>
              <a:rPr lang="en-US"/>
              <a:t>to get BFS</a:t>
            </a:r>
          </a:p>
        </p:txBody>
      </p:sp>
      <p:sp>
        <p:nvSpPr>
          <p:cNvPr id="3" name="Content Placeholder 2"/>
          <p:cNvSpPr>
            <a:spLocks noGrp="1"/>
          </p:cNvSpPr>
          <p:nvPr>
            <p:ph idx="1"/>
          </p:nvPr>
        </p:nvSpPr>
        <p:spPr/>
        <p:txBody>
          <a:bodyPr/>
          <a:lstStyle/>
          <a:p>
            <a:pPr marL="0" indent="0">
              <a:buNone/>
            </a:pPr>
            <a:r>
              <a:rPr lang="en-US" smtClean="0">
                <a:latin typeface="Arial" panose="020B0604020202020204" pitchFamily="34" charset="0"/>
                <a:cs typeface="Arial" panose="020B0604020202020204" pitchFamily="34" charset="0"/>
              </a:rPr>
              <a:t>Ta </a:t>
            </a:r>
            <a:r>
              <a:rPr lang="en-US">
                <a:latin typeface="Arial" panose="020B0604020202020204" pitchFamily="34" charset="0"/>
                <a:cs typeface="Arial" panose="020B0604020202020204" pitchFamily="34" charset="0"/>
              </a:rPr>
              <a:t>có 3 cách để tìm PACB:</a:t>
            </a:r>
          </a:p>
          <a:p>
            <a:r>
              <a:rPr lang="en-US" smtClean="0">
                <a:latin typeface="Arial" panose="020B0604020202020204" pitchFamily="34" charset="0"/>
                <a:cs typeface="Arial" panose="020B0604020202020204" pitchFamily="34" charset="0"/>
              </a:rPr>
              <a:t>Min-cost</a:t>
            </a:r>
            <a:r>
              <a:rPr lang="en-US">
                <a:latin typeface="Arial" panose="020B0604020202020204" pitchFamily="34" charset="0"/>
                <a:cs typeface="Arial" panose="020B0604020202020204" pitchFamily="34" charset="0"/>
              </a:rPr>
              <a:t>.</a:t>
            </a:r>
          </a:p>
          <a:p>
            <a:r>
              <a:rPr lang="en-US" smtClean="0">
                <a:latin typeface="Arial" panose="020B0604020202020204" pitchFamily="34" charset="0"/>
                <a:cs typeface="Arial" panose="020B0604020202020204" pitchFamily="34" charset="0"/>
              </a:rPr>
              <a:t>Góc </a:t>
            </a:r>
            <a:r>
              <a:rPr lang="en-US">
                <a:latin typeface="Arial" panose="020B0604020202020204" pitchFamily="34" charset="0"/>
                <a:cs typeface="Arial" panose="020B0604020202020204" pitchFamily="34" charset="0"/>
              </a:rPr>
              <a:t>Tây Bắc.</a:t>
            </a:r>
          </a:p>
          <a:p>
            <a:r>
              <a:rPr lang="en-US">
                <a:latin typeface="Arial" panose="020B0604020202020204" pitchFamily="34" charset="0"/>
                <a:cs typeface="Arial" panose="020B0604020202020204" pitchFamily="34" charset="0"/>
              </a:rPr>
              <a:t>F</a:t>
            </a:r>
            <a:r>
              <a:rPr lang="en-US" smtClean="0">
                <a:latin typeface="Arial" panose="020B0604020202020204" pitchFamily="34" charset="0"/>
                <a:cs typeface="Arial" panose="020B0604020202020204" pitchFamily="34" charset="0"/>
              </a:rPr>
              <a:t>ogel</a:t>
            </a:r>
            <a:r>
              <a:rPr lang="en-US" smtClean="0">
                <a:latin typeface="Arial" panose="020B0604020202020204" pitchFamily="34" charset="0"/>
                <a:cs typeface="Arial" panose="020B0604020202020204" pitchFamily="34" charset="0"/>
              </a:rPr>
              <a:t>.</a:t>
            </a:r>
          </a:p>
          <a:p>
            <a:pPr marL="0" indent="0">
              <a:buNone/>
            </a:pPr>
            <a:r>
              <a:rPr lang="en-US" smtClean="0">
                <a:latin typeface="Arial" panose="020B0604020202020204" pitchFamily="34" charset="0"/>
                <a:cs typeface="Arial" panose="020B0604020202020204" pitchFamily="34" charset="0"/>
              </a:rPr>
              <a:t>Một khi đã có PACB, ta tiến hành dùng thuật toán thế vị để tìm ra lời giải tối ưu cho bài toán vận tải.</a:t>
            </a:r>
          </a:p>
        </p:txBody>
      </p:sp>
    </p:spTree>
    <p:extLst>
      <p:ext uri="{BB962C8B-B14F-4D97-AF65-F5344CB8AC3E}">
        <p14:creationId xmlns:p14="http://schemas.microsoft.com/office/powerpoint/2010/main" val="2427497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a:t>
            </a:r>
            <a:r>
              <a:rPr lang="en-US" smtClean="0"/>
              <a:t>min-cost</a:t>
            </a:r>
            <a:endParaRPr lang="en-US"/>
          </a:p>
        </p:txBody>
      </p:sp>
      <p:sp>
        <p:nvSpPr>
          <p:cNvPr id="3" name="Content Placeholder 2"/>
          <p:cNvSpPr>
            <a:spLocks noGrp="1"/>
          </p:cNvSpPr>
          <p:nvPr>
            <p:ph idx="1"/>
          </p:nvPr>
        </p:nvSpPr>
        <p:spPr>
          <a:xfrm>
            <a:off x="872837" y="1967542"/>
            <a:ext cx="9601200" cy="3900056"/>
          </a:xfrm>
        </p:spPr>
        <p:txBody>
          <a:bodyPr/>
          <a:lstStyle/>
          <a:p>
            <a:r>
              <a:rPr lang="en-US" smtClean="0">
                <a:latin typeface="Arial" panose="020B0604020202020204" pitchFamily="34" charset="0"/>
                <a:cs typeface="Arial" panose="020B0604020202020204" pitchFamily="34" charset="0"/>
              </a:rPr>
              <a:t>Phân </a:t>
            </a:r>
            <a:r>
              <a:rPr lang="en-US">
                <a:latin typeface="Arial" panose="020B0604020202020204" pitchFamily="34" charset="0"/>
                <a:cs typeface="Arial" panose="020B0604020202020204" pitchFamily="34" charset="0"/>
              </a:rPr>
              <a:t>phối </a:t>
            </a:r>
            <a:r>
              <a:rPr lang="en-US" b="1">
                <a:latin typeface="Arial" panose="020B0604020202020204" pitchFamily="34" charset="0"/>
                <a:cs typeface="Arial" panose="020B0604020202020204" pitchFamily="34" charset="0"/>
              </a:rPr>
              <a:t>lượng hàng lớn nhất </a:t>
            </a:r>
            <a:r>
              <a:rPr lang="en-US">
                <a:latin typeface="Arial" panose="020B0604020202020204" pitchFamily="34" charset="0"/>
                <a:cs typeface="Arial" panose="020B0604020202020204" pitchFamily="34" charset="0"/>
              </a:rPr>
              <a:t>có thể vào ô có </a:t>
            </a:r>
            <a:r>
              <a:rPr lang="en-US" b="1">
                <a:latin typeface="Arial" panose="020B0604020202020204" pitchFamily="34" charset="0"/>
                <a:cs typeface="Arial" panose="020B0604020202020204" pitchFamily="34" charset="0"/>
              </a:rPr>
              <a:t>chi phí thấp nhất</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Ta tính được </a:t>
            </a:r>
            <a:r>
              <a:rPr lang="en-US" b="1" smtClean="0">
                <a:latin typeface="Arial" panose="020B0604020202020204" pitchFamily="34" charset="0"/>
                <a:cs typeface="Arial" panose="020B0604020202020204" pitchFamily="34" charset="0"/>
              </a:rPr>
              <a:t>hàm mục tiêu f = 485.</a:t>
            </a:r>
            <a:endParaRPr lang="en-US"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772594" y="182076"/>
            <a:ext cx="2889734" cy="15652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05" y="2874416"/>
            <a:ext cx="3312567" cy="17010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548" y="4790839"/>
            <a:ext cx="3174028" cy="171677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167" y="2888271"/>
            <a:ext cx="3174028" cy="164647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490" y="2888271"/>
            <a:ext cx="3182562" cy="164647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3304" y="4790838"/>
            <a:ext cx="3321949" cy="1779277"/>
          </a:xfrm>
          <a:prstGeom prst="rect">
            <a:avLst/>
          </a:prstGeom>
        </p:spPr>
      </p:pic>
    </p:spTree>
    <p:extLst>
      <p:ext uri="{BB962C8B-B14F-4D97-AF65-F5344CB8AC3E}">
        <p14:creationId xmlns:p14="http://schemas.microsoft.com/office/powerpoint/2010/main" val="207762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Northwest corner method</a:t>
            </a:r>
            <a:endParaRPr lang="en-US"/>
          </a:p>
        </p:txBody>
      </p:sp>
      <p:sp>
        <p:nvSpPr>
          <p:cNvPr id="3" name="Content Placeholder 2"/>
          <p:cNvSpPr>
            <a:spLocks noGrp="1"/>
          </p:cNvSpPr>
          <p:nvPr>
            <p:ph idx="1"/>
          </p:nvPr>
        </p:nvSpPr>
        <p:spPr>
          <a:xfrm>
            <a:off x="1371600" y="1607127"/>
            <a:ext cx="9601200" cy="4260273"/>
          </a:xfrm>
        </p:spPr>
        <p:txBody>
          <a:bodyPr/>
          <a:lstStyle/>
          <a:p>
            <a:r>
              <a:rPr lang="vi-VN"/>
              <a:t>Ý tưởng là phân phối lượng hàng nhiều nhất vào ô ở góc Tây Bắc (góc trên bên trái), vẫn đảm bảo tiêu chí: trạm phát nào hết hàng thì xóa dòng; trạm thu nào nhận đủ thì xóa cột</a:t>
            </a:r>
            <a:r>
              <a:rPr lang="vi-VN" smtClean="0"/>
              <a:t>.</a:t>
            </a:r>
            <a:r>
              <a:rPr lang="en-US" smtClean="0"/>
              <a:t> </a:t>
            </a:r>
            <a:r>
              <a:rPr lang="en-US" b="1" i="1" smtClean="0">
                <a:latin typeface="Arial" panose="020B0604020202020204" pitchFamily="34" charset="0"/>
                <a:cs typeface="Arial" panose="020B0604020202020204" pitchFamily="34" charset="0"/>
              </a:rPr>
              <a:t>VD bên dưới cho z = 790.</a:t>
            </a:r>
            <a:endParaRPr lang="en-US" b="1" i="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806788" y="2358076"/>
            <a:ext cx="3188676" cy="17013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10" y="2703309"/>
            <a:ext cx="3344375" cy="17439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031" y="2703310"/>
            <a:ext cx="3388338" cy="17439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110" y="4602564"/>
            <a:ext cx="3344375" cy="188185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8031" y="4616358"/>
            <a:ext cx="3388338" cy="186805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0190" y="4616358"/>
            <a:ext cx="3448146" cy="1875878"/>
          </a:xfrm>
          <a:prstGeom prst="rect">
            <a:avLst/>
          </a:prstGeom>
        </p:spPr>
      </p:pic>
    </p:spTree>
    <p:extLst>
      <p:ext uri="{BB962C8B-B14F-4D97-AF65-F5344CB8AC3E}">
        <p14:creationId xmlns:p14="http://schemas.microsoft.com/office/powerpoint/2010/main" val="2518954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108" y="476044"/>
            <a:ext cx="9601200" cy="1485900"/>
          </a:xfrm>
        </p:spPr>
        <p:txBody>
          <a:bodyPr/>
          <a:lstStyle/>
          <a:p>
            <a:r>
              <a:rPr lang="en-US"/>
              <a:t>Example Fogel method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2442526"/>
            <a:ext cx="3325091" cy="2034172"/>
          </a:xfrm>
        </p:spPr>
      </p:pic>
      <p:pic>
        <p:nvPicPr>
          <p:cNvPr id="4" name="Picture 3"/>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032098" y="368341"/>
            <a:ext cx="3188676" cy="1701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820" y="2442526"/>
            <a:ext cx="3213272" cy="203417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599" y="4583452"/>
            <a:ext cx="3325091" cy="20325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5821" y="4583452"/>
            <a:ext cx="3454329" cy="203252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0008" y="4597307"/>
            <a:ext cx="3505737" cy="1906629"/>
          </a:xfrm>
          <a:prstGeom prst="rect">
            <a:avLst/>
          </a:prstGeom>
        </p:spPr>
      </p:pic>
      <p:sp>
        <p:nvSpPr>
          <p:cNvPr id="10" name="Content Placeholder 2"/>
          <p:cNvSpPr txBox="1">
            <a:spLocks/>
          </p:cNvSpPr>
          <p:nvPr/>
        </p:nvSpPr>
        <p:spPr>
          <a:xfrm>
            <a:off x="1025236" y="1205345"/>
            <a:ext cx="9601200" cy="380139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vi-VN" smtClean="0">
                <a:latin typeface="Arial" panose="020B0604020202020204" pitchFamily="34" charset="0"/>
                <a:cs typeface="Arial" panose="020B0604020202020204" pitchFamily="34" charset="0"/>
              </a:rPr>
              <a:t>Trên mỗi dòng, một cột, tính hiệu số </a:t>
            </a:r>
            <a:r>
              <a:rPr lang="vi-VN" b="1" smtClean="0">
                <a:latin typeface="Arial" panose="020B0604020202020204" pitchFamily="34" charset="0"/>
                <a:cs typeface="Arial" panose="020B0604020202020204" pitchFamily="34" charset="0"/>
              </a:rPr>
              <a:t>hai cước phí nhỏ nhất</a:t>
            </a:r>
            <a:r>
              <a:rPr lang="vi-VN" smtClean="0">
                <a:latin typeface="Arial" panose="020B0604020202020204" pitchFamily="34" charset="0"/>
                <a:cs typeface="Arial" panose="020B0604020202020204" pitchFamily="34" charset="0"/>
              </a:rPr>
              <a:t>.</a:t>
            </a:r>
          </a:p>
          <a:p>
            <a:r>
              <a:rPr lang="vi-VN" smtClean="0">
                <a:latin typeface="Arial" panose="020B0604020202020204" pitchFamily="34" charset="0"/>
                <a:cs typeface="Arial" panose="020B0604020202020204" pitchFamily="34" charset="0"/>
              </a:rPr>
              <a:t>Chọn dòng, cột có </a:t>
            </a:r>
            <a:r>
              <a:rPr lang="vi-VN" b="1" smtClean="0">
                <a:latin typeface="Arial" panose="020B0604020202020204" pitchFamily="34" charset="0"/>
                <a:cs typeface="Arial" panose="020B0604020202020204" pitchFamily="34" charset="0"/>
              </a:rPr>
              <a:t>hiệu max</a:t>
            </a:r>
            <a:r>
              <a:rPr lang="vi-VN" smtClean="0">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Phân lượng </a:t>
            </a:r>
            <a:r>
              <a:rPr lang="vi-VN" b="1" smtClean="0">
                <a:latin typeface="Arial" panose="020B0604020202020204" pitchFamily="34" charset="0"/>
                <a:cs typeface="Arial" panose="020B0604020202020204" pitchFamily="34" charset="0"/>
              </a:rPr>
              <a:t>hàng</a:t>
            </a:r>
            <a:r>
              <a:rPr lang="vi-VN" smtClean="0">
                <a:latin typeface="Arial" panose="020B0604020202020204" pitchFamily="34" charset="0"/>
                <a:cs typeface="Arial" panose="020B0604020202020204" pitchFamily="34" charset="0"/>
              </a:rPr>
              <a:t> </a:t>
            </a:r>
            <a:r>
              <a:rPr lang="vi-VN" b="1" smtClean="0">
                <a:latin typeface="Arial" panose="020B0604020202020204" pitchFamily="34" charset="0"/>
                <a:cs typeface="Arial" panose="020B0604020202020204" pitchFamily="34" charset="0"/>
              </a:rPr>
              <a:t>nhiều nhất </a:t>
            </a:r>
            <a:r>
              <a:rPr lang="vi-VN" smtClean="0">
                <a:latin typeface="Arial" panose="020B0604020202020204" pitchFamily="34" charset="0"/>
                <a:cs typeface="Arial" panose="020B0604020202020204" pitchFamily="34" charset="0"/>
              </a:rPr>
              <a:t>vào ô </a:t>
            </a:r>
            <a:endParaRPr lang="en-US" smtClean="0">
              <a:latin typeface="Arial" panose="020B0604020202020204" pitchFamily="34" charset="0"/>
              <a:cs typeface="Arial" panose="020B0604020202020204" pitchFamily="34" charset="0"/>
            </a:endParaRPr>
          </a:p>
          <a:p>
            <a:pPr marL="0" indent="0">
              <a:buNone/>
            </a:pPr>
            <a:r>
              <a:rPr lang="vi-VN" smtClean="0">
                <a:latin typeface="Arial" panose="020B0604020202020204" pitchFamily="34" charset="0"/>
                <a:cs typeface="Arial" panose="020B0604020202020204" pitchFamily="34" charset="0"/>
              </a:rPr>
              <a:t>có </a:t>
            </a:r>
            <a:r>
              <a:rPr lang="vi-VN" b="1" smtClean="0">
                <a:latin typeface="Arial" panose="020B0604020202020204" pitchFamily="34" charset="0"/>
                <a:cs typeface="Arial" panose="020B0604020202020204" pitchFamily="34" charset="0"/>
              </a:rPr>
              <a:t>cước phí nhỏ nhất </a:t>
            </a:r>
            <a:r>
              <a:rPr lang="vi-VN" smtClean="0">
                <a:latin typeface="Arial" panose="020B0604020202020204" pitchFamily="34" charset="0"/>
                <a:cs typeface="Arial" panose="020B0604020202020204" pitchFamily="34" charset="0"/>
              </a:rPr>
              <a:t>trên dòng/cột vừa chọn</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042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normalize</a:t>
            </a:r>
            <a:endParaRPr lang="en-US"/>
          </a:p>
        </p:txBody>
      </p:sp>
      <p:sp>
        <p:nvSpPr>
          <p:cNvPr id="3" name="Content Placeholder 2"/>
          <p:cNvSpPr>
            <a:spLocks noGrp="1"/>
          </p:cNvSpPr>
          <p:nvPr>
            <p:ph idx="1"/>
          </p:nvPr>
        </p:nvSpPr>
        <p:spPr>
          <a:xfrm>
            <a:off x="1371600" y="1953491"/>
            <a:ext cx="9601200" cy="3581400"/>
          </a:xfrm>
        </p:spPr>
        <p:txBody>
          <a:bodyPr/>
          <a:lstStyle/>
          <a:p>
            <a:pPr algn="just"/>
            <a:r>
              <a:rPr lang="en-US" smtClean="0">
                <a:latin typeface="Arial" panose="020B0604020202020204" pitchFamily="34" charset="0"/>
                <a:cs typeface="Arial" panose="020B0604020202020204" pitchFamily="34" charset="0"/>
              </a:rPr>
              <a:t>Chuẩn hóa bảng (còn gọi là </a:t>
            </a:r>
            <a:r>
              <a:rPr lang="en-US" b="1" smtClean="0">
                <a:latin typeface="Arial" panose="020B0604020202020204" pitchFamily="34" charset="0"/>
                <a:cs typeface="Arial" panose="020B0604020202020204" pitchFamily="34" charset="0"/>
              </a:rPr>
              <a:t>quy-0 bảng</a:t>
            </a:r>
            <a:r>
              <a:rPr lang="en-US" smtClean="0">
                <a:latin typeface="Arial" panose="020B0604020202020204" pitchFamily="34" charset="0"/>
                <a:cs typeface="Arial" panose="020B0604020202020204" pitchFamily="34" charset="0"/>
              </a:rPr>
              <a:t>). Cộng vào mỗi hàng, cột các số thích hợp sao cho tổng cước phí ở từng </a:t>
            </a:r>
            <a:r>
              <a:rPr lang="en-US" b="1" smtClean="0">
                <a:latin typeface="Arial" panose="020B0604020202020204" pitchFamily="34" charset="0"/>
                <a:cs typeface="Arial" panose="020B0604020202020204" pitchFamily="34" charset="0"/>
              </a:rPr>
              <a:t>ô </a:t>
            </a:r>
            <a:r>
              <a:rPr lang="en-US" b="1" smtClean="0">
                <a:latin typeface="Arial" panose="020B0604020202020204" pitchFamily="34" charset="0"/>
                <a:cs typeface="Arial" panose="020B0604020202020204" pitchFamily="34" charset="0"/>
              </a:rPr>
              <a:t>chọn</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là 0. Trong hệ, ta chọn r1 = 0 thì tính được giá trị của 6 biến kia, sau đó thay vào để được bảng mới mà các vị trí cước phí là 0.</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46" y="3329876"/>
            <a:ext cx="4215064" cy="24197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356" y="3329876"/>
            <a:ext cx="2308506" cy="2419759"/>
          </a:xfrm>
          <a:prstGeom prst="rect">
            <a:avLst/>
          </a:prstGeom>
        </p:spPr>
      </p:pic>
    </p:spTree>
    <p:extLst>
      <p:ext uri="{BB962C8B-B14F-4D97-AF65-F5344CB8AC3E}">
        <p14:creationId xmlns:p14="http://schemas.microsoft.com/office/powerpoint/2010/main" val="3613980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a:t>
            </a:r>
            <a:r>
              <a:rPr lang="en-US" smtClean="0"/>
              <a:t>normalize (cont)</a:t>
            </a:r>
            <a:endParaRPr lang="en-US"/>
          </a:p>
        </p:txBody>
      </p:sp>
      <p:sp>
        <p:nvSpPr>
          <p:cNvPr id="3" name="Content Placeholder 2"/>
          <p:cNvSpPr>
            <a:spLocks noGrp="1"/>
          </p:cNvSpPr>
          <p:nvPr>
            <p:ph idx="1"/>
          </p:nvPr>
        </p:nvSpPr>
        <p:spPr>
          <a:xfrm>
            <a:off x="1371600" y="1870364"/>
            <a:ext cx="9601200" cy="3997036"/>
          </a:xfrm>
        </p:spPr>
        <p:txBody>
          <a:bodyPr/>
          <a:lstStyle/>
          <a:p>
            <a:pPr algn="just"/>
            <a:r>
              <a:rPr lang="en-US" smtClean="0">
                <a:latin typeface="Arial" panose="020B0604020202020204" pitchFamily="34" charset="0"/>
                <a:cs typeface="Arial" panose="020B0604020202020204" pitchFamily="34" charset="0"/>
              </a:rPr>
              <a:t>Sau khi thao tác, ta có bảng bên dưới. </a:t>
            </a:r>
            <a:r>
              <a:rPr lang="pt-BR">
                <a:latin typeface="Arial" panose="020B0604020202020204" pitchFamily="34" charset="0"/>
                <a:cs typeface="Arial" panose="020B0604020202020204" pitchFamily="34" charset="0"/>
              </a:rPr>
              <a:t>Với r1=0, ta có </a:t>
            </a:r>
            <a:r>
              <a:rPr lang="pt-BR" b="1">
                <a:latin typeface="Arial" panose="020B0604020202020204" pitchFamily="34" charset="0"/>
                <a:cs typeface="Arial" panose="020B0604020202020204" pitchFamily="34" charset="0"/>
              </a:rPr>
              <a:t>s1=-1, s4=-2, r2=-7, s3=3, r3=-6, s2=4. </a:t>
            </a:r>
            <a:endParaRPr lang="pt-BR" b="1" smtClean="0">
              <a:latin typeface="Arial" panose="020B0604020202020204" pitchFamily="34" charset="0"/>
              <a:cs typeface="Arial" panose="020B0604020202020204" pitchFamily="34" charset="0"/>
            </a:endParaRPr>
          </a:p>
          <a:p>
            <a:pPr algn="just"/>
            <a:r>
              <a:rPr lang="en-US" smtClean="0">
                <a:latin typeface="Arial" panose="020B0604020202020204" pitchFamily="34" charset="0"/>
                <a:cs typeface="Arial" panose="020B0604020202020204" pitchFamily="34" charset="0"/>
              </a:rPr>
              <a:t>Chú ý rằng nếu ban đầu có ít hơn </a:t>
            </a:r>
            <a:r>
              <a:rPr lang="en-US" b="1" smtClean="0">
                <a:latin typeface="Arial" panose="020B0604020202020204" pitchFamily="34" charset="0"/>
                <a:cs typeface="Arial" panose="020B0604020202020204" pitchFamily="34" charset="0"/>
              </a:rPr>
              <a:t>m+n-1</a:t>
            </a:r>
            <a:r>
              <a:rPr lang="en-US" smtClean="0">
                <a:latin typeface="Arial" panose="020B0604020202020204" pitchFamily="34" charset="0"/>
                <a:cs typeface="Arial" panose="020B0604020202020204" pitchFamily="34" charset="0"/>
              </a:rPr>
              <a:t> ô chọn, ta sẽ bổ sung thêm một / một vài ô nào đó tùy ý nào đó là ô chọn (với lượng hàng hóa là 0) rồi lại làm tương tự trên. Các ô chọn mới phải đảm bảo yếu tố “</a:t>
            </a:r>
            <a:r>
              <a:rPr lang="en-US" b="1" smtClean="0">
                <a:latin typeface="Arial" panose="020B0604020202020204" pitchFamily="34" charset="0"/>
                <a:cs typeface="Arial" panose="020B0604020202020204" pitchFamily="34" charset="0"/>
              </a:rPr>
              <a:t>không tạo thành chu trình</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10" y="3730336"/>
            <a:ext cx="4521491" cy="24197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77" y="3730335"/>
            <a:ext cx="4673956" cy="2419759"/>
          </a:xfrm>
          <a:prstGeom prst="rect">
            <a:avLst/>
          </a:prstGeom>
        </p:spPr>
      </p:pic>
    </p:spTree>
    <p:extLst>
      <p:ext uri="{BB962C8B-B14F-4D97-AF65-F5344CB8AC3E}">
        <p14:creationId xmlns:p14="http://schemas.microsoft.com/office/powerpoint/2010/main" val="1811724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a:t>
            </a:r>
            <a:r>
              <a:rPr lang="en-US" smtClean="0"/>
              <a:t>2: criterion of optimization</a:t>
            </a:r>
            <a:endParaRPr lang="en-US"/>
          </a:p>
        </p:txBody>
      </p:sp>
      <p:sp>
        <p:nvSpPr>
          <p:cNvPr id="4" name="Content Placeholder 3"/>
          <p:cNvSpPr>
            <a:spLocks noGrp="1"/>
          </p:cNvSpPr>
          <p:nvPr>
            <p:ph idx="1"/>
          </p:nvPr>
        </p:nvSpPr>
        <p:spPr/>
        <p:txBody>
          <a:bodyPr/>
          <a:lstStyle/>
          <a:p>
            <a:pPr algn="just"/>
            <a:r>
              <a:rPr lang="en-US" smtClean="0">
                <a:latin typeface="Arial" panose="020B0604020202020204" pitchFamily="34" charset="0"/>
                <a:cs typeface="Arial" panose="020B0604020202020204" pitchFamily="34" charset="0"/>
              </a:rPr>
              <a:t>Với bảng cước phí mới nhờ </a:t>
            </a:r>
            <a:r>
              <a:rPr lang="en-US" b="1" smtClean="0">
                <a:latin typeface="Arial" panose="020B0604020202020204" pitchFamily="34" charset="0"/>
                <a:cs typeface="Arial" panose="020B0604020202020204" pitchFamily="34" charset="0"/>
              </a:rPr>
              <a:t>hệ thống thế vị</a:t>
            </a:r>
            <a:r>
              <a:rPr lang="en-US" smtClean="0">
                <a:latin typeface="Arial" panose="020B0604020202020204" pitchFamily="34" charset="0"/>
                <a:cs typeface="Arial" panose="020B0604020202020204" pitchFamily="34" charset="0"/>
              </a:rPr>
              <a:t>, người ta chứng minh được rằng: </a:t>
            </a:r>
            <a:r>
              <a:rPr lang="en-US" u="sng" smtClean="0">
                <a:latin typeface="Arial" panose="020B0604020202020204" pitchFamily="34" charset="0"/>
                <a:cs typeface="Arial" panose="020B0604020202020204" pitchFamily="34" charset="0"/>
              </a:rPr>
              <a:t>bài toán này so với bài toán gốc có cùng phương án tối ưu</a:t>
            </a:r>
            <a:r>
              <a:rPr lang="en-US" smtClean="0">
                <a:latin typeface="Arial" panose="020B0604020202020204" pitchFamily="34" charset="0"/>
                <a:cs typeface="Arial" panose="020B0604020202020204" pitchFamily="34" charset="0"/>
              </a:rPr>
              <a:t>. </a:t>
            </a:r>
          </a:p>
          <a:p>
            <a:pPr algn="just"/>
            <a:r>
              <a:rPr lang="en-US" b="1" smtClean="0">
                <a:latin typeface="Arial" panose="020B0604020202020204" pitchFamily="34" charset="0"/>
                <a:cs typeface="Arial" panose="020B0604020202020204" pitchFamily="34" charset="0"/>
              </a:rPr>
              <a:t>Dấu hiệu tối ưu</a:t>
            </a:r>
            <a:r>
              <a:rPr lang="en-US" smtClean="0">
                <a:latin typeface="Arial" panose="020B0604020202020204" pitchFamily="34" charset="0"/>
                <a:cs typeface="Arial" panose="020B0604020202020204" pitchFamily="34" charset="0"/>
              </a:rPr>
              <a:t>: tất cả các cước phí đều &gt;=0. Nếu tồn tại một cước phí nào đó &lt; 0 thì ta chuyển qua bước tiếp theo tìm phương án mới tốt hơn.</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655" y="4012215"/>
            <a:ext cx="3727196" cy="19694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784" y="4012214"/>
            <a:ext cx="3584004" cy="1969485"/>
          </a:xfrm>
          <a:prstGeom prst="rect">
            <a:avLst/>
          </a:prstGeom>
        </p:spPr>
      </p:pic>
    </p:spTree>
    <p:extLst>
      <p:ext uri="{BB962C8B-B14F-4D97-AF65-F5344CB8AC3E}">
        <p14:creationId xmlns:p14="http://schemas.microsoft.com/office/powerpoint/2010/main" val="24501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5111</TotalTime>
  <Words>2149</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Franklin Gothic Book</vt:lpstr>
      <vt:lpstr>Tahoma</vt:lpstr>
      <vt:lpstr>Verdana</vt:lpstr>
      <vt:lpstr>Wingdings</vt:lpstr>
      <vt:lpstr>Crop</vt:lpstr>
      <vt:lpstr>Linear programming</vt:lpstr>
      <vt:lpstr>Table of contents (session 6)</vt:lpstr>
      <vt:lpstr>Three ways to get BFS</vt:lpstr>
      <vt:lpstr>Examples min-cost</vt:lpstr>
      <vt:lpstr>Northwest corner method</vt:lpstr>
      <vt:lpstr>Example Fogel method</vt:lpstr>
      <vt:lpstr>Step 1: normalize</vt:lpstr>
      <vt:lpstr>Step 1: normalize (cont)</vt:lpstr>
      <vt:lpstr>Step 2: criterion of optimization</vt:lpstr>
      <vt:lpstr>Step 3: improve feasible solution</vt:lpstr>
      <vt:lpstr>Step 3: improve (cont)</vt:lpstr>
      <vt:lpstr>Example 1</vt:lpstr>
      <vt:lpstr>Solution to example 1</vt:lpstr>
      <vt:lpstr>Example 2 </vt:lpstr>
      <vt:lpstr>Solution of example 2</vt:lpstr>
      <vt:lpstr>Extension</vt:lpstr>
      <vt:lpstr>Homework 1</vt:lpstr>
      <vt:lpstr>Homework 2</vt:lpstr>
      <vt:lpstr>Homework 3</vt:lpstr>
      <vt:lpstr>About Integer programming</vt:lpstr>
      <vt:lpstr>Some examples</vt:lpstr>
      <vt:lpstr>Some example (cont)</vt:lpstr>
      <vt:lpstr>Solution of IP</vt:lpstr>
      <vt:lpstr>Solution of IP (cont)</vt:lpstr>
      <vt:lpstr>IP with 2 variables</vt:lpstr>
      <vt:lpstr>Example</vt:lpstr>
      <vt:lpstr>Example (cont)</vt:lpstr>
      <vt:lpstr>Individual exercise</vt:lpstr>
      <vt:lpstr>Thanks for listening!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1136</cp:revision>
  <dcterms:created xsi:type="dcterms:W3CDTF">2020-05-03T09:48:15Z</dcterms:created>
  <dcterms:modified xsi:type="dcterms:W3CDTF">2021-06-02T07:25:25Z</dcterms:modified>
</cp:coreProperties>
</file>