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85" r:id="rId4"/>
    <p:sldId id="386" r:id="rId5"/>
    <p:sldId id="387" r:id="rId6"/>
    <p:sldId id="388" r:id="rId7"/>
    <p:sldId id="389" r:id="rId8"/>
    <p:sldId id="403" r:id="rId9"/>
    <p:sldId id="398" r:id="rId10"/>
    <p:sldId id="399" r:id="rId11"/>
    <p:sldId id="400" r:id="rId12"/>
    <p:sldId id="401" r:id="rId13"/>
    <p:sldId id="402" r:id="rId14"/>
    <p:sldId id="394" r:id="rId15"/>
    <p:sldId id="395" r:id="rId16"/>
    <p:sldId id="396" r:id="rId17"/>
    <p:sldId id="390" r:id="rId18"/>
    <p:sldId id="391" r:id="rId19"/>
    <p:sldId id="393" r:id="rId20"/>
    <p:sldId id="397"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66" d="100"/>
          <a:sy n="66" d="100"/>
        </p:scale>
        <p:origin x="197"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3A61E4-A79B-4F6E-B621-B4A3B77DF9E2}" type="datetimeFigureOut">
              <a:rPr lang="en-US" smtClean="0"/>
              <a:t>8/6/2021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A8DCC1A-233B-442F-A722-CABD610594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751615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427959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16541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5270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3A61E4-A79B-4F6E-B621-B4A3B77DF9E2}" type="datetimeFigureOut">
              <a:rPr lang="en-US" smtClean="0"/>
              <a:t>8/6/2021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737565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3A61E4-A79B-4F6E-B621-B4A3B77DF9E2}"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327267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3A61E4-A79B-4F6E-B621-B4A3B77DF9E2}" type="datetimeFigureOut">
              <a:rPr lang="en-US" smtClean="0"/>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21930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3A61E4-A79B-4F6E-B621-B4A3B77DF9E2}" type="datetimeFigureOut">
              <a:rPr lang="en-US" smtClean="0"/>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8262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A61E4-A79B-4F6E-B621-B4A3B77DF9E2}" type="datetimeFigureOut">
              <a:rPr lang="en-US" smtClean="0"/>
              <a:t>8/6/2021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9214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8/6/2021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993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8/6/2021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5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3A61E4-A79B-4F6E-B621-B4A3B77DF9E2}" type="datetimeFigureOut">
              <a:rPr lang="en-US" smtClean="0"/>
              <a:t>8/6/2021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A8DCC1A-233B-442F-A722-CABD610594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7688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lephuclu@gmail.com" TargetMode="External"/><Relationship Id="rId2" Type="http://schemas.openxmlformats.org/officeDocument/2006/relationships/hyperlink" Target="http://bit.ly/3tP9Bfc" TargetMode="External"/><Relationship Id="rId1" Type="http://schemas.openxmlformats.org/officeDocument/2006/relationships/slideLayout" Target="../slideLayouts/slideLayout2.xml"/><Relationship Id="rId4" Type="http://schemas.openxmlformats.org/officeDocument/2006/relationships/hyperlink" Target="mailto:lplu@fit.hcmus.edu.v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Linear programming</a:t>
            </a:r>
            <a:endParaRPr lang="en-US"/>
          </a:p>
        </p:txBody>
      </p:sp>
      <p:sp>
        <p:nvSpPr>
          <p:cNvPr id="3" name="Subtitle 2"/>
          <p:cNvSpPr>
            <a:spLocks noGrp="1"/>
          </p:cNvSpPr>
          <p:nvPr>
            <p:ph type="subTitle" idx="1"/>
          </p:nvPr>
        </p:nvSpPr>
        <p:spPr/>
        <p:txBody>
          <a:bodyPr>
            <a:normAutofit/>
          </a:bodyPr>
          <a:lstStyle/>
          <a:p>
            <a:r>
              <a:rPr lang="en-US" sz="2400">
                <a:latin typeface="Calibri" panose="020F0502020204030204" pitchFamily="34" charset="0"/>
                <a:cs typeface="Calibri" panose="020F0502020204030204" pitchFamily="34" charset="0"/>
              </a:rPr>
              <a:t>Đại học KHTN TPHCM – Khoa CNTT</a:t>
            </a:r>
          </a:p>
          <a:p>
            <a:r>
              <a:rPr lang="en-US" sz="2400">
                <a:latin typeface="Calibri" panose="020F0502020204030204" pitchFamily="34" charset="0"/>
                <a:cs typeface="Calibri" panose="020F0502020204030204" pitchFamily="34" charset="0"/>
              </a:rPr>
              <a:t>Lớp chính quy </a:t>
            </a:r>
            <a:r>
              <a:rPr lang="en-US" sz="2400" smtClean="0">
                <a:latin typeface="Calibri" panose="020F0502020204030204" pitchFamily="34" charset="0"/>
                <a:cs typeface="Calibri" panose="020F0502020204030204" pitchFamily="34" charset="0"/>
              </a:rPr>
              <a:t>2021 </a:t>
            </a:r>
            <a:r>
              <a:rPr lang="en-US" sz="2400">
                <a:latin typeface="Calibri" panose="020F0502020204030204" pitchFamily="34" charset="0"/>
                <a:cs typeface="Calibri" panose="020F0502020204030204" pitchFamily="34" charset="0"/>
              </a:rPr>
              <a:t>– Buổi 7</a:t>
            </a:r>
          </a:p>
        </p:txBody>
      </p:sp>
    </p:spTree>
    <p:extLst>
      <p:ext uri="{BB962C8B-B14F-4D97-AF65-F5344CB8AC3E}">
        <p14:creationId xmlns:p14="http://schemas.microsoft.com/office/powerpoint/2010/main" val="1051180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a:t>Review question </a:t>
            </a:r>
            <a:r>
              <a:rPr lang="en-US" smtClean="0"/>
              <a:t>2</a:t>
            </a:r>
            <a:endParaRPr lang="en-US"/>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333385"/>
            <a:ext cx="9601200" cy="2511654"/>
          </a:xfrm>
        </p:spPr>
      </p:pic>
      <p:sp>
        <p:nvSpPr>
          <p:cNvPr id="6" name="Content Placeholder 2"/>
          <p:cNvSpPr txBox="1">
            <a:spLocks/>
          </p:cNvSpPr>
          <p:nvPr/>
        </p:nvSpPr>
        <p:spPr>
          <a:xfrm>
            <a:off x="1371600" y="5112326"/>
            <a:ext cx="9601200" cy="75507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mtClean="0">
                <a:solidFill>
                  <a:srgbClr val="00B050"/>
                </a:solidFill>
                <a:latin typeface="Arial" panose="020B0604020202020204" pitchFamily="34" charset="0"/>
                <a:cs typeface="Arial" panose="020B0604020202020204" pitchFamily="34" charset="0"/>
              </a:rPr>
              <a:t>Thay các bộ số vào: f(1,2,2)=3 và f(0,3,1)=-3 nên m &lt;= -3 và M &gt;= 3. Chọn D.</a:t>
            </a:r>
            <a:endParaRPr lang="en-US">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84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a:t>Review question </a:t>
            </a:r>
            <a:r>
              <a:rPr lang="en-US" smtClean="0"/>
              <a:t>3</a:t>
            </a:r>
            <a:endParaRPr lang="en-US"/>
          </a:p>
        </p:txBody>
      </p:sp>
      <p:pic>
        <p:nvPicPr>
          <p:cNvPr id="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2244" y="2171699"/>
            <a:ext cx="9080022" cy="3286991"/>
          </a:xfrm>
        </p:spPr>
      </p:pic>
      <p:sp>
        <p:nvSpPr>
          <p:cNvPr id="6" name="Content Placeholder 2"/>
          <p:cNvSpPr txBox="1">
            <a:spLocks/>
          </p:cNvSpPr>
          <p:nvPr/>
        </p:nvSpPr>
        <p:spPr>
          <a:xfrm>
            <a:off x="1391655" y="5611090"/>
            <a:ext cx="9601200" cy="75507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mtClean="0">
                <a:solidFill>
                  <a:srgbClr val="00B050"/>
                </a:solidFill>
                <a:latin typeface="Arial" panose="020B0604020202020204" pitchFamily="34" charset="0"/>
                <a:cs typeface="Arial" panose="020B0604020202020204" pitchFamily="34" charset="0"/>
              </a:rPr>
              <a:t>Ta cần các delta &lt;= 0, do đó ở đây có số 9 nên chọn cột X2. Trong cột đó, ta xét hai số 1, 2 ứng với hai tỷ số là 5/1 và 16/2. Chọn tỷ số nhỏ hơn là 5 nên A đúng.</a:t>
            </a:r>
            <a:endParaRPr lang="en-US">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496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a:t>Review question </a:t>
            </a:r>
            <a:r>
              <a:rPr lang="en-US" smtClean="0"/>
              <a:t>4</a:t>
            </a:r>
            <a:endParaRPr lang="en-US"/>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654" y="1742209"/>
            <a:ext cx="8659091" cy="3892619"/>
          </a:xfrm>
        </p:spPr>
      </p:pic>
      <p:sp>
        <p:nvSpPr>
          <p:cNvPr id="6" name="Rectangle 5"/>
          <p:cNvSpPr/>
          <p:nvPr/>
        </p:nvSpPr>
        <p:spPr>
          <a:xfrm>
            <a:off x="1842653" y="5849035"/>
            <a:ext cx="9448802" cy="646331"/>
          </a:xfrm>
          <a:prstGeom prst="rect">
            <a:avLst/>
          </a:prstGeom>
        </p:spPr>
        <p:txBody>
          <a:bodyPr wrap="square">
            <a:spAutoFit/>
          </a:bodyPr>
          <a:lstStyle/>
          <a:p>
            <a:r>
              <a:rPr lang="en-US" b="1" smtClean="0">
                <a:solidFill>
                  <a:srgbClr val="00B050"/>
                </a:solidFill>
                <a:latin typeface="Arial" panose="020B0604020202020204" pitchFamily="34" charset="0"/>
                <a:cs typeface="Arial" panose="020B0604020202020204" pitchFamily="34" charset="0"/>
              </a:rPr>
              <a:t>Ta có bảng chuyển đổi min -&gt; max là b,y cùng dấu; c, x trái dấu. Khi đó chỉ có i) và iii) là đúng. ii) sai vì y2 &lt;= 0, iv) sai vì 2y1 &lt;= 2, v) sai vì -3y2 = -3. Chọn A.</a:t>
            </a:r>
            <a:endParaRPr lang="en-US" b="1">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532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a:t>Review question </a:t>
            </a:r>
            <a:r>
              <a:rPr lang="en-US" smtClean="0"/>
              <a:t>5</a:t>
            </a:r>
            <a:endParaRPr lang="en-US"/>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673" y="1826961"/>
            <a:ext cx="9227127" cy="3791172"/>
          </a:xfrm>
        </p:spPr>
      </p:pic>
      <p:sp>
        <p:nvSpPr>
          <p:cNvPr id="6" name="Rectangle 5"/>
          <p:cNvSpPr/>
          <p:nvPr/>
        </p:nvSpPr>
        <p:spPr>
          <a:xfrm>
            <a:off x="1925781" y="5904453"/>
            <a:ext cx="9919855" cy="646331"/>
          </a:xfrm>
          <a:prstGeom prst="rect">
            <a:avLst/>
          </a:prstGeom>
        </p:spPr>
        <p:txBody>
          <a:bodyPr wrap="square">
            <a:spAutoFit/>
          </a:bodyPr>
          <a:lstStyle/>
          <a:p>
            <a:r>
              <a:rPr lang="en-US" b="1" smtClean="0">
                <a:solidFill>
                  <a:srgbClr val="00B050"/>
                </a:solidFill>
                <a:latin typeface="Arial" panose="020B0604020202020204" pitchFamily="34" charset="0"/>
                <a:cs typeface="Arial" panose="020B0604020202020204" pitchFamily="34" charset="0"/>
              </a:rPr>
              <a:t>Chọn chi phí thấp nhất là 3, ứng với nguồn cung 150 và cầu là 135. Khi đó, lượng hàng đầu tiên cần chuyển là min{150, 135} = 135. Chọn B.</a:t>
            </a:r>
            <a:endParaRPr lang="en-US" b="1">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2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 </a:t>
            </a:r>
            <a:r>
              <a:rPr lang="en-US" smtClean="0"/>
              <a:t>6-7 (easy)</a:t>
            </a:r>
            <a:endParaRPr lang="en-US"/>
          </a:p>
        </p:txBody>
      </p:sp>
      <p:sp>
        <p:nvSpPr>
          <p:cNvPr id="3" name="Content Placeholder 2"/>
          <p:cNvSpPr>
            <a:spLocks noGrp="1"/>
          </p:cNvSpPr>
          <p:nvPr>
            <p:ph idx="1"/>
          </p:nvPr>
        </p:nvSpPr>
        <p:spPr>
          <a:xfrm>
            <a:off x="1620981" y="1953489"/>
            <a:ext cx="9351819" cy="4322619"/>
          </a:xfrm>
        </p:spPr>
        <p:txBody>
          <a:bodyPr>
            <a:normAutofit/>
          </a:bodyPr>
          <a:lstStyle/>
          <a:p>
            <a:pPr marL="0" indent="0" algn="just">
              <a:buNone/>
            </a:pPr>
            <a:r>
              <a:rPr lang="en-US" b="1" smtClean="0">
                <a:latin typeface="Arial" panose="020B0604020202020204" pitchFamily="34" charset="0"/>
                <a:cs typeface="Arial" panose="020B0604020202020204" pitchFamily="34" charset="0"/>
              </a:rPr>
              <a:t>Câu 6) </a:t>
            </a:r>
            <a:r>
              <a:rPr lang="en-US" smtClean="0">
                <a:latin typeface="Arial" panose="020B0604020202020204" pitchFamily="34" charset="0"/>
                <a:cs typeface="Arial" panose="020B0604020202020204" pitchFamily="34" charset="0"/>
              </a:rPr>
              <a:t>Cho </a:t>
            </a:r>
            <a:r>
              <a:rPr lang="en-US">
                <a:latin typeface="Arial" panose="020B0604020202020204" pitchFamily="34" charset="0"/>
                <a:cs typeface="Arial" panose="020B0604020202020204" pitchFamily="34" charset="0"/>
              </a:rPr>
              <a:t>bài toán QHTT có ràng buộc x &gt;= 0, y &gt;= 0 và x+2y &lt;= 7, 4x-y &gt;= 5. Xét các cặp số (x,y)=(1,2),(2,1),(1,3),(3,1),(2,3),(3,2). Hỏi có bao nhiêu </a:t>
            </a:r>
            <a:r>
              <a:rPr lang="en-US" smtClean="0">
                <a:latin typeface="Arial" panose="020B0604020202020204" pitchFamily="34" charset="0"/>
                <a:cs typeface="Arial" panose="020B0604020202020204" pitchFamily="34" charset="0"/>
              </a:rPr>
              <a:t>cặp số </a:t>
            </a:r>
            <a:r>
              <a:rPr lang="en-US">
                <a:latin typeface="Arial" panose="020B0604020202020204" pitchFamily="34" charset="0"/>
                <a:cs typeface="Arial" panose="020B0604020202020204" pitchFamily="34" charset="0"/>
              </a:rPr>
              <a:t>là feasible solution?</a:t>
            </a:r>
          </a:p>
          <a:p>
            <a:pPr marL="457200" indent="-457200">
              <a:buAutoNum type="alphaUcPeriod"/>
            </a:pPr>
            <a:r>
              <a:rPr lang="en-US" smtClean="0">
                <a:latin typeface="Arial" panose="020B0604020202020204" pitchFamily="34" charset="0"/>
                <a:cs typeface="Arial" panose="020B0604020202020204" pitchFamily="34" charset="0"/>
              </a:rPr>
              <a:t>3 </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B. </a:t>
            </a:r>
            <a:r>
              <a:rPr lang="en-US">
                <a:latin typeface="Arial" panose="020B0604020202020204" pitchFamily="34" charset="0"/>
                <a:cs typeface="Arial" panose="020B0604020202020204" pitchFamily="34" charset="0"/>
              </a:rPr>
              <a:t>4	</a:t>
            </a:r>
            <a:r>
              <a:rPr lang="en-US" smtClean="0">
                <a:latin typeface="Arial" panose="020B0604020202020204" pitchFamily="34" charset="0"/>
                <a:cs typeface="Arial" panose="020B0604020202020204" pitchFamily="34" charset="0"/>
              </a:rPr>
              <a:t>	C</a:t>
            </a:r>
            <a:r>
              <a:rPr lang="en-US">
                <a:latin typeface="Arial" panose="020B0604020202020204" pitchFamily="34" charset="0"/>
                <a:cs typeface="Arial" panose="020B0604020202020204" pitchFamily="34" charset="0"/>
              </a:rPr>
              <a:t>. 5	</a:t>
            </a:r>
            <a:r>
              <a:rPr lang="en-US" smtClean="0">
                <a:latin typeface="Arial" panose="020B0604020202020204" pitchFamily="34" charset="0"/>
                <a:cs typeface="Arial" panose="020B0604020202020204" pitchFamily="34" charset="0"/>
              </a:rPr>
              <a:t>	D</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6</a:t>
            </a:r>
          </a:p>
          <a:p>
            <a:pPr marL="0" indent="0">
              <a:buNone/>
            </a:pPr>
            <a:r>
              <a:rPr lang="en-US" b="1" smtClean="0">
                <a:latin typeface="Arial" panose="020B0604020202020204" pitchFamily="34" charset="0"/>
                <a:cs typeface="Arial" panose="020B0604020202020204" pitchFamily="34" charset="0"/>
              </a:rPr>
              <a:t>Câu 7) </a:t>
            </a:r>
            <a:r>
              <a:rPr lang="en-US" smtClean="0">
                <a:latin typeface="Arial" panose="020B0604020202020204" pitchFamily="34" charset="0"/>
                <a:cs typeface="Arial" panose="020B0604020202020204" pitchFamily="34" charset="0"/>
              </a:rPr>
              <a:t>Nhận xét nào </a:t>
            </a:r>
            <a:r>
              <a:rPr lang="en-US" b="1" smtClean="0">
                <a:latin typeface="Arial" panose="020B0604020202020204" pitchFamily="34" charset="0"/>
                <a:cs typeface="Arial" panose="020B0604020202020204" pitchFamily="34" charset="0"/>
              </a:rPr>
              <a:t>sai</a:t>
            </a:r>
            <a:r>
              <a:rPr lang="en-US" smtClean="0">
                <a:latin typeface="Arial" panose="020B0604020202020204" pitchFamily="34" charset="0"/>
                <a:cs typeface="Arial" panose="020B0604020202020204" pitchFamily="34" charset="0"/>
              </a:rPr>
              <a:t> về phương pháp hình học?</a:t>
            </a:r>
          </a:p>
          <a:p>
            <a:pPr marL="457200" indent="-457200">
              <a:buAutoNum type="alphaUcPeriod"/>
            </a:pPr>
            <a:r>
              <a:rPr lang="en-US" smtClean="0">
                <a:latin typeface="Arial" panose="020B0604020202020204" pitchFamily="34" charset="0"/>
                <a:cs typeface="Arial" panose="020B0604020202020204" pitchFamily="34" charset="0"/>
              </a:rPr>
              <a:t>Khá hạn chế vì chỉ dùng cho bài toán 2 biến.</a:t>
            </a:r>
          </a:p>
          <a:p>
            <a:pPr marL="457200" indent="-457200">
              <a:buAutoNum type="alphaUcPeriod"/>
            </a:pPr>
            <a:r>
              <a:rPr lang="en-US" smtClean="0">
                <a:latin typeface="Arial" panose="020B0604020202020204" pitchFamily="34" charset="0"/>
                <a:cs typeface="Arial" panose="020B0604020202020204" pitchFamily="34" charset="0"/>
              </a:rPr>
              <a:t>Giúp mô tả bài toán trực quan.</a:t>
            </a:r>
          </a:p>
          <a:p>
            <a:pPr marL="457200" indent="-457200">
              <a:buAutoNum type="alphaUcPeriod"/>
            </a:pPr>
            <a:r>
              <a:rPr lang="en-US" smtClean="0">
                <a:latin typeface="Arial" panose="020B0604020202020204" pitchFamily="34" charset="0"/>
                <a:cs typeface="Arial" panose="020B0604020202020204" pitchFamily="34" charset="0"/>
              </a:rPr>
              <a:t>Miền ràng buộc luôn khép kín nên luôn tìm được nghiệm tối ưu.</a:t>
            </a:r>
          </a:p>
          <a:p>
            <a:pPr marL="457200" indent="-457200">
              <a:buAutoNum type="alphaUcPeriod"/>
            </a:pPr>
            <a:r>
              <a:rPr lang="en-US" smtClean="0">
                <a:latin typeface="Arial" panose="020B0604020202020204" pitchFamily="34" charset="0"/>
                <a:cs typeface="Arial" panose="020B0604020202020204" pitchFamily="34" charset="0"/>
              </a:rPr>
              <a:t>Số biến là 2 nhưng số ràng buộc có thể nhiều hơn 2.</a:t>
            </a:r>
            <a:endParaRPr lang="en-US" b="1">
              <a:latin typeface="Arial" panose="020B0604020202020204" pitchFamily="34" charset="0"/>
              <a:cs typeface="Arial" panose="020B0604020202020204" pitchFamily="34" charset="0"/>
            </a:endParaRPr>
          </a:p>
        </p:txBody>
      </p:sp>
      <p:sp>
        <p:nvSpPr>
          <p:cNvPr id="4" name="Oval 3"/>
          <p:cNvSpPr/>
          <p:nvPr/>
        </p:nvSpPr>
        <p:spPr>
          <a:xfrm>
            <a:off x="1620981" y="2951018"/>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Oval 4"/>
          <p:cNvSpPr/>
          <p:nvPr/>
        </p:nvSpPr>
        <p:spPr>
          <a:xfrm>
            <a:off x="1537852" y="4675907"/>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1988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 </a:t>
            </a:r>
            <a:r>
              <a:rPr lang="en-US" smtClean="0"/>
              <a:t>8-9 (medium)</a:t>
            </a:r>
            <a:endParaRPr lang="en-US"/>
          </a:p>
        </p:txBody>
      </p:sp>
      <p:sp>
        <p:nvSpPr>
          <p:cNvPr id="3" name="Content Placeholder 2"/>
          <p:cNvSpPr>
            <a:spLocks noGrp="1"/>
          </p:cNvSpPr>
          <p:nvPr>
            <p:ph idx="1"/>
          </p:nvPr>
        </p:nvSpPr>
        <p:spPr>
          <a:xfrm>
            <a:off x="1371600" y="2286000"/>
            <a:ext cx="10099964" cy="3581400"/>
          </a:xfrm>
        </p:spPr>
        <p:txBody>
          <a:bodyPr>
            <a:normAutofit/>
          </a:bodyPr>
          <a:lstStyle/>
          <a:p>
            <a:pPr marL="0" indent="0" algn="just">
              <a:buNone/>
            </a:pPr>
            <a:r>
              <a:rPr lang="en-US" b="1" smtClean="0">
                <a:latin typeface="Arial" panose="020B0604020202020204" pitchFamily="34" charset="0"/>
                <a:cs typeface="Arial" panose="020B0604020202020204" pitchFamily="34" charset="0"/>
              </a:rPr>
              <a:t>Câu 8</a:t>
            </a:r>
            <a:r>
              <a:rPr lang="en-US"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Một bài toán vận tải cân bằng thu phát có 16 kho và 22 cửa hàng. Hỏi trong lời giải của bài toán, có tối đa bao nhiêu đường đi được sử dụng?</a:t>
            </a:r>
          </a:p>
          <a:p>
            <a:pPr marL="0" indent="0">
              <a:buNone/>
            </a:pPr>
            <a:r>
              <a:rPr lang="en-US" smtClean="0">
                <a:latin typeface="Arial" panose="020B0604020202020204" pitchFamily="34" charset="0"/>
                <a:cs typeface="Arial" panose="020B0604020202020204" pitchFamily="34" charset="0"/>
              </a:rPr>
              <a:t>A. 16</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B</a:t>
            </a:r>
            <a:r>
              <a:rPr lang="en-US">
                <a:latin typeface="Arial" panose="020B0604020202020204" pitchFamily="34" charset="0"/>
                <a:cs typeface="Arial" panose="020B0604020202020204" pitchFamily="34" charset="0"/>
              </a:rPr>
              <a:t>. 22	</a:t>
            </a:r>
            <a:r>
              <a:rPr lang="en-US" smtClean="0">
                <a:latin typeface="Arial" panose="020B0604020202020204" pitchFamily="34" charset="0"/>
                <a:cs typeface="Arial" panose="020B0604020202020204" pitchFamily="34" charset="0"/>
              </a:rPr>
              <a:t>	C</a:t>
            </a:r>
            <a:r>
              <a:rPr lang="en-US">
                <a:latin typeface="Arial" panose="020B0604020202020204" pitchFamily="34" charset="0"/>
                <a:cs typeface="Arial" panose="020B0604020202020204" pitchFamily="34" charset="0"/>
              </a:rPr>
              <a:t>. 38	</a:t>
            </a:r>
            <a:r>
              <a:rPr lang="en-US" smtClean="0">
                <a:latin typeface="Arial" panose="020B0604020202020204" pitchFamily="34" charset="0"/>
                <a:cs typeface="Arial" panose="020B0604020202020204" pitchFamily="34" charset="0"/>
              </a:rPr>
              <a:t>	D</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37</a:t>
            </a:r>
            <a:endParaRPr lang="en-US" b="1" smtClean="0"/>
          </a:p>
          <a:p>
            <a:pPr marL="0" indent="0" algn="just">
              <a:buNone/>
            </a:pPr>
            <a:r>
              <a:rPr lang="en-US" b="1" smtClean="0">
                <a:latin typeface="Arial" panose="020B0604020202020204" pitchFamily="34" charset="0"/>
                <a:cs typeface="Arial" panose="020B0604020202020204" pitchFamily="34" charset="0"/>
              </a:rPr>
              <a:t>Câu 9) </a:t>
            </a:r>
            <a:r>
              <a:rPr lang="en-US">
                <a:latin typeface="Arial" panose="020B0604020202020204" pitchFamily="34" charset="0"/>
                <a:cs typeface="Arial" panose="020B0604020202020204" pitchFamily="34" charset="0"/>
              </a:rPr>
              <a:t>Trong bảng đơn hình với hàm mục tiêu tìm max, tại cột ứng với biến cơ sở thì giá trị của delta bằng bao nhiêu?</a:t>
            </a:r>
          </a:p>
          <a:p>
            <a:pPr marL="0" indent="0">
              <a:buNone/>
            </a:pPr>
            <a:r>
              <a:rPr lang="en-US">
                <a:latin typeface="Arial" panose="020B0604020202020204" pitchFamily="34" charset="0"/>
                <a:cs typeface="Arial" panose="020B0604020202020204" pitchFamily="34" charset="0"/>
              </a:rPr>
              <a:t>A. delta  = 0	B. delta &gt; 0 	C. delta &lt; 0	D. delta cùng dấu với hàm mục tiêu</a:t>
            </a:r>
          </a:p>
        </p:txBody>
      </p:sp>
      <p:sp>
        <p:nvSpPr>
          <p:cNvPr id="4" name="Oval 3"/>
          <p:cNvSpPr/>
          <p:nvPr/>
        </p:nvSpPr>
        <p:spPr>
          <a:xfrm>
            <a:off x="6816436" y="2964873"/>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Oval 4"/>
          <p:cNvSpPr/>
          <p:nvPr/>
        </p:nvSpPr>
        <p:spPr>
          <a:xfrm>
            <a:off x="1330035" y="4132118"/>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3542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Review question 10-11 (hard)</a:t>
            </a:r>
            <a:endParaRPr lang="en-US"/>
          </a:p>
        </p:txBody>
      </p:sp>
      <p:sp>
        <p:nvSpPr>
          <p:cNvPr id="3" name="Content Placeholder 2"/>
          <p:cNvSpPr>
            <a:spLocks noGrp="1"/>
          </p:cNvSpPr>
          <p:nvPr>
            <p:ph idx="1"/>
          </p:nvPr>
        </p:nvSpPr>
        <p:spPr>
          <a:xfrm>
            <a:off x="1371599" y="1870364"/>
            <a:ext cx="10280074" cy="4724400"/>
          </a:xfrm>
        </p:spPr>
        <p:txBody>
          <a:bodyPr>
            <a:normAutofit/>
          </a:bodyPr>
          <a:lstStyle/>
          <a:p>
            <a:pPr marL="0" indent="0" algn="just">
              <a:buNone/>
            </a:pPr>
            <a:r>
              <a:rPr lang="vi-VN" b="1">
                <a:latin typeface="Arial" panose="020B0604020202020204" pitchFamily="34" charset="0"/>
                <a:cs typeface="Arial" panose="020B0604020202020204" pitchFamily="34" charset="0"/>
              </a:rPr>
              <a:t>Câu </a:t>
            </a:r>
            <a:r>
              <a:rPr lang="en-US" b="1" smtClean="0">
                <a:latin typeface="Arial" panose="020B0604020202020204" pitchFamily="34" charset="0"/>
                <a:cs typeface="Arial" panose="020B0604020202020204" pitchFamily="34" charset="0"/>
              </a:rPr>
              <a:t>10</a:t>
            </a:r>
            <a:r>
              <a:rPr lang="vi-VN" b="1" smtClean="0">
                <a:latin typeface="Arial" panose="020B0604020202020204" pitchFamily="34" charset="0"/>
                <a:cs typeface="Arial" panose="020B0604020202020204" pitchFamily="34" charset="0"/>
              </a:rPr>
              <a:t>)</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Một SV giải bằng phương pháp đơn hình một bài toán QHTT có 5 biến, 3 điều kiện và ma trận ràng buộc không có sẵn bộ ba biến có hệ số tạo thành ma trận đơn vị nên không thể chọn ra ngay bộ 3 biến cơ sở được. Hỏi nếu X không dùng phương pháp big M thì X phải thử tối đa bao nhiêu trường hợp để chọn được các biến đó?</a:t>
            </a:r>
          </a:p>
          <a:p>
            <a:pPr marL="0" indent="0">
              <a:buNone/>
            </a:pPr>
            <a:r>
              <a:rPr lang="en-US" smtClean="0">
                <a:latin typeface="Arial" panose="020B0604020202020204" pitchFamily="34" charset="0"/>
                <a:cs typeface="Arial" panose="020B0604020202020204" pitchFamily="34" charset="0"/>
              </a:rPr>
              <a:t>A. 15		B. 10		C. 5		D. 3</a:t>
            </a:r>
            <a:endParaRPr lang="vi-VN">
              <a:latin typeface="Arial" panose="020B0604020202020204" pitchFamily="34" charset="0"/>
              <a:cs typeface="Arial" panose="020B0604020202020204" pitchFamily="34" charset="0"/>
            </a:endParaRPr>
          </a:p>
          <a:p>
            <a:pPr marL="0" indent="0" algn="just">
              <a:buNone/>
            </a:pPr>
            <a:r>
              <a:rPr lang="vi-VN" b="1">
                <a:latin typeface="Arial" panose="020B0604020202020204" pitchFamily="34" charset="0"/>
                <a:cs typeface="Arial" panose="020B0604020202020204" pitchFamily="34" charset="0"/>
              </a:rPr>
              <a:t>Câu </a:t>
            </a:r>
            <a:r>
              <a:rPr lang="en-US" b="1" smtClean="0">
                <a:latin typeface="Arial" panose="020B0604020202020204" pitchFamily="34" charset="0"/>
                <a:cs typeface="Arial" panose="020B0604020202020204" pitchFamily="34" charset="0"/>
              </a:rPr>
              <a:t>11</a:t>
            </a:r>
            <a:r>
              <a:rPr lang="vi-VN" b="1" smtClean="0">
                <a:latin typeface="Arial" panose="020B0604020202020204" pitchFamily="34" charset="0"/>
                <a:cs typeface="Arial" panose="020B0604020202020204" pitchFamily="34" charset="0"/>
              </a:rPr>
              <a:t>)</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Nhận xét nào </a:t>
            </a:r>
            <a:r>
              <a:rPr lang="vi-VN" b="1">
                <a:latin typeface="Arial" panose="020B0604020202020204" pitchFamily="34" charset="0"/>
                <a:cs typeface="Arial" panose="020B0604020202020204" pitchFamily="34" charset="0"/>
              </a:rPr>
              <a:t>không phải </a:t>
            </a:r>
            <a:r>
              <a:rPr lang="vi-VN">
                <a:latin typeface="Arial" panose="020B0604020202020204" pitchFamily="34" charset="0"/>
                <a:cs typeface="Arial" panose="020B0604020202020204" pitchFamily="34" charset="0"/>
              </a:rPr>
              <a:t>là ưu điểm đúng của lý thuyết đối ngẫu trong QHTT?</a:t>
            </a:r>
          </a:p>
          <a:p>
            <a:pPr marL="0" indent="0" algn="just">
              <a:buNone/>
            </a:pPr>
            <a:r>
              <a:rPr lang="vi-VN">
                <a:latin typeface="Arial" panose="020B0604020202020204" pitchFamily="34" charset="0"/>
                <a:cs typeface="Arial" panose="020B0604020202020204" pitchFamily="34" charset="0"/>
              </a:rPr>
              <a:t>A. Đối ngẫu giúp hoán đổi số lượng ràng buộc và biến cho nhau và đôi khi có thể đổi chiều của các ràng buộc dạng &gt;= sang &lt;=.</a:t>
            </a:r>
          </a:p>
          <a:p>
            <a:pPr marL="0" indent="0" algn="just">
              <a:buNone/>
            </a:pPr>
            <a:r>
              <a:rPr lang="vi-VN">
                <a:latin typeface="Arial" panose="020B0604020202020204" pitchFamily="34" charset="0"/>
                <a:cs typeface="Arial" panose="020B0604020202020204" pitchFamily="34" charset="0"/>
              </a:rPr>
              <a:t>B. Giúp ta khảo sát được nghiệm của bài toán gốc mà không giải trực tiếp.</a:t>
            </a:r>
          </a:p>
          <a:p>
            <a:pPr marL="0" indent="0" algn="just">
              <a:buNone/>
            </a:pPr>
            <a:r>
              <a:rPr lang="vi-VN">
                <a:latin typeface="Arial" panose="020B0604020202020204" pitchFamily="34" charset="0"/>
                <a:cs typeface="Arial" panose="020B0604020202020204" pitchFamily="34" charset="0"/>
              </a:rPr>
              <a:t>C. Giúp ta đánh giá được chặn trên của hàm mục tiêu trong bài toán tìm max và chặn dưới của hàm mục tiêu trong bài toán tìm min.</a:t>
            </a:r>
          </a:p>
          <a:p>
            <a:pPr marL="0" indent="0" algn="just">
              <a:buNone/>
            </a:pPr>
            <a:r>
              <a:rPr lang="vi-VN">
                <a:latin typeface="Arial" panose="020B0604020202020204" pitchFamily="34" charset="0"/>
                <a:cs typeface="Arial" panose="020B0604020202020204" pitchFamily="34" charset="0"/>
              </a:rPr>
              <a:t>D. Giải bài toán đối ngẫu luôn nhanh hơn so với việc giải bài toán gốc.</a:t>
            </a:r>
            <a:endParaRPr lang="en-US">
              <a:latin typeface="Arial" panose="020B0604020202020204" pitchFamily="34" charset="0"/>
              <a:cs typeface="Arial" panose="020B0604020202020204" pitchFamily="34" charset="0"/>
            </a:endParaRPr>
          </a:p>
        </p:txBody>
      </p:sp>
      <p:sp>
        <p:nvSpPr>
          <p:cNvPr id="4" name="Oval 3"/>
          <p:cNvSpPr/>
          <p:nvPr/>
        </p:nvSpPr>
        <p:spPr>
          <a:xfrm>
            <a:off x="3172690" y="3127664"/>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Oval 4"/>
          <p:cNvSpPr/>
          <p:nvPr/>
        </p:nvSpPr>
        <p:spPr>
          <a:xfrm>
            <a:off x="1350812" y="5895108"/>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5804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1</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Giải bài toán QHTT sau bằng phương pháp hình học</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6930" y="2917703"/>
            <a:ext cx="3448487" cy="2448925"/>
          </a:xfrm>
          <a:prstGeom prst="rect">
            <a:avLst/>
          </a:prstGeom>
        </p:spPr>
      </p:pic>
    </p:spTree>
    <p:extLst>
      <p:ext uri="{BB962C8B-B14F-4D97-AF65-F5344CB8AC3E}">
        <p14:creationId xmlns:p14="http://schemas.microsoft.com/office/powerpoint/2010/main" val="3288386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2</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Hãy giải bài toán QHTT sau bằng phương pháp thích hợp</a:t>
            </a:r>
          </a:p>
          <a:p>
            <a:pPr marL="0" indent="0">
              <a:buNone/>
            </a:pPr>
            <a:endParaRPr lang="en-US">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4624" y="2865434"/>
            <a:ext cx="5282116" cy="2422531"/>
          </a:xfrm>
          <a:prstGeom prst="rect">
            <a:avLst/>
          </a:prstGeom>
        </p:spPr>
      </p:pic>
    </p:spTree>
    <p:extLst>
      <p:ext uri="{BB962C8B-B14F-4D97-AF65-F5344CB8AC3E}">
        <p14:creationId xmlns:p14="http://schemas.microsoft.com/office/powerpoint/2010/main" val="1139628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3</a:t>
            </a:r>
            <a:endParaRPr lang="en-US"/>
          </a:p>
        </p:txBody>
      </p:sp>
      <p:sp>
        <p:nvSpPr>
          <p:cNvPr id="3" name="Content Placeholder 2"/>
          <p:cNvSpPr>
            <a:spLocks noGrp="1"/>
          </p:cNvSpPr>
          <p:nvPr>
            <p:ph idx="1"/>
          </p:nvPr>
        </p:nvSpPr>
        <p:spPr>
          <a:xfrm>
            <a:off x="1371600" y="1856509"/>
            <a:ext cx="9601200" cy="4010891"/>
          </a:xfrm>
        </p:spPr>
        <p:txBody>
          <a:bodyPr/>
          <a:lstStyle/>
          <a:p>
            <a:r>
              <a:rPr lang="en-US" smtClean="0">
                <a:latin typeface="Arial" panose="020B0604020202020204" pitchFamily="34" charset="0"/>
                <a:cs typeface="Arial" panose="020B0604020202020204" pitchFamily="34" charset="0"/>
              </a:rPr>
              <a:t>Xét bài toán vận tải cân bằng thu phát cho bởi bảng sau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457200" indent="-457200">
              <a:buAutoNum type="alphaLcParenR"/>
            </a:pPr>
            <a:r>
              <a:rPr lang="en-US" smtClean="0">
                <a:latin typeface="Arial" panose="020B0604020202020204" pitchFamily="34" charset="0"/>
                <a:cs typeface="Arial" panose="020B0604020202020204" pitchFamily="34" charset="0"/>
              </a:rPr>
              <a:t>Hãy tìm phương án cơ sở cho bài toán theo cả 3 phương pháp: min-cost, góc Tây Bắc và Fogel.</a:t>
            </a:r>
          </a:p>
          <a:p>
            <a:pPr marL="457200" indent="-457200">
              <a:buAutoNum type="alphaLcParenR"/>
            </a:pPr>
            <a:r>
              <a:rPr lang="en-US" smtClean="0">
                <a:latin typeface="Arial" panose="020B0604020202020204" pitchFamily="34" charset="0"/>
                <a:cs typeface="Arial" panose="020B0604020202020204" pitchFamily="34" charset="0"/>
              </a:rPr>
              <a:t>Dùng thuật toán thế vị, chứng tỏ rằng phương án Fogel cho ra nghiệm tối ưu.</a:t>
            </a:r>
          </a:p>
          <a:p>
            <a:pPr marL="457200" indent="-457200">
              <a:buAutoNum type="alphaLcParenR"/>
            </a:pP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6635" y="2381549"/>
            <a:ext cx="2796275" cy="1921720"/>
          </a:xfrm>
          <a:prstGeom prst="rect">
            <a:avLst/>
          </a:prstGeom>
        </p:spPr>
      </p:pic>
    </p:spTree>
    <p:extLst>
      <p:ext uri="{BB962C8B-B14F-4D97-AF65-F5344CB8AC3E}">
        <p14:creationId xmlns:p14="http://schemas.microsoft.com/office/powerpoint/2010/main" val="3789548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Verdana" panose="020B0604030504040204" pitchFamily="34" charset="0"/>
                <a:ea typeface="Verdana" panose="020B0604030504040204" pitchFamily="34" charset="0"/>
                <a:cs typeface="Verdana" panose="020B0604030504040204" pitchFamily="34" charset="0"/>
              </a:rPr>
              <a:t>Table of contents (session 7)</a:t>
            </a: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sz="2400" smtClean="0">
                <a:latin typeface="Calibri" panose="020F0502020204030204" pitchFamily="34" charset="0"/>
                <a:cs typeface="Calibri" panose="020F0502020204030204" pitchFamily="34" charset="0"/>
              </a:rPr>
              <a:t>Các nội dung ôn tập.</a:t>
            </a:r>
          </a:p>
          <a:p>
            <a:r>
              <a:rPr lang="en-US" sz="2400" smtClean="0">
                <a:latin typeface="Calibri" panose="020F0502020204030204" pitchFamily="34" charset="0"/>
                <a:cs typeface="Calibri" panose="020F0502020204030204" pitchFamily="34" charset="0"/>
              </a:rPr>
              <a:t>Các câu hỏi tham khảo: lý thuyết.</a:t>
            </a:r>
          </a:p>
          <a:p>
            <a:r>
              <a:rPr lang="en-US" sz="2400" smtClean="0">
                <a:latin typeface="Calibri" panose="020F0502020204030204" pitchFamily="34" charset="0"/>
                <a:cs typeface="Calibri" panose="020F0502020204030204" pitchFamily="34" charset="0"/>
              </a:rPr>
              <a:t>Các câu hỏi tham khảo: bài tập ngắn.</a:t>
            </a:r>
          </a:p>
          <a:p>
            <a:r>
              <a:rPr lang="en-US" sz="2400" smtClean="0">
                <a:latin typeface="Calibri" panose="020F0502020204030204" pitchFamily="34" charset="0"/>
                <a:cs typeface="Calibri" panose="020F0502020204030204" pitchFamily="34" charset="0"/>
              </a:rPr>
              <a:t>Các câu hỏi tham khảo: bài tập dài.</a:t>
            </a:r>
          </a:p>
        </p:txBody>
      </p:sp>
    </p:spTree>
    <p:extLst>
      <p:ext uri="{BB962C8B-B14F-4D97-AF65-F5344CB8AC3E}">
        <p14:creationId xmlns:p14="http://schemas.microsoft.com/office/powerpoint/2010/main" val="727333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Important information</a:t>
            </a:r>
            <a:endParaRPr lang="en-US"/>
          </a:p>
        </p:txBody>
      </p:sp>
      <p:sp>
        <p:nvSpPr>
          <p:cNvPr id="3" name="Content Placeholder 2"/>
          <p:cNvSpPr>
            <a:spLocks noGrp="1"/>
          </p:cNvSpPr>
          <p:nvPr>
            <p:ph idx="1"/>
          </p:nvPr>
        </p:nvSpPr>
        <p:spPr>
          <a:xfrm>
            <a:off x="1191492" y="1856509"/>
            <a:ext cx="10584874" cy="4059382"/>
          </a:xfrm>
        </p:spPr>
        <p:txBody>
          <a:bodyPr>
            <a:normAutofit/>
          </a:bodyPr>
          <a:lstStyle/>
          <a:p>
            <a:r>
              <a:rPr lang="en-US" sz="2100" b="1" smtClean="0">
                <a:latin typeface="Arial" panose="020B0604020202020204" pitchFamily="34" charset="0"/>
                <a:cs typeface="Arial" panose="020B0604020202020204" pitchFamily="34" charset="0"/>
              </a:rPr>
              <a:t>Tài liệu môn học và file ôn tập + đề thi mẫu có tại link</a:t>
            </a:r>
            <a:r>
              <a:rPr lang="en-US" sz="2100" smtClean="0">
                <a:latin typeface="Arial" panose="020B0604020202020204" pitchFamily="34" charset="0"/>
                <a:cs typeface="Arial" panose="020B0604020202020204" pitchFamily="34" charset="0"/>
              </a:rPr>
              <a:t>: </a:t>
            </a:r>
          </a:p>
          <a:p>
            <a:pPr marL="0" indent="0" algn="ctr">
              <a:buNone/>
            </a:pPr>
            <a:r>
              <a:rPr lang="en-US" sz="2100" b="1">
                <a:hlinkClick r:id="rId2"/>
              </a:rPr>
              <a:t>http://bit.ly/3tP9Bfc</a:t>
            </a:r>
            <a:endParaRPr lang="en-US" sz="2100" b="1"/>
          </a:p>
          <a:p>
            <a:r>
              <a:rPr lang="en-US" sz="2100" smtClean="0">
                <a:latin typeface="Arial" panose="020B0604020202020204" pitchFamily="34" charset="0"/>
                <a:cs typeface="Arial" panose="020B0604020202020204" pitchFamily="34" charset="0"/>
              </a:rPr>
              <a:t>Email liên hệ: </a:t>
            </a:r>
            <a:r>
              <a:rPr lang="en-US" sz="2100" smtClean="0">
                <a:latin typeface="Arial" panose="020B0604020202020204" pitchFamily="34" charset="0"/>
                <a:cs typeface="Arial" panose="020B0604020202020204" pitchFamily="34" charset="0"/>
                <a:hlinkClick r:id="rId3"/>
              </a:rPr>
              <a:t>lephuclu@gmail.com</a:t>
            </a:r>
            <a:r>
              <a:rPr lang="en-US" sz="2100" smtClean="0">
                <a:latin typeface="Arial" panose="020B0604020202020204" pitchFamily="34" charset="0"/>
                <a:cs typeface="Arial" panose="020B0604020202020204" pitchFamily="34" charset="0"/>
              </a:rPr>
              <a:t> / </a:t>
            </a:r>
            <a:r>
              <a:rPr lang="en-US" sz="2100" smtClean="0">
                <a:latin typeface="Arial" panose="020B0604020202020204" pitchFamily="34" charset="0"/>
                <a:cs typeface="Arial" panose="020B0604020202020204" pitchFamily="34" charset="0"/>
                <a:hlinkClick r:id="rId4"/>
              </a:rPr>
              <a:t>lplu@fit.hcmus.edu.vn</a:t>
            </a:r>
            <a:r>
              <a:rPr lang="en-US" sz="2100" smtClean="0">
                <a:latin typeface="Arial" panose="020B0604020202020204" pitchFamily="34" charset="0"/>
                <a:cs typeface="Arial" panose="020B0604020202020204" pitchFamily="34" charset="0"/>
              </a:rPr>
              <a:t> </a:t>
            </a:r>
          </a:p>
          <a:p>
            <a:r>
              <a:rPr lang="en-US" sz="2100" smtClean="0">
                <a:latin typeface="Arial" panose="020B0604020202020204" pitchFamily="34" charset="0"/>
                <a:cs typeface="Arial" panose="020B0604020202020204" pitchFamily="34" charset="0"/>
              </a:rPr>
              <a:t>Cấu </a:t>
            </a:r>
            <a:r>
              <a:rPr lang="en-US" sz="2100" smtClean="0">
                <a:latin typeface="Arial" panose="020B0604020202020204" pitchFamily="34" charset="0"/>
                <a:cs typeface="Arial" panose="020B0604020202020204" pitchFamily="34" charset="0"/>
              </a:rPr>
              <a:t>trúc đề thi dự kiến:</a:t>
            </a:r>
          </a:p>
          <a:p>
            <a:pPr marL="0" indent="0">
              <a:buNone/>
            </a:pPr>
            <a:r>
              <a:rPr lang="en-US" sz="2100" smtClean="0">
                <a:latin typeface="Arial" panose="020B0604020202020204" pitchFamily="34" charset="0"/>
                <a:cs typeface="Arial" panose="020B0604020202020204" pitchFamily="34" charset="0"/>
              </a:rPr>
              <a:t>15 câu đại số tuyến tính (multiple choice) + 25 câu quy hoạch tuyến tính (single choice).</a:t>
            </a:r>
          </a:p>
          <a:p>
            <a:pPr marL="0" indent="0">
              <a:buNone/>
            </a:pPr>
            <a:r>
              <a:rPr lang="en-US" sz="2100" smtClean="0">
                <a:latin typeface="Arial" panose="020B0604020202020204" pitchFamily="34" charset="0"/>
                <a:cs typeface="Arial" panose="020B0604020202020204" pitchFamily="34" charset="0"/>
              </a:rPr>
              <a:t>Thời gian: 90 phút + đề đóng.</a:t>
            </a:r>
          </a:p>
          <a:p>
            <a:pPr marL="0" indent="0">
              <a:buNone/>
            </a:pPr>
            <a:r>
              <a:rPr lang="en-US" sz="2100" smtClean="0">
                <a:latin typeface="Arial" panose="020B0604020202020204" pitchFamily="34" charset="0"/>
                <a:cs typeface="Arial" panose="020B0604020202020204" pitchFamily="34" charset="0"/>
              </a:rPr>
              <a:t>Riêng phần QHTT: câu hỏi dạng lý thuyết (kiểu 6 câu trên) + bài </a:t>
            </a:r>
            <a:r>
              <a:rPr lang="en-US" sz="2100" smtClean="0">
                <a:latin typeface="Arial" panose="020B0604020202020204" pitchFamily="34" charset="0"/>
                <a:cs typeface="Arial" panose="020B0604020202020204" pitchFamily="34" charset="0"/>
              </a:rPr>
              <a:t>tập ngắn, </a:t>
            </a:r>
            <a:r>
              <a:rPr lang="en-US" sz="2100" smtClean="0">
                <a:latin typeface="Arial" panose="020B0604020202020204" pitchFamily="34" charset="0"/>
                <a:cs typeface="Arial" panose="020B0604020202020204" pitchFamily="34" charset="0"/>
              </a:rPr>
              <a:t>có </a:t>
            </a:r>
            <a:r>
              <a:rPr lang="en-US" sz="2100" smtClean="0">
                <a:latin typeface="Arial" panose="020B0604020202020204" pitchFamily="34" charset="0"/>
                <a:cs typeface="Arial" panose="020B0604020202020204" pitchFamily="34" charset="0"/>
              </a:rPr>
              <a:t>3 </a:t>
            </a:r>
            <a:r>
              <a:rPr lang="en-US" sz="2100" smtClean="0">
                <a:latin typeface="Arial" panose="020B0604020202020204" pitchFamily="34" charset="0"/>
                <a:cs typeface="Arial" panose="020B0604020202020204" pitchFamily="34" charset="0"/>
              </a:rPr>
              <a:t>bài tập tương tự problem 1,2,3 như trên (1 dữ kiện dùng cho nhiều câu hỏi).</a:t>
            </a:r>
            <a:endParaRPr lang="en-US" sz="2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22611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3093720"/>
            <a:ext cx="9601200" cy="1485900"/>
          </a:xfrm>
        </p:spPr>
        <p:txBody>
          <a:bodyPr/>
          <a:lstStyle/>
          <a:p>
            <a:pPr algn="ctr"/>
            <a:r>
              <a:rPr lang="en-US" sz="5400" b="1" smtClean="0"/>
              <a:t>Thanks</a:t>
            </a:r>
            <a:r>
              <a:rPr lang="en-US" b="1" smtClean="0"/>
              <a:t> for </a:t>
            </a:r>
            <a:r>
              <a:rPr lang="en-US" sz="5400" b="1" smtClean="0"/>
              <a:t>listening</a:t>
            </a:r>
            <a:r>
              <a:rPr lang="en-US" b="1" smtClean="0"/>
              <a:t>!</a:t>
            </a:r>
            <a:endParaRPr lang="en-US" b="1"/>
          </a:p>
        </p:txBody>
      </p:sp>
    </p:spTree>
    <p:extLst>
      <p:ext uri="{BB962C8B-B14F-4D97-AF65-F5344CB8AC3E}">
        <p14:creationId xmlns:p14="http://schemas.microsoft.com/office/powerpoint/2010/main" val="2422103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1) Definitions</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Cấu </a:t>
            </a:r>
            <a:r>
              <a:rPr lang="en-US">
                <a:latin typeface="Arial" panose="020B0604020202020204" pitchFamily="34" charset="0"/>
                <a:cs typeface="Arial" panose="020B0604020202020204" pitchFamily="34" charset="0"/>
              </a:rPr>
              <a:t>trúc của bài toán quy hoạch tuyến tính (linear programming).</a:t>
            </a:r>
          </a:p>
          <a:p>
            <a:r>
              <a:rPr lang="en-US" smtClean="0">
                <a:latin typeface="Arial" panose="020B0604020202020204" pitchFamily="34" charset="0"/>
                <a:cs typeface="Arial" panose="020B0604020202020204" pitchFamily="34" charset="0"/>
              </a:rPr>
              <a:t>Các </a:t>
            </a:r>
            <a:r>
              <a:rPr lang="en-US">
                <a:latin typeface="Arial" panose="020B0604020202020204" pitchFamily="34" charset="0"/>
                <a:cs typeface="Arial" panose="020B0604020202020204" pitchFamily="34" charset="0"/>
              </a:rPr>
              <a:t>dạng thường gặp, cách mô hình hóa bài toán.</a:t>
            </a:r>
          </a:p>
          <a:p>
            <a:r>
              <a:rPr lang="en-US" smtClean="0">
                <a:latin typeface="Arial" panose="020B0604020202020204" pitchFamily="34" charset="0"/>
                <a:cs typeface="Arial" panose="020B0604020202020204" pitchFamily="34" charset="0"/>
              </a:rPr>
              <a:t>Cách </a:t>
            </a:r>
            <a:r>
              <a:rPr lang="en-US">
                <a:latin typeface="Arial" panose="020B0604020202020204" pitchFamily="34" charset="0"/>
                <a:cs typeface="Arial" panose="020B0604020202020204" pitchFamily="34" charset="0"/>
              </a:rPr>
              <a:t>chuyển đổi ràng buộc từ dạng bất đẳng thức sang đẳng thức.</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0997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Geometric method</a:t>
            </a:r>
            <a:endParaRPr lang="en-US"/>
          </a:p>
        </p:txBody>
      </p:sp>
      <p:sp>
        <p:nvSpPr>
          <p:cNvPr id="3" name="Content Placeholder 2"/>
          <p:cNvSpPr>
            <a:spLocks noGrp="1"/>
          </p:cNvSpPr>
          <p:nvPr>
            <p:ph idx="1"/>
          </p:nvPr>
        </p:nvSpPr>
        <p:spPr/>
        <p:txBody>
          <a:bodyPr/>
          <a:lstStyle/>
          <a:p>
            <a:pPr algn="just"/>
            <a:r>
              <a:rPr lang="en-US" smtClean="0">
                <a:latin typeface="Arial" panose="020B0604020202020204" pitchFamily="34" charset="0"/>
                <a:cs typeface="Arial" panose="020B0604020202020204" pitchFamily="34" charset="0"/>
              </a:rPr>
              <a:t>Cách </a:t>
            </a:r>
            <a:r>
              <a:rPr lang="en-US">
                <a:latin typeface="Arial" panose="020B0604020202020204" pitchFamily="34" charset="0"/>
                <a:cs typeface="Arial" panose="020B0604020202020204" pitchFamily="34" charset="0"/>
              </a:rPr>
              <a:t>vẽ đồ thị tìm miền ràng buộc – tập các phương án chấp nhận được (feasible solution), xác định điểm cực biên;</a:t>
            </a:r>
          </a:p>
          <a:p>
            <a:pPr algn="just"/>
            <a:r>
              <a:rPr lang="en-US" smtClean="0">
                <a:latin typeface="Arial" panose="020B0604020202020204" pitchFamily="34" charset="0"/>
                <a:cs typeface="Arial" panose="020B0604020202020204" pitchFamily="34" charset="0"/>
              </a:rPr>
              <a:t>Tìm </a:t>
            </a:r>
            <a:r>
              <a:rPr lang="en-US">
                <a:latin typeface="Arial" panose="020B0604020202020204" pitchFamily="34" charset="0"/>
                <a:cs typeface="Arial" panose="020B0604020202020204" pitchFamily="34" charset="0"/>
              </a:rPr>
              <a:t>lời giải tối ưu cho bài toán </a:t>
            </a:r>
            <a:r>
              <a:rPr lang="en-US" smtClean="0">
                <a:latin typeface="Arial" panose="020B0604020202020204" pitchFamily="34" charset="0"/>
                <a:cs typeface="Arial" panose="020B0604020202020204" pitchFamily="34" charset="0"/>
              </a:rPr>
              <a:t>QHTT bằng phương pháp hình học.</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5889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Simplex method</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Tìm </a:t>
            </a:r>
            <a:r>
              <a:rPr lang="en-US">
                <a:latin typeface="Arial" panose="020B0604020202020204" pitchFamily="34" charset="0"/>
                <a:cs typeface="Arial" panose="020B0604020202020204" pitchFamily="34" charset="0"/>
              </a:rPr>
              <a:t>phương án cực biên cơ sở.</a:t>
            </a:r>
          </a:p>
          <a:p>
            <a:r>
              <a:rPr lang="en-US" smtClean="0">
                <a:latin typeface="Arial" panose="020B0604020202020204" pitchFamily="34" charset="0"/>
                <a:cs typeface="Arial" panose="020B0604020202020204" pitchFamily="34" charset="0"/>
              </a:rPr>
              <a:t>Phương </a:t>
            </a:r>
            <a:r>
              <a:rPr lang="en-US">
                <a:latin typeface="Arial" panose="020B0604020202020204" pitchFamily="34" charset="0"/>
                <a:cs typeface="Arial" panose="020B0604020202020204" pitchFamily="34" charset="0"/>
              </a:rPr>
              <a:t>án big M cho trường hợp không có ma trận cơ sở.</a:t>
            </a:r>
          </a:p>
          <a:p>
            <a:r>
              <a:rPr lang="en-US" smtClean="0">
                <a:latin typeface="Arial" panose="020B0604020202020204" pitchFamily="34" charset="0"/>
                <a:cs typeface="Arial" panose="020B0604020202020204" pitchFamily="34" charset="0"/>
              </a:rPr>
              <a:t>Tiêu </a:t>
            </a:r>
            <a:r>
              <a:rPr lang="en-US">
                <a:latin typeface="Arial" panose="020B0604020202020204" pitchFamily="34" charset="0"/>
                <a:cs typeface="Arial" panose="020B0604020202020204" pitchFamily="34" charset="0"/>
              </a:rPr>
              <a:t>chí chọn phần tử xoay và tính toán lại bảng đơn hình, tiêu chí để có được phương án tối ưu.</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5551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Dual method</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Quy </a:t>
            </a:r>
            <a:r>
              <a:rPr lang="en-US">
                <a:latin typeface="Arial" panose="020B0604020202020204" pitchFamily="34" charset="0"/>
                <a:cs typeface="Arial" panose="020B0604020202020204" pitchFamily="34" charset="0"/>
              </a:rPr>
              <a:t>tắc chuyển đổi giữa bài toán min – max.</a:t>
            </a:r>
          </a:p>
          <a:p>
            <a:r>
              <a:rPr lang="en-US" smtClean="0">
                <a:latin typeface="Arial" panose="020B0604020202020204" pitchFamily="34" charset="0"/>
                <a:cs typeface="Arial" panose="020B0604020202020204" pitchFamily="34" charset="0"/>
              </a:rPr>
              <a:t>Định </a:t>
            </a:r>
            <a:r>
              <a:rPr lang="en-US">
                <a:latin typeface="Arial" panose="020B0604020202020204" pitchFamily="34" charset="0"/>
                <a:cs typeface="Arial" panose="020B0604020202020204" pitchFamily="34" charset="0"/>
              </a:rPr>
              <a:t>lý độ lệch bù tìm lời giải gốc (primal) dựa trên lời giải bài toán đối ngẫu (dual</a:t>
            </a:r>
            <a:r>
              <a:rPr lang="en-US" smtClean="0">
                <a:latin typeface="Arial" panose="020B0604020202020204" pitchFamily="34" charset="0"/>
                <a:cs typeface="Arial" panose="020B0604020202020204" pitchFamily="34" charset="0"/>
              </a:rPr>
              <a:t>).</a:t>
            </a:r>
          </a:p>
          <a:p>
            <a:r>
              <a:rPr lang="en-US" smtClean="0">
                <a:latin typeface="Arial" panose="020B0604020202020204" pitchFamily="34" charset="0"/>
                <a:cs typeface="Arial" panose="020B0604020202020204" pitchFamily="34" charset="0"/>
              </a:rPr>
              <a:t>Ý nghĩa của đối ngẫu.</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7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Transportation problem</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Cấu trúc bài toán vận tải.</a:t>
            </a:r>
          </a:p>
          <a:p>
            <a:r>
              <a:rPr lang="en-US" smtClean="0">
                <a:latin typeface="Arial" panose="020B0604020202020204" pitchFamily="34" charset="0"/>
                <a:cs typeface="Arial" panose="020B0604020202020204" pitchFamily="34" charset="0"/>
              </a:rPr>
              <a:t>Ba </a:t>
            </a:r>
            <a:r>
              <a:rPr lang="en-US">
                <a:latin typeface="Arial" panose="020B0604020202020204" pitchFamily="34" charset="0"/>
                <a:cs typeface="Arial" panose="020B0604020202020204" pitchFamily="34" charset="0"/>
              </a:rPr>
              <a:t>phương pháp tìm phương án cực biên (min cost, góc Tây Bắc, Fogel).</a:t>
            </a:r>
          </a:p>
          <a:p>
            <a:r>
              <a:rPr lang="en-US" smtClean="0">
                <a:latin typeface="Arial" panose="020B0604020202020204" pitchFamily="34" charset="0"/>
                <a:cs typeface="Arial" panose="020B0604020202020204" pitchFamily="34" charset="0"/>
              </a:rPr>
              <a:t>Thuật </a:t>
            </a:r>
            <a:r>
              <a:rPr lang="en-US">
                <a:latin typeface="Arial" panose="020B0604020202020204" pitchFamily="34" charset="0"/>
                <a:cs typeface="Arial" panose="020B0604020202020204" pitchFamily="34" charset="0"/>
              </a:rPr>
              <a:t>toán thế </a:t>
            </a:r>
            <a:r>
              <a:rPr lang="en-US" smtClean="0">
                <a:latin typeface="Arial" panose="020B0604020202020204" pitchFamily="34" charset="0"/>
                <a:cs typeface="Arial" panose="020B0604020202020204" pitchFamily="34" charset="0"/>
              </a:rPr>
              <a:t>vị: 3 bước.</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42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 Integer programming</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Đặc điểm của bài toán và so sánh với QHTT thông thường.</a:t>
            </a:r>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Phương pháp giải dùng nhánh cận.</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1220468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smtClean="0"/>
              <a:t>Review question 1</a:t>
            </a:r>
            <a:endParaRPr lang="en-US"/>
          </a:p>
        </p:txBody>
      </p:sp>
      <p:sp>
        <p:nvSpPr>
          <p:cNvPr id="5" name="Content Placeholder 2"/>
          <p:cNvSpPr txBox="1">
            <a:spLocks/>
          </p:cNvSpPr>
          <p:nvPr/>
        </p:nvSpPr>
        <p:spPr>
          <a:xfrm>
            <a:off x="1371600" y="5112326"/>
            <a:ext cx="9601200" cy="75507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mtClean="0">
                <a:solidFill>
                  <a:srgbClr val="00B050"/>
                </a:solidFill>
                <a:latin typeface="Arial" panose="020B0604020202020204" pitchFamily="34" charset="0"/>
                <a:cs typeface="Arial" panose="020B0604020202020204" pitchFamily="34" charset="0"/>
              </a:rPr>
              <a:t>Vẽ đồ thị ra, ta đếm được có tất cả 10 điểm nguyên thỏa mãn. Chọn D.</a:t>
            </a:r>
            <a:endParaRPr lang="en-US">
              <a:solidFill>
                <a:srgbClr val="00B050"/>
              </a:solidFill>
              <a:latin typeface="Arial" panose="020B0604020202020204" pitchFamily="34" charset="0"/>
              <a:cs typeface="Arial" panose="020B0604020202020204" pitchFamily="34" charset="0"/>
            </a:endParaRPr>
          </a:p>
        </p:txBody>
      </p:sp>
      <p:pic>
        <p:nvPicPr>
          <p:cNvPr id="6"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171700"/>
            <a:ext cx="9812351" cy="2386445"/>
          </a:xfrm>
        </p:spPr>
      </p:pic>
    </p:spTree>
    <p:extLst>
      <p:ext uri="{BB962C8B-B14F-4D97-AF65-F5344CB8AC3E}">
        <p14:creationId xmlns:p14="http://schemas.microsoft.com/office/powerpoint/2010/main" val="35336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3826</TotalTime>
  <Words>900</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Franklin Gothic Book</vt:lpstr>
      <vt:lpstr>Verdana</vt:lpstr>
      <vt:lpstr>Crop</vt:lpstr>
      <vt:lpstr>Linear programming</vt:lpstr>
      <vt:lpstr>Table of contents (session 7)</vt:lpstr>
      <vt:lpstr>1) Definitions</vt:lpstr>
      <vt:lpstr>2) Geometric method</vt:lpstr>
      <vt:lpstr>3) Simplex method</vt:lpstr>
      <vt:lpstr>4) Dual method</vt:lpstr>
      <vt:lpstr>5) Transportation problem</vt:lpstr>
      <vt:lpstr>6) Integer programming</vt:lpstr>
      <vt:lpstr>Review question 1</vt:lpstr>
      <vt:lpstr>Review question 2</vt:lpstr>
      <vt:lpstr>Review question 3</vt:lpstr>
      <vt:lpstr>Review question 4</vt:lpstr>
      <vt:lpstr>Review question 5</vt:lpstr>
      <vt:lpstr>Review question 6-7 (easy)</vt:lpstr>
      <vt:lpstr>Review question 8-9 (medium)</vt:lpstr>
      <vt:lpstr>Review question 10-11 (hard)</vt:lpstr>
      <vt:lpstr>Problem 1</vt:lpstr>
      <vt:lpstr>Problem 2</vt:lpstr>
      <vt:lpstr>Problem 3</vt:lpstr>
      <vt:lpstr>Important information</vt:lpstr>
      <vt:lpstr>Thanks for listening!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Admin</dc:creator>
  <cp:lastModifiedBy>Admin</cp:lastModifiedBy>
  <cp:revision>1178</cp:revision>
  <dcterms:created xsi:type="dcterms:W3CDTF">2020-05-03T09:48:15Z</dcterms:created>
  <dcterms:modified xsi:type="dcterms:W3CDTF">2021-06-08T07:02:53Z</dcterms:modified>
</cp:coreProperties>
</file>