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 Black"/>
      <p:bold r:id="rId19"/>
      <p:boldItalic r:id="rId20"/>
    </p:embeddedFont>
    <p:embeddedFont>
      <p:font typeface="Livv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g0S2c0VNZzpeDtSKkKysmZ6k9i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CD777D-F1EC-481F-BA93-85297D9103E8}">
  <a:tblStyle styleId="{FACD777D-F1EC-481F-BA93-85297D9103E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Black-boldItalic.fntdata"/><Relationship Id="rId22" Type="http://schemas.openxmlformats.org/officeDocument/2006/relationships/font" Target="fonts/Livvic-bold.fntdata"/><Relationship Id="rId21" Type="http://schemas.openxmlformats.org/officeDocument/2006/relationships/font" Target="fonts/Livvic-regular.fntdata"/><Relationship Id="rId24" Type="http://schemas.openxmlformats.org/officeDocument/2006/relationships/font" Target="fonts/Livvic-boldItalic.fntdata"/><Relationship Id="rId23" Type="http://schemas.openxmlformats.org/officeDocument/2006/relationships/font" Target="fonts/Livv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Black-bold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5"/>
          <p:cNvSpPr txBox="1"/>
          <p:nvPr>
            <p:ph type="ctrTitle"/>
          </p:nvPr>
        </p:nvSpPr>
        <p:spPr>
          <a:xfrm>
            <a:off x="720000" y="1283250"/>
            <a:ext cx="4344000" cy="22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5"/>
          <p:cNvSpPr txBox="1"/>
          <p:nvPr>
            <p:ph idx="1" type="subTitle"/>
          </p:nvPr>
        </p:nvSpPr>
        <p:spPr>
          <a:xfrm>
            <a:off x="720000" y="3523393"/>
            <a:ext cx="4344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15"/>
          <p:cNvSpPr/>
          <p:nvPr/>
        </p:nvSpPr>
        <p:spPr>
          <a:xfrm>
            <a:off x="6752825" y="0"/>
            <a:ext cx="2391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720000" y="280551"/>
            <a:ext cx="121500" cy="12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5"/>
          <p:cNvCxnSpPr/>
          <p:nvPr/>
        </p:nvCxnSpPr>
        <p:spPr>
          <a:xfrm>
            <a:off x="2619075" y="4794850"/>
            <a:ext cx="3939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4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/>
          <p:nvPr/>
        </p:nvSpPr>
        <p:spPr>
          <a:xfrm>
            <a:off x="0" y="0"/>
            <a:ext cx="2391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4"/>
          <p:cNvSpPr/>
          <p:nvPr/>
        </p:nvSpPr>
        <p:spPr>
          <a:xfrm>
            <a:off x="2789563" y="285051"/>
            <a:ext cx="121500" cy="12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24"/>
          <p:cNvCxnSpPr/>
          <p:nvPr/>
        </p:nvCxnSpPr>
        <p:spPr>
          <a:xfrm>
            <a:off x="4688638" y="4794850"/>
            <a:ext cx="3747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24"/>
          <p:cNvSpPr txBox="1"/>
          <p:nvPr/>
        </p:nvSpPr>
        <p:spPr>
          <a:xfrm>
            <a:off x="6587113" y="191903"/>
            <a:ext cx="193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#TraditionalMedicineWorkshop</a:t>
            </a:r>
            <a:endParaRPr b="0" i="0" sz="800" u="none" cap="none" strike="noStrik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Google Shape;76;p24"/>
          <p:cNvSpPr txBox="1"/>
          <p:nvPr/>
        </p:nvSpPr>
        <p:spPr>
          <a:xfrm>
            <a:off x="2705416" y="4640962"/>
            <a:ext cx="193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www.traditionalmedicine.com</a:t>
            </a:r>
            <a:endParaRPr b="0" i="0" sz="800" u="none" cap="none" strike="noStrik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1889700" y="1518575"/>
            <a:ext cx="23529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16"/>
          <p:cNvSpPr txBox="1"/>
          <p:nvPr>
            <p:ph idx="1" type="subTitle"/>
          </p:nvPr>
        </p:nvSpPr>
        <p:spPr>
          <a:xfrm>
            <a:off x="1889700" y="1900727"/>
            <a:ext cx="2352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2" type="title"/>
          </p:nvPr>
        </p:nvSpPr>
        <p:spPr>
          <a:xfrm>
            <a:off x="5743050" y="1518575"/>
            <a:ext cx="23529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16"/>
          <p:cNvSpPr txBox="1"/>
          <p:nvPr>
            <p:ph idx="3" type="subTitle"/>
          </p:nvPr>
        </p:nvSpPr>
        <p:spPr>
          <a:xfrm>
            <a:off x="5743052" y="1900727"/>
            <a:ext cx="2352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4" type="title"/>
          </p:nvPr>
        </p:nvSpPr>
        <p:spPr>
          <a:xfrm>
            <a:off x="1889700" y="2804524"/>
            <a:ext cx="23529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16"/>
          <p:cNvSpPr txBox="1"/>
          <p:nvPr>
            <p:ph idx="5" type="subTitle"/>
          </p:nvPr>
        </p:nvSpPr>
        <p:spPr>
          <a:xfrm>
            <a:off x="1889700" y="3186686"/>
            <a:ext cx="2352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6" type="title"/>
          </p:nvPr>
        </p:nvSpPr>
        <p:spPr>
          <a:xfrm>
            <a:off x="5743050" y="2804524"/>
            <a:ext cx="23529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" name="Google Shape;22;p16"/>
          <p:cNvSpPr txBox="1"/>
          <p:nvPr>
            <p:ph idx="7" type="subTitle"/>
          </p:nvPr>
        </p:nvSpPr>
        <p:spPr>
          <a:xfrm>
            <a:off x="5743052" y="3186686"/>
            <a:ext cx="2352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8" type="title"/>
          </p:nvPr>
        </p:nvSpPr>
        <p:spPr>
          <a:xfrm>
            <a:off x="720000" y="1651023"/>
            <a:ext cx="10482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4" name="Google Shape;24;p16"/>
          <p:cNvSpPr txBox="1"/>
          <p:nvPr>
            <p:ph idx="9" type="title"/>
          </p:nvPr>
        </p:nvSpPr>
        <p:spPr>
          <a:xfrm>
            <a:off x="720000" y="2936923"/>
            <a:ext cx="10482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5" name="Google Shape;25;p16"/>
          <p:cNvSpPr txBox="1"/>
          <p:nvPr>
            <p:ph idx="13" type="title"/>
          </p:nvPr>
        </p:nvSpPr>
        <p:spPr>
          <a:xfrm>
            <a:off x="4570175" y="1651023"/>
            <a:ext cx="10482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6" name="Google Shape;26;p16"/>
          <p:cNvSpPr txBox="1"/>
          <p:nvPr>
            <p:ph idx="14" type="title"/>
          </p:nvPr>
        </p:nvSpPr>
        <p:spPr>
          <a:xfrm>
            <a:off x="4570175" y="2936923"/>
            <a:ext cx="10482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7" name="Google Shape;27;p16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8" name="Google Shape;28;p16"/>
          <p:cNvSpPr/>
          <p:nvPr/>
        </p:nvSpPr>
        <p:spPr>
          <a:xfrm>
            <a:off x="8302500" y="280551"/>
            <a:ext cx="121500" cy="12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6"/>
          <p:cNvSpPr/>
          <p:nvPr/>
        </p:nvSpPr>
        <p:spPr>
          <a:xfrm>
            <a:off x="0" y="4513500"/>
            <a:ext cx="9144000" cy="63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16"/>
          <p:cNvCxnSpPr/>
          <p:nvPr/>
        </p:nvCxnSpPr>
        <p:spPr>
          <a:xfrm>
            <a:off x="2617800" y="4794850"/>
            <a:ext cx="58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20000" y="1812050"/>
            <a:ext cx="32244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17"/>
          <p:cNvSpPr txBox="1"/>
          <p:nvPr>
            <p:ph idx="2" type="title"/>
          </p:nvPr>
        </p:nvSpPr>
        <p:spPr>
          <a:xfrm>
            <a:off x="720000" y="7509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4" name="Google Shape;34;p17"/>
          <p:cNvSpPr txBox="1"/>
          <p:nvPr>
            <p:ph idx="1" type="subTitle"/>
          </p:nvPr>
        </p:nvSpPr>
        <p:spPr>
          <a:xfrm>
            <a:off x="720000" y="3651350"/>
            <a:ext cx="3224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/>
          <p:nvPr/>
        </p:nvSpPr>
        <p:spPr>
          <a:xfrm>
            <a:off x="6752825" y="0"/>
            <a:ext cx="2391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7"/>
          <p:cNvSpPr/>
          <p:nvPr/>
        </p:nvSpPr>
        <p:spPr>
          <a:xfrm>
            <a:off x="720000" y="285051"/>
            <a:ext cx="121500" cy="12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17"/>
          <p:cNvCxnSpPr/>
          <p:nvPr/>
        </p:nvCxnSpPr>
        <p:spPr>
          <a:xfrm>
            <a:off x="2619075" y="4794850"/>
            <a:ext cx="3939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idx="1" type="subTitle"/>
          </p:nvPr>
        </p:nvSpPr>
        <p:spPr>
          <a:xfrm>
            <a:off x="3889200" y="2458588"/>
            <a:ext cx="46281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40" name="Google Shape;40;p18"/>
          <p:cNvSpPr txBox="1"/>
          <p:nvPr>
            <p:ph type="title"/>
          </p:nvPr>
        </p:nvSpPr>
        <p:spPr>
          <a:xfrm>
            <a:off x="3889225" y="1696013"/>
            <a:ext cx="462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1" name="Google Shape;41;p18"/>
          <p:cNvSpPr/>
          <p:nvPr/>
        </p:nvSpPr>
        <p:spPr>
          <a:xfrm>
            <a:off x="0" y="0"/>
            <a:ext cx="2391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8"/>
          <p:cNvSpPr/>
          <p:nvPr/>
        </p:nvSpPr>
        <p:spPr>
          <a:xfrm>
            <a:off x="2789563" y="285051"/>
            <a:ext cx="121500" cy="12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18"/>
          <p:cNvCxnSpPr/>
          <p:nvPr/>
        </p:nvCxnSpPr>
        <p:spPr>
          <a:xfrm>
            <a:off x="4688638" y="4794850"/>
            <a:ext cx="3747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2" type="title"/>
          </p:nvPr>
        </p:nvSpPr>
        <p:spPr>
          <a:xfrm>
            <a:off x="777254" y="2639575"/>
            <a:ext cx="3692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3" type="title"/>
          </p:nvPr>
        </p:nvSpPr>
        <p:spPr>
          <a:xfrm>
            <a:off x="4674046" y="2639575"/>
            <a:ext cx="3692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subTitle"/>
          </p:nvPr>
        </p:nvSpPr>
        <p:spPr>
          <a:xfrm>
            <a:off x="5163196" y="3079972"/>
            <a:ext cx="27144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19"/>
          <p:cNvSpPr txBox="1"/>
          <p:nvPr>
            <p:ph idx="4" type="subTitle"/>
          </p:nvPr>
        </p:nvSpPr>
        <p:spPr>
          <a:xfrm>
            <a:off x="1266704" y="3079972"/>
            <a:ext cx="27138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19"/>
          <p:cNvSpPr/>
          <p:nvPr/>
        </p:nvSpPr>
        <p:spPr>
          <a:xfrm>
            <a:off x="0" y="4513500"/>
            <a:ext cx="9144000" cy="63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9"/>
          <p:cNvCxnSpPr/>
          <p:nvPr/>
        </p:nvCxnSpPr>
        <p:spPr>
          <a:xfrm>
            <a:off x="2619075" y="4794850"/>
            <a:ext cx="58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19"/>
          <p:cNvSpPr/>
          <p:nvPr/>
        </p:nvSpPr>
        <p:spPr>
          <a:xfrm>
            <a:off x="8302500" y="280551"/>
            <a:ext cx="121500" cy="12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1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20"/>
          <p:cNvSpPr/>
          <p:nvPr/>
        </p:nvSpPr>
        <p:spPr>
          <a:xfrm>
            <a:off x="8303775" y="280551"/>
            <a:ext cx="121500" cy="12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20"/>
          <p:cNvCxnSpPr/>
          <p:nvPr/>
        </p:nvCxnSpPr>
        <p:spPr>
          <a:xfrm>
            <a:off x="720000" y="341300"/>
            <a:ext cx="74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20"/>
          <p:cNvCxnSpPr/>
          <p:nvPr/>
        </p:nvCxnSpPr>
        <p:spPr>
          <a:xfrm>
            <a:off x="2619075" y="4794850"/>
            <a:ext cx="58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ONE_COLUMN_TEXT_3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type="title"/>
          </p:nvPr>
        </p:nvSpPr>
        <p:spPr>
          <a:xfrm>
            <a:off x="1633850" y="1295200"/>
            <a:ext cx="587640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10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22"/>
          <p:cNvSpPr txBox="1"/>
          <p:nvPr>
            <p:ph idx="1" type="subTitle"/>
          </p:nvPr>
        </p:nvSpPr>
        <p:spPr>
          <a:xfrm>
            <a:off x="2275613" y="2870750"/>
            <a:ext cx="45927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/>
        </p:nvSpPr>
        <p:spPr>
          <a:xfrm>
            <a:off x="8303775" y="280551"/>
            <a:ext cx="121500" cy="12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22"/>
          <p:cNvCxnSpPr/>
          <p:nvPr/>
        </p:nvCxnSpPr>
        <p:spPr>
          <a:xfrm>
            <a:off x="720000" y="341300"/>
            <a:ext cx="74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22"/>
          <p:cNvCxnSpPr/>
          <p:nvPr/>
        </p:nvCxnSpPr>
        <p:spPr>
          <a:xfrm>
            <a:off x="2619075" y="4794850"/>
            <a:ext cx="58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8303775" y="280551"/>
            <a:ext cx="121500" cy="12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23"/>
          <p:cNvCxnSpPr/>
          <p:nvPr/>
        </p:nvCxnSpPr>
        <p:spPr>
          <a:xfrm>
            <a:off x="720000" y="341300"/>
            <a:ext cx="74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23"/>
          <p:cNvCxnSpPr/>
          <p:nvPr/>
        </p:nvCxnSpPr>
        <p:spPr>
          <a:xfrm>
            <a:off x="2619075" y="4794850"/>
            <a:ext cx="58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23"/>
          <p:cNvSpPr txBox="1"/>
          <p:nvPr/>
        </p:nvSpPr>
        <p:spPr>
          <a:xfrm>
            <a:off x="635853" y="4640962"/>
            <a:ext cx="193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www.traditionalmedicine.com</a:t>
            </a:r>
            <a:endParaRPr b="0" i="0" sz="800" u="none" cap="none" strike="noStrike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Black"/>
              <a:buNone/>
              <a:defRPr b="0" i="0" sz="34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Black"/>
              <a:buNone/>
              <a:defRPr b="0" i="0" sz="34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Black"/>
              <a:buNone/>
              <a:defRPr b="0" i="0" sz="34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Black"/>
              <a:buNone/>
              <a:defRPr b="0" i="0" sz="34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Black"/>
              <a:buNone/>
              <a:defRPr b="0" i="0" sz="34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Black"/>
              <a:buNone/>
              <a:defRPr b="0" i="0" sz="34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Black"/>
              <a:buNone/>
              <a:defRPr b="0" i="0" sz="34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Black"/>
              <a:buNone/>
              <a:defRPr b="0" i="0" sz="34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Black"/>
              <a:buNone/>
              <a:defRPr b="0" i="0" sz="34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  <a:defRPr b="0" i="0" sz="14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○"/>
              <a:defRPr b="0" i="0" sz="14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■"/>
              <a:defRPr b="0" i="0" sz="14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  <a:defRPr b="0" i="0" sz="14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○"/>
              <a:defRPr b="0" i="0" sz="14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■"/>
              <a:defRPr b="0" i="0" sz="14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  <a:defRPr b="0" i="0" sz="14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○"/>
              <a:defRPr b="0" i="0" sz="14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vvic"/>
              <a:buChar char="■"/>
              <a:defRPr b="0" i="0" sz="14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>
            <p:ph type="ctrTitle"/>
          </p:nvPr>
        </p:nvSpPr>
        <p:spPr>
          <a:xfrm>
            <a:off x="954826" y="117289"/>
            <a:ext cx="49737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/>
              <a:t>NHÓM 2 </a:t>
            </a:r>
            <a:br>
              <a:rPr lang="en-US" sz="4000"/>
            </a:br>
            <a:r>
              <a:rPr lang="en-US" sz="4000"/>
              <a:t>HIGH DRAGOON</a:t>
            </a:r>
            <a:endParaRPr/>
          </a:p>
        </p:txBody>
      </p:sp>
      <p:pic>
        <p:nvPicPr>
          <p:cNvPr id="82" name="Google Shape;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4618" y="1261556"/>
            <a:ext cx="3859350" cy="38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400040" y="1751092"/>
            <a:ext cx="6224044" cy="15636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/>
              <a:t>YELLOW HAT</a:t>
            </a:r>
            <a:br>
              <a:rPr lang="en-US" sz="4000"/>
            </a:br>
            <a:r>
              <a:rPr lang="en-US" sz="3000"/>
              <a:t>THE VALUE HAT</a:t>
            </a:r>
            <a:endParaRPr sz="3000"/>
          </a:p>
        </p:txBody>
      </p:sp>
      <p:sp>
        <p:nvSpPr>
          <p:cNvPr id="154" name="Google Shape;154;p10"/>
          <p:cNvSpPr txBox="1"/>
          <p:nvPr>
            <p:ph idx="2" type="title"/>
          </p:nvPr>
        </p:nvSpPr>
        <p:spPr>
          <a:xfrm>
            <a:off x="4742121" y="767700"/>
            <a:ext cx="1452097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04</a:t>
            </a:r>
            <a:endParaRPr/>
          </a:p>
        </p:txBody>
      </p:sp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775" y="194819"/>
            <a:ext cx="15525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616259" y="128251"/>
            <a:ext cx="8190084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 sz="1800"/>
              <a:t>NHỮNG LỢI ÍCH MÀ PHƯƠNG PHÁP ĐEM LẠi</a:t>
            </a:r>
            <a:endParaRPr b="1" sz="1800"/>
          </a:p>
        </p:txBody>
      </p:sp>
      <p:sp>
        <p:nvSpPr>
          <p:cNvPr id="161" name="Google Shape;161;p11"/>
          <p:cNvSpPr txBox="1"/>
          <p:nvPr>
            <p:ph idx="2" type="title"/>
          </p:nvPr>
        </p:nvSpPr>
        <p:spPr>
          <a:xfrm>
            <a:off x="217844" y="1958557"/>
            <a:ext cx="2544336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 sz="1400"/>
              <a:t>CẢI THIỆN ĐƯỜNG PHỐ</a:t>
            </a:r>
            <a:endParaRPr sz="1400"/>
          </a:p>
        </p:txBody>
      </p:sp>
      <p:sp>
        <p:nvSpPr>
          <p:cNvPr id="162" name="Google Shape;162;p11"/>
          <p:cNvSpPr txBox="1"/>
          <p:nvPr>
            <p:ph idx="3" type="title"/>
          </p:nvPr>
        </p:nvSpPr>
        <p:spPr>
          <a:xfrm>
            <a:off x="2563116" y="1924716"/>
            <a:ext cx="3692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 sz="1400"/>
              <a:t>XÂY DỰNG CHÍNH SÁCH – HOÀN THÀNH THỂ CHẾ</a:t>
            </a:r>
            <a:endParaRPr sz="1400"/>
          </a:p>
        </p:txBody>
      </p:sp>
      <p:sp>
        <p:nvSpPr>
          <p:cNvPr id="163" name="Google Shape;163;p11"/>
          <p:cNvSpPr txBox="1"/>
          <p:nvPr/>
        </p:nvSpPr>
        <p:spPr>
          <a:xfrm>
            <a:off x="5997511" y="1958557"/>
            <a:ext cx="3146489" cy="2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Black"/>
              <a:buNone/>
            </a:pPr>
            <a:r>
              <a:rPr b="0" i="0" lang="en-US" sz="1400" u="none" cap="none" strike="noStrike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TĂNG CƯỜNG Ý THỨC NGƯỜI DÂN</a:t>
            </a:r>
            <a:endParaRPr/>
          </a:p>
        </p:txBody>
      </p:sp>
      <p:sp>
        <p:nvSpPr>
          <p:cNvPr id="164" name="Google Shape;164;p11"/>
          <p:cNvSpPr txBox="1"/>
          <p:nvPr/>
        </p:nvSpPr>
        <p:spPr>
          <a:xfrm>
            <a:off x="1319856" y="3856476"/>
            <a:ext cx="3571121" cy="406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Black"/>
              <a:buNone/>
            </a:pPr>
            <a:r>
              <a:rPr b="0" i="0" lang="en-US" sz="1400" u="none" cap="none" strike="noStrike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TĂNG MỨC PHẠT CÁC HÀNH VI VI PHẠM GIAO THÔNG</a:t>
            </a:r>
            <a:endParaRPr/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897" y="814879"/>
            <a:ext cx="1262230" cy="103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8350" y="814879"/>
            <a:ext cx="1262231" cy="1029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24841" y="804903"/>
            <a:ext cx="1262229" cy="1049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8758" y="2562935"/>
            <a:ext cx="1262229" cy="1140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37274" y="2506972"/>
            <a:ext cx="1543609" cy="125750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4762728" y="3867341"/>
            <a:ext cx="3692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Black"/>
              <a:buNone/>
            </a:pPr>
            <a:r>
              <a:rPr b="0" i="0" lang="en-US" sz="1400" u="none" cap="none" strike="noStrike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NÂNG CAO HIỆU LỰC, HIỆU QUẢ CÔNG TÁC LÃNH ĐẠO, CHỈ ĐẠO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400040" y="1751092"/>
            <a:ext cx="6224044" cy="15636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/>
              <a:t>BLUE HAT</a:t>
            </a:r>
            <a:br>
              <a:rPr lang="en-US" sz="4000"/>
            </a:br>
            <a:r>
              <a:rPr lang="en-US" sz="3000"/>
              <a:t>THE CONDUCTOR’S HAT</a:t>
            </a:r>
            <a:endParaRPr sz="3000"/>
          </a:p>
        </p:txBody>
      </p:sp>
      <p:sp>
        <p:nvSpPr>
          <p:cNvPr id="176" name="Google Shape;176;p12"/>
          <p:cNvSpPr txBox="1"/>
          <p:nvPr>
            <p:ph idx="2" type="title"/>
          </p:nvPr>
        </p:nvSpPr>
        <p:spPr>
          <a:xfrm>
            <a:off x="4742121" y="767700"/>
            <a:ext cx="1452097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05</a:t>
            </a:r>
            <a:endParaRPr/>
          </a:p>
        </p:txBody>
      </p:sp>
      <p:pic>
        <p:nvPicPr>
          <p:cNvPr id="177" name="Google Shape;1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493" y="180531"/>
            <a:ext cx="16097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2920941" y="1073888"/>
            <a:ext cx="4953900" cy="10100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 sz="5400"/>
              <a:t>THANKS!</a:t>
            </a:r>
            <a:endParaRPr sz="5400"/>
          </a:p>
        </p:txBody>
      </p:sp>
      <p:sp>
        <p:nvSpPr>
          <p:cNvPr id="183" name="Google Shape;183;p13"/>
          <p:cNvSpPr txBox="1"/>
          <p:nvPr>
            <p:ph idx="1" type="subTitle"/>
          </p:nvPr>
        </p:nvSpPr>
        <p:spPr>
          <a:xfrm>
            <a:off x="2920941" y="2244120"/>
            <a:ext cx="49539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Do you have 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idx="15" type="title"/>
          </p:nvPr>
        </p:nvSpPr>
        <p:spPr>
          <a:xfrm>
            <a:off x="817464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THÀNH VIÊN NHÓM</a:t>
            </a:r>
            <a:endParaRPr/>
          </a:p>
        </p:txBody>
      </p:sp>
      <p:graphicFrame>
        <p:nvGraphicFramePr>
          <p:cNvPr id="88" name="Google Shape;88;p2"/>
          <p:cNvGraphicFramePr/>
          <p:nvPr/>
        </p:nvGraphicFramePr>
        <p:xfrm>
          <a:off x="1523998" y="7816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{FACD777D-F1EC-481F-BA93-85297D9103E8}</a:tableStyleId>
              </a:tblPr>
              <a:tblGrid>
                <a:gridCol w="3145475"/>
                <a:gridCol w="3145475"/>
              </a:tblGrid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HỌ TÊN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MSSV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19120047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Trần Xuân An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19120064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Nguyễn Hồ Hoàng Duy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19120070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Trần Nhật Hào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19120155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Huỳnh Ngọc Văn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19120161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Nguyễn Thanh An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/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19120588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Phạm Duy Minh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/>
                </a:tc>
              </a:tr>
              <a:tr h="20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19120678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Nguyễn Hoàng Tiến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/>
                </a:tc>
              </a:tr>
              <a:tr h="20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19120689</a:t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Lại Khánh Toàn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idx="9" type="title"/>
          </p:nvPr>
        </p:nvSpPr>
        <p:spPr>
          <a:xfrm>
            <a:off x="718175" y="2075820"/>
            <a:ext cx="10482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94" name="Google Shape;94;p3"/>
          <p:cNvSpPr txBox="1"/>
          <p:nvPr>
            <p:ph idx="8" type="title"/>
          </p:nvPr>
        </p:nvSpPr>
        <p:spPr>
          <a:xfrm>
            <a:off x="720000" y="1117175"/>
            <a:ext cx="10482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95" name="Google Shape;95;p3"/>
          <p:cNvSpPr txBox="1"/>
          <p:nvPr>
            <p:ph idx="13" type="title"/>
          </p:nvPr>
        </p:nvSpPr>
        <p:spPr>
          <a:xfrm>
            <a:off x="4570175" y="1075655"/>
            <a:ext cx="10482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96" name="Google Shape;96;p3"/>
          <p:cNvSpPr txBox="1"/>
          <p:nvPr>
            <p:ph idx="14" type="title"/>
          </p:nvPr>
        </p:nvSpPr>
        <p:spPr>
          <a:xfrm>
            <a:off x="4570175" y="2139759"/>
            <a:ext cx="10482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97" name="Google Shape;97;p3"/>
          <p:cNvSpPr txBox="1"/>
          <p:nvPr>
            <p:ph idx="15" type="title"/>
          </p:nvPr>
        </p:nvSpPr>
        <p:spPr>
          <a:xfrm>
            <a:off x="193827" y="719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MỤC LỤC</a:t>
            </a:r>
            <a:endParaRPr/>
          </a:p>
        </p:txBody>
      </p:sp>
      <p:sp>
        <p:nvSpPr>
          <p:cNvPr id="98" name="Google Shape;98;p3"/>
          <p:cNvSpPr txBox="1"/>
          <p:nvPr>
            <p:ph type="title"/>
          </p:nvPr>
        </p:nvSpPr>
        <p:spPr>
          <a:xfrm>
            <a:off x="1768200" y="870305"/>
            <a:ext cx="23529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GREEN HAT</a:t>
            </a:r>
            <a:endParaRPr/>
          </a:p>
        </p:txBody>
      </p:sp>
      <p:sp>
        <p:nvSpPr>
          <p:cNvPr id="99" name="Google Shape;99;p3"/>
          <p:cNvSpPr txBox="1"/>
          <p:nvPr>
            <p:ph idx="1" type="subTitle"/>
          </p:nvPr>
        </p:nvSpPr>
        <p:spPr>
          <a:xfrm>
            <a:off x="1889700" y="1461684"/>
            <a:ext cx="2352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creative hat</a:t>
            </a:r>
            <a:endParaRPr/>
          </a:p>
        </p:txBody>
      </p:sp>
      <p:sp>
        <p:nvSpPr>
          <p:cNvPr id="100" name="Google Shape;100;p3"/>
          <p:cNvSpPr txBox="1"/>
          <p:nvPr>
            <p:ph idx="2" type="title"/>
          </p:nvPr>
        </p:nvSpPr>
        <p:spPr>
          <a:xfrm>
            <a:off x="5945950" y="911825"/>
            <a:ext cx="23529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WHITE HAT	</a:t>
            </a:r>
            <a:endParaRPr/>
          </a:p>
        </p:txBody>
      </p:sp>
      <p:sp>
        <p:nvSpPr>
          <p:cNvPr id="101" name="Google Shape;101;p3"/>
          <p:cNvSpPr txBox="1"/>
          <p:nvPr>
            <p:ph idx="3" type="subTitle"/>
          </p:nvPr>
        </p:nvSpPr>
        <p:spPr>
          <a:xfrm>
            <a:off x="6012873" y="1518575"/>
            <a:ext cx="2352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actual hat		</a:t>
            </a:r>
            <a:endParaRPr/>
          </a:p>
        </p:txBody>
      </p:sp>
      <p:sp>
        <p:nvSpPr>
          <p:cNvPr id="102" name="Google Shape;102;p3"/>
          <p:cNvSpPr txBox="1"/>
          <p:nvPr>
            <p:ph idx="4" type="title"/>
          </p:nvPr>
        </p:nvSpPr>
        <p:spPr>
          <a:xfrm>
            <a:off x="1768200" y="1928692"/>
            <a:ext cx="23529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RED HAT	</a:t>
            </a:r>
            <a:endParaRPr/>
          </a:p>
        </p:txBody>
      </p:sp>
      <p:sp>
        <p:nvSpPr>
          <p:cNvPr id="103" name="Google Shape;103;p3"/>
          <p:cNvSpPr txBox="1"/>
          <p:nvPr>
            <p:ph idx="5" type="subTitle"/>
          </p:nvPr>
        </p:nvSpPr>
        <p:spPr>
          <a:xfrm>
            <a:off x="1889700" y="2541159"/>
            <a:ext cx="2352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hat for the heart</a:t>
            </a:r>
            <a:endParaRPr/>
          </a:p>
        </p:txBody>
      </p:sp>
      <p:sp>
        <p:nvSpPr>
          <p:cNvPr id="104" name="Google Shape;104;p3"/>
          <p:cNvSpPr txBox="1"/>
          <p:nvPr>
            <p:ph idx="6" type="title"/>
          </p:nvPr>
        </p:nvSpPr>
        <p:spPr>
          <a:xfrm>
            <a:off x="6069275" y="1999530"/>
            <a:ext cx="23529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YELLOW HAT	</a:t>
            </a:r>
            <a:endParaRPr/>
          </a:p>
        </p:txBody>
      </p:sp>
      <p:sp>
        <p:nvSpPr>
          <p:cNvPr id="105" name="Google Shape;105;p3"/>
          <p:cNvSpPr txBox="1"/>
          <p:nvPr>
            <p:ph idx="7" type="subTitle"/>
          </p:nvPr>
        </p:nvSpPr>
        <p:spPr>
          <a:xfrm>
            <a:off x="6077850" y="2565453"/>
            <a:ext cx="2352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value hat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2678110" y="3353437"/>
            <a:ext cx="10482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Black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05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3917825" y="3174080"/>
            <a:ext cx="23529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</a:pPr>
            <a:r>
              <a:rPr b="0" i="0" lang="en-US" sz="2000" u="none" cap="none" strike="noStrike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BLUE HAT	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3893126" y="3773362"/>
            <a:ext cx="2352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The conductor’s hat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00040" y="1751092"/>
            <a:ext cx="6224044" cy="1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/>
              <a:t>GREEN HAT  </a:t>
            </a:r>
            <a:br>
              <a:rPr lang="en-US" sz="4000"/>
            </a:br>
            <a:r>
              <a:rPr lang="en-US" sz="4000"/>
              <a:t>THE CREATIVE HAT</a:t>
            </a:r>
            <a:endParaRPr sz="4000"/>
          </a:p>
        </p:txBody>
      </p:sp>
      <p:sp>
        <p:nvSpPr>
          <p:cNvPr id="114" name="Google Shape;114;p4"/>
          <p:cNvSpPr txBox="1"/>
          <p:nvPr>
            <p:ph idx="2" type="title"/>
          </p:nvPr>
        </p:nvSpPr>
        <p:spPr>
          <a:xfrm>
            <a:off x="5116053" y="838848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01</a:t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747" y="71148"/>
            <a:ext cx="16002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11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/>
        </p:nvSpPr>
        <p:spPr>
          <a:xfrm>
            <a:off x="1031358" y="1136385"/>
            <a:ext cx="7559749" cy="2536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Rà soát bảo đảm tiến độ, chất lượng các dự án đầu tư kết cấu hạ tầng giao thông</a:t>
            </a:r>
            <a:endParaRPr b="0" i="0" sz="1800" u="none" cap="none" strike="noStrik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Tổ chức các buổi tuyên truyền</a:t>
            </a:r>
            <a:endParaRPr b="0" i="0" sz="1800" u="none" cap="none" strike="noStrik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Ứng dụng khoa học công nghệ trong việc giám sát quản lý</a:t>
            </a:r>
            <a:endParaRPr b="0" i="0" sz="1800" u="none" cap="none" strike="noStrik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Tham khảo các chính sách từ các quốc gia khác</a:t>
            </a:r>
            <a:endParaRPr b="0" i="0" sz="1800" u="none" cap="none" strike="noStrik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Tập trung tái cơ cấu bộ máy quản lý, nâng cao năng lực</a:t>
            </a:r>
            <a:endParaRPr b="0" i="0" sz="1800" u="none" cap="none" strike="noStrik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2870791" y="95692"/>
            <a:ext cx="501856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CÁC Ý TƯỞNG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400040" y="1751092"/>
            <a:ext cx="6224044" cy="1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/>
              <a:t>WHITE HAT</a:t>
            </a:r>
            <a:br>
              <a:rPr lang="en-US" sz="4000"/>
            </a:br>
            <a:r>
              <a:rPr lang="en-US" sz="4000"/>
              <a:t>THE FACTUAL HAT</a:t>
            </a:r>
            <a:endParaRPr sz="4000"/>
          </a:p>
        </p:txBody>
      </p:sp>
      <p:sp>
        <p:nvSpPr>
          <p:cNvPr id="127" name="Google Shape;127;p6"/>
          <p:cNvSpPr txBox="1"/>
          <p:nvPr>
            <p:ph idx="2" type="title"/>
          </p:nvPr>
        </p:nvSpPr>
        <p:spPr>
          <a:xfrm>
            <a:off x="4742121" y="767700"/>
            <a:ext cx="1452097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02</a:t>
            </a:r>
            <a:endParaRPr/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677" y="0"/>
            <a:ext cx="16097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2705416" y="0"/>
            <a:ext cx="462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/>
              <a:t>CÁC THÔNG SỐ</a:t>
            </a:r>
            <a:endParaRPr/>
          </a:p>
        </p:txBody>
      </p:sp>
      <p:sp>
        <p:nvSpPr>
          <p:cNvPr id="134" name="Google Shape;134;p7"/>
          <p:cNvSpPr txBox="1"/>
          <p:nvPr>
            <p:ph idx="1" type="subTitle"/>
          </p:nvPr>
        </p:nvSpPr>
        <p:spPr>
          <a:xfrm>
            <a:off x="3781043" y="891747"/>
            <a:ext cx="46281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900"/>
              <a:buNone/>
            </a:pPr>
            <a:r>
              <a:rPr lang="en-US"/>
              <a:t>Tình hình: Trong 4 tháng đầu năm 2022 (tính từ ngày 15/12/2021 đến 14/4/2022), toàn quốc xảy ra 3.808 vụ tai nạn giao thông, làm chết 2.276 người, bị thương 2.431 người.</a:t>
            </a: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982" y="762000"/>
            <a:ext cx="25146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400040" y="1751092"/>
            <a:ext cx="6224044" cy="15636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/>
              <a:t>RED HAT</a:t>
            </a:r>
            <a:br>
              <a:rPr lang="en-US" sz="4000"/>
            </a:br>
            <a:r>
              <a:rPr lang="en-US" sz="3000"/>
              <a:t>THE HAT FOR THE HEART</a:t>
            </a:r>
            <a:endParaRPr sz="3000"/>
          </a:p>
        </p:txBody>
      </p:sp>
      <p:sp>
        <p:nvSpPr>
          <p:cNvPr id="141" name="Google Shape;141;p8"/>
          <p:cNvSpPr txBox="1"/>
          <p:nvPr>
            <p:ph idx="2" type="title"/>
          </p:nvPr>
        </p:nvSpPr>
        <p:spPr>
          <a:xfrm>
            <a:off x="4742121" y="767700"/>
            <a:ext cx="1452097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03</a:t>
            </a:r>
            <a:endParaRPr/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156" y="213537"/>
            <a:ext cx="16478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2705416" y="0"/>
            <a:ext cx="643858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/>
              <a:t>CÂN NHẮC CÁC YẾU TỐ CẢM XÚC</a:t>
            </a:r>
            <a:endParaRPr/>
          </a:p>
        </p:txBody>
      </p:sp>
      <p:sp>
        <p:nvSpPr>
          <p:cNvPr id="148" name="Google Shape;148;p9"/>
          <p:cNvSpPr txBox="1"/>
          <p:nvPr>
            <p:ph idx="1" type="subTitle"/>
          </p:nvPr>
        </p:nvSpPr>
        <p:spPr>
          <a:xfrm>
            <a:off x="2705416" y="1342714"/>
            <a:ext cx="4628100" cy="32982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/>
              <a:t>Tôi không đồng tình ý tưởng "Cải thiện chất lượng đường phố" -&gt; lý do lô cốt nhiều, gây thêm kẹt xe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/>
              <a:t>Tôi lo rằng việc thay đổi chính sách, thể chế sẽ khó thực hiện nhanh, gây tốn kém.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/>
              <a:t>Tôi thích ý tưởng cải thiện đường phố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/>
              <a:t>Tôi nghĩ không nên tăng mức phạt vì tình hình dịch Covid, người dân vẫn đang khó khăn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Font typeface="Arial"/>
              <a:buChar char="•"/>
            </a:pPr>
            <a:r>
              <a:rPr lang="en-US"/>
              <a:t>Tôi nghĩ nhiều người dân không có ý thức về vấn đề này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aditional Medicine Workshop by Slidesgo">
  <a:themeElements>
    <a:clrScheme name="Simple Light">
      <a:dk1>
        <a:srgbClr val="212D3D"/>
      </a:dk1>
      <a:lt1>
        <a:srgbClr val="476BAC"/>
      </a:lt1>
      <a:dk2>
        <a:srgbClr val="FFFFFF"/>
      </a:dk2>
      <a:lt2>
        <a:srgbClr val="EED9DE"/>
      </a:lt2>
      <a:accent1>
        <a:srgbClr val="72839B"/>
      </a:accent1>
      <a:accent2>
        <a:srgbClr val="FFD1AB"/>
      </a:accent2>
      <a:accent3>
        <a:srgbClr val="FFB3A9"/>
      </a:accent3>
      <a:accent4>
        <a:srgbClr val="FF998D"/>
      </a:accent4>
      <a:accent5>
        <a:srgbClr val="E5A5A1"/>
      </a:accent5>
      <a:accent6>
        <a:srgbClr val="FFEEDC"/>
      </a:accent6>
      <a:hlink>
        <a:srgbClr val="212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