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65" r:id="rId5"/>
    <p:sldId id="260" r:id="rId6"/>
    <p:sldId id="259" r:id="rId7"/>
    <p:sldId id="261" r:id="rId8"/>
    <p:sldId id="277" r:id="rId9"/>
    <p:sldId id="272" r:id="rId10"/>
    <p:sldId id="276" r:id="rId11"/>
    <p:sldId id="271" r:id="rId12"/>
    <p:sldId id="275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83" autoAdjust="0"/>
    <p:restoredTop sz="96513" autoAdjust="0"/>
  </p:normalViewPr>
  <p:slideViewPr>
    <p:cSldViewPr snapToGrid="0" snapToObjects="1">
      <p:cViewPr varScale="1">
        <p:scale>
          <a:sx n="115" d="100"/>
          <a:sy n="115" d="100"/>
        </p:scale>
        <p:origin x="38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FAACC-0C73-7546-A7DD-A440B84D7BA1}" type="datetimeFigureOut">
              <a:rPr lang="en-US"/>
              <a:t>21/09/2021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664D4-B272-024D-8FE3-52DDF1C49A77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664D4-B272-024D-8FE3-52DDF1C49A77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722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664D4-B272-024D-8FE3-52DDF1C49A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7200"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2179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6200000">
            <a:off x="7873492" y="5587492"/>
            <a:ext cx="1271016" cy="1270000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1876602" y="1694705"/>
            <a:ext cx="11020602" cy="4929120"/>
            <a:chOff x="-1876602" y="1694705"/>
            <a:chExt cx="11020602" cy="49291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4705"/>
              <a:ext cx="9144000" cy="2341463"/>
            </a:xfrm>
            <a:prstGeom prst="rect">
              <a:avLst/>
            </a:prstGeom>
            <a:effectLst/>
          </p:spPr>
        </p:pic>
        <p:sp>
          <p:nvSpPr>
            <p:cNvPr id="7" name="Moon 6"/>
            <p:cNvSpPr/>
            <p:nvPr/>
          </p:nvSpPr>
          <p:spPr>
            <a:xfrm rot="17945249">
              <a:off x="2485973" y="9936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060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25225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239728"/>
            <a:ext cx="8229600" cy="114300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2675064" y="-430330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924300" y="4733540"/>
            <a:ext cx="1295400" cy="1286933"/>
          </a:xfrm>
          <a:prstGeom prst="ellipse">
            <a:avLst/>
          </a:prstGeom>
          <a:noFill/>
          <a:ln w="2254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03073" y="4200698"/>
            <a:ext cx="4707082" cy="8769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03073" y="5077691"/>
            <a:ext cx="4756001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986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55326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04393" y="1193663"/>
            <a:ext cx="3465286" cy="4348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99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" y="1489809"/>
            <a:ext cx="5988167" cy="33274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17945249">
            <a:off x="368711" y="943707"/>
            <a:ext cx="2251314" cy="7188200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7828" y="2582009"/>
            <a:ext cx="55753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44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:\Users\tdqua_000\Desktop\coffe_tea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55" y="4114800"/>
            <a:ext cx="2231811" cy="262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1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66FF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2573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573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1145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427149" y="2"/>
            <a:ext cx="10976464" cy="4777416"/>
            <a:chOff x="-1427149" y="2"/>
            <a:chExt cx="10976464" cy="47774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"/>
              <a:ext cx="9144000" cy="1371600"/>
            </a:xfrm>
            <a:prstGeom prst="rect">
              <a:avLst/>
            </a:prstGeom>
          </p:spPr>
        </p:pic>
        <p:sp>
          <p:nvSpPr>
            <p:cNvPr id="7" name="Moon 6"/>
            <p:cNvSpPr/>
            <p:nvPr/>
          </p:nvSpPr>
          <p:spPr>
            <a:xfrm rot="17945249">
              <a:off x="2935426" y="-1836471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87" y="1554978"/>
            <a:ext cx="4169664" cy="6548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1" y="1547452"/>
            <a:ext cx="4270248" cy="645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975861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313779" y="1546224"/>
            <a:ext cx="4268788" cy="639762"/>
          </a:xfrm>
        </p:spPr>
        <p:txBody>
          <a:bodyPr anchor="ctr" anchorCtr="1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8212" y="1563233"/>
            <a:ext cx="4167188" cy="639762"/>
          </a:xfrm>
        </p:spPr>
        <p:txBody>
          <a:bodyPr anchor="ctr" anchorCtr="1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13779" y="2193469"/>
            <a:ext cx="4268788" cy="4340226"/>
          </a:xfrm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757737" y="2207211"/>
            <a:ext cx="4167187" cy="4322763"/>
          </a:xfrm>
          <a:noFill/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67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E:\04_Image Collection\01_ICON\Question\Hel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0" y="1782762"/>
            <a:ext cx="5105400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529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2"/>
            <a:ext cx="9144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7" r:id="rId5"/>
    <p:sldLayoutId id="2147483668" r:id="rId6"/>
    <p:sldLayoutId id="2147483663" r:id="rId7"/>
    <p:sldLayoutId id="2147483665" r:id="rId8"/>
    <p:sldLayoutId id="2147483666" r:id="rId9"/>
    <p:sldLayoutId id="2147483651" r:id="rId10"/>
    <p:sldLayoutId id="2147483661" r:id="rId11"/>
    <p:sldLayoutId id="2147483669" r:id="rId12"/>
    <p:sldLayoutId id="2147483670" r:id="rId13"/>
    <p:sldLayoutId id="2147483662" r:id="rId14"/>
    <p:sldLayoutId id="214748365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pf-tutorial.com/" TargetMode="External"/><Relationship Id="rId2" Type="http://schemas.openxmlformats.org/officeDocument/2006/relationships/hyperlink" Target="https://csharp.net-tutorials.com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dquang@fit.hcmus.edu.v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Windows programming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124" y="594820"/>
            <a:ext cx="585183" cy="58518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13592" y="407473"/>
            <a:ext cx="1055559" cy="100057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2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E71F-675E-409F-8611-6C305037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8AE0-F9A3-4032-95D4-72390EC7A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C# Tutorial: </a:t>
            </a:r>
            <a:r>
              <a:rPr lang="en-US" u="sng" dirty="0">
                <a:hlinkClick r:id="rId2"/>
              </a:rPr>
              <a:t>https://csharp.net-tutorials.com/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WPF Tutorial: </a:t>
            </a:r>
            <a:r>
              <a:rPr lang="vi-VN" u="sng" dirty="0">
                <a:hlinkClick r:id="rId3"/>
              </a:rPr>
              <a:t>https://www.wpf-tutorial.com/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36558-F025-4467-B9DE-4B972D97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4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111740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531A48-F8A4-4125-B777-356390AB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92D45-7EDC-4044-9EC1-FEDA5F6C4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many points will you get for the project?</a:t>
            </a:r>
          </a:p>
          <a:p>
            <a:r>
              <a:rPr lang="en-US"/>
              <a:t>What should you do when the submitted file size is too big?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1531" y="1821844"/>
            <a:ext cx="5080233" cy="4058256"/>
          </a:xfrm>
        </p:spPr>
        <p:txBody>
          <a:bodyPr>
            <a:normAutofit/>
          </a:bodyPr>
          <a:lstStyle/>
          <a:p>
            <a:r>
              <a:rPr lang="en-US" dirty="0" err="1"/>
              <a:t>Trần</a:t>
            </a:r>
            <a:r>
              <a:rPr lang="en-US" dirty="0"/>
              <a:t> Duy Quang</a:t>
            </a:r>
          </a:p>
          <a:p>
            <a:r>
              <a:rPr lang="en-US" dirty="0">
                <a:hlinkClick r:id="rId3"/>
              </a:rPr>
              <a:t>tdquang@fit.hcmus.edu.vn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" y="2054073"/>
            <a:ext cx="2598420" cy="259842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94" y="326619"/>
            <a:ext cx="724711" cy="72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3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Course’s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518"/>
            <a:ext cx="8610600" cy="4863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After finishing the course, the students can</a:t>
            </a:r>
          </a:p>
          <a:p>
            <a:r>
              <a:rPr lang="en-US" b="1"/>
              <a:t>Understand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characteristics</a:t>
            </a:r>
            <a:r>
              <a:rPr lang="en-US"/>
              <a:t> of Windows applications</a:t>
            </a:r>
          </a:p>
          <a:p>
            <a:r>
              <a:rPr lang="en-US" b="1"/>
              <a:t>Create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simple</a:t>
            </a:r>
            <a:r>
              <a:rPr lang="en-US"/>
              <a:t> applications in </a:t>
            </a:r>
            <a:r>
              <a:rPr lang="en-US" b="1">
                <a:solidFill>
                  <a:srgbClr val="FF0000"/>
                </a:solidFill>
              </a:rPr>
              <a:t>C# WPF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0" y="311700"/>
            <a:ext cx="824400" cy="824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8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Weapon of choice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38" y="2098911"/>
            <a:ext cx="2465831" cy="2465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0854"/>
            <a:ext cx="681428" cy="68142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8902" y="5013462"/>
            <a:ext cx="44743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Visual Studio Community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4070" y="4589047"/>
            <a:ext cx="6639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WPF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91C494-8A27-48B6-B6D8-B23C117C0AC1}"/>
              </a:ext>
            </a:extLst>
          </p:cNvPr>
          <p:cNvSpPr txBox="1"/>
          <p:nvPr/>
        </p:nvSpPr>
        <p:spPr>
          <a:xfrm>
            <a:off x="878186" y="6274051"/>
            <a:ext cx="753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Other versions are okay as long as clearly writen in readme file</a:t>
            </a:r>
          </a:p>
        </p:txBody>
      </p:sp>
    </p:spTree>
    <p:extLst>
      <p:ext uri="{BB962C8B-B14F-4D97-AF65-F5344CB8AC3E}">
        <p14:creationId xmlns:p14="http://schemas.microsoft.com/office/powerpoint/2010/main" val="212881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8027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Basic C# &amp; OOP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Controls: creation &amp; handling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Passing windows between screens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Handle mouse &amp; keyboard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File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Dynamic link libray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Clipboard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Hook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Working with REST API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Working with GraphQL API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7" y="444727"/>
            <a:ext cx="418046" cy="48849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8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In-class activities: </a:t>
            </a:r>
            <a:r>
              <a:rPr lang="en-US" sz="2400"/>
              <a:t>		</a:t>
            </a:r>
            <a:r>
              <a:rPr lang="en-US" sz="2400">
                <a:solidFill>
                  <a:srgbClr val="0070C0"/>
                </a:solidFill>
              </a:rPr>
              <a:t>10</a:t>
            </a:r>
            <a:r>
              <a:rPr lang="en-US" sz="2400" dirty="0">
                <a:solidFill>
                  <a:srgbClr val="0070C0"/>
                </a:solidFill>
              </a:rPr>
              <a:t>% </a:t>
            </a:r>
            <a:r>
              <a:rPr lang="en-US" sz="2400"/>
              <a:t>(Quiz - short code, Personal)</a:t>
            </a:r>
            <a:endParaRPr lang="en-US" sz="2400" dirty="0"/>
          </a:p>
          <a:p>
            <a:r>
              <a:rPr lang="en-US" sz="2400" dirty="0"/>
              <a:t>Weekly Homework:  	</a:t>
            </a:r>
            <a:r>
              <a:rPr lang="en-US" sz="2400" dirty="0">
                <a:solidFill>
                  <a:srgbClr val="0070C0"/>
                </a:solidFill>
              </a:rPr>
              <a:t>25% </a:t>
            </a:r>
            <a:r>
              <a:rPr lang="en-US" sz="2400" dirty="0"/>
              <a:t>(Personal – 20 exercises)</a:t>
            </a:r>
          </a:p>
          <a:p>
            <a:r>
              <a:rPr lang="en-US" sz="2400"/>
              <a:t>Project 1: </a:t>
            </a:r>
            <a:r>
              <a:rPr lang="en-US" sz="2400" dirty="0"/>
              <a:t>	</a:t>
            </a:r>
            <a:r>
              <a:rPr lang="en-US" sz="2400"/>
              <a:t>		</a:t>
            </a:r>
            <a:r>
              <a:rPr lang="en-US" sz="2400">
                <a:solidFill>
                  <a:srgbClr val="0070C0"/>
                </a:solidFill>
              </a:rPr>
              <a:t>20</a:t>
            </a:r>
            <a:r>
              <a:rPr lang="en-US" sz="2400" dirty="0">
                <a:solidFill>
                  <a:srgbClr val="0070C0"/>
                </a:solidFill>
              </a:rPr>
              <a:t>% </a:t>
            </a:r>
            <a:r>
              <a:rPr lang="en-US" sz="2400" dirty="0"/>
              <a:t>(Group – Controls &amp; File)</a:t>
            </a:r>
          </a:p>
          <a:p>
            <a:r>
              <a:rPr lang="en-US" sz="2400"/>
              <a:t>Project 2: </a:t>
            </a:r>
            <a:r>
              <a:rPr lang="en-US" sz="2400" dirty="0"/>
              <a:t>	</a:t>
            </a:r>
            <a:r>
              <a:rPr lang="en-US" sz="2400"/>
              <a:t>		</a:t>
            </a:r>
            <a:r>
              <a:rPr lang="en-US" sz="2400">
                <a:solidFill>
                  <a:srgbClr val="0070C0"/>
                </a:solidFill>
              </a:rPr>
              <a:t>20</a:t>
            </a:r>
            <a:r>
              <a:rPr lang="en-US" sz="2400" dirty="0">
                <a:solidFill>
                  <a:srgbClr val="0070C0"/>
                </a:solidFill>
              </a:rPr>
              <a:t>%</a:t>
            </a:r>
            <a:r>
              <a:rPr lang="en-US" sz="2400" dirty="0"/>
              <a:t> (Group – Graphics &amp; event)</a:t>
            </a:r>
          </a:p>
          <a:p>
            <a:r>
              <a:rPr lang="en-US" sz="2400"/>
              <a:t>Project 3: </a:t>
            </a:r>
            <a:r>
              <a:rPr lang="en-US" sz="2400" dirty="0"/>
              <a:t>	</a:t>
            </a:r>
            <a:r>
              <a:rPr lang="en-US" sz="2400"/>
              <a:t>		</a:t>
            </a:r>
            <a:r>
              <a:rPr lang="en-US" sz="2400">
                <a:solidFill>
                  <a:srgbClr val="0070C0"/>
                </a:solidFill>
              </a:rPr>
              <a:t>25</a:t>
            </a:r>
            <a:r>
              <a:rPr lang="en-US" sz="2400" dirty="0">
                <a:solidFill>
                  <a:srgbClr val="0070C0"/>
                </a:solidFill>
              </a:rPr>
              <a:t>% </a:t>
            </a:r>
            <a:r>
              <a:rPr lang="en-US" sz="2400" dirty="0"/>
              <a:t>(Group – Techniques)</a:t>
            </a:r>
          </a:p>
          <a:p>
            <a:endParaRPr lang="en-US" sz="2400" dirty="0"/>
          </a:p>
          <a:p>
            <a:r>
              <a:rPr lang="en-US" sz="2400" dirty="0"/>
              <a:t>Group members</a:t>
            </a:r>
            <a:r>
              <a:rPr lang="en-US" sz="2400"/>
              <a:t>: 1-4 (not fixed for each project)</a:t>
            </a:r>
          </a:p>
          <a:p>
            <a:pPr marL="0" indent="0">
              <a:buNone/>
            </a:pPr>
            <a:r>
              <a:rPr lang="en-US" sz="2400"/>
              <a:t>(Each member should satisfy minimum work hours – 20 hours)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Bonus: </a:t>
            </a:r>
            <a:r>
              <a:rPr lang="en-US" sz="2400" b="1"/>
              <a:t>+1 </a:t>
            </a:r>
            <a:r>
              <a:rPr lang="en-US" sz="2400"/>
              <a:t>for each project, base 7, must proposed more functions</a:t>
            </a:r>
          </a:p>
          <a:p>
            <a:pPr marL="0" indent="0">
              <a:buNone/>
            </a:pPr>
            <a:r>
              <a:rPr lang="en-US" sz="2400"/>
              <a:t>Extra bonus: each project, top 3 groups will get sms card 50K.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38339"/>
            <a:ext cx="669791" cy="66979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2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Deliverables (Project 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Source code (Folder): please clean the project beforehand</a:t>
            </a:r>
            <a:endParaRPr lang="en-US" dirty="0"/>
          </a:p>
          <a:p>
            <a:r>
              <a:rPr lang="en-US"/>
              <a:t>Release (Folder)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Readme.</a:t>
            </a:r>
            <a:r>
              <a:rPr lang="en-US">
                <a:solidFill>
                  <a:srgbClr val="FF0000"/>
                </a:solidFill>
              </a:rPr>
              <a:t>txt </a:t>
            </a:r>
            <a:r>
              <a:rPr lang="en-US"/>
              <a:t>(or </a:t>
            </a:r>
            <a:r>
              <a:rPr lang="en-US" b="1" u="sng"/>
              <a:t>md</a:t>
            </a:r>
            <a:r>
              <a:rPr lang="en-US"/>
              <a:t>/word/pdf): a file</a:t>
            </a:r>
            <a:endParaRPr lang="en-US" dirty="0"/>
          </a:p>
          <a:p>
            <a:pPr lvl="1"/>
            <a:r>
              <a:rPr lang="en-US" dirty="0"/>
              <a:t>Info: Name &amp; ID</a:t>
            </a:r>
          </a:p>
          <a:p>
            <a:pPr lvl="1"/>
            <a:r>
              <a:rPr lang="en-US" dirty="0"/>
              <a:t>How to run your project?</a:t>
            </a:r>
          </a:p>
          <a:p>
            <a:pPr lvl="1"/>
            <a:r>
              <a:rPr lang="en-US" dirty="0"/>
              <a:t>What </a:t>
            </a:r>
            <a:r>
              <a:rPr lang="en-US"/>
              <a:t>have been completed? What have not been done? </a:t>
            </a:r>
          </a:p>
          <a:p>
            <a:pPr lvl="1"/>
            <a:r>
              <a:rPr lang="en-US"/>
              <a:t>What should be considered for bonus?</a:t>
            </a:r>
            <a:endParaRPr lang="en-US" dirty="0"/>
          </a:p>
          <a:p>
            <a:pPr lvl="1"/>
            <a:r>
              <a:rPr lang="en-US" dirty="0"/>
              <a:t>Expected grade</a:t>
            </a:r>
          </a:p>
          <a:p>
            <a:r>
              <a:rPr lang="en-US" dirty="0" err="1"/>
              <a:t>youtube</a:t>
            </a:r>
            <a:r>
              <a:rPr lang="en-US" dirty="0"/>
              <a:t> link (</a:t>
            </a:r>
            <a:r>
              <a:rPr lang="en-US"/>
              <a:t>unlisted): demo video</a:t>
            </a:r>
            <a:endParaRPr lang="en-US" dirty="0"/>
          </a:p>
          <a:p>
            <a:pPr lvl="1"/>
            <a:r>
              <a:rPr lang="en-US" dirty="0"/>
              <a:t>Default </a:t>
            </a:r>
            <a:r>
              <a:rPr lang="en-US"/>
              <a:t>wallpaper of OS</a:t>
            </a:r>
            <a:r>
              <a:rPr lang="en-US" dirty="0"/>
              <a:t>, no sound</a:t>
            </a:r>
            <a:r>
              <a:rPr lang="en-US"/>
              <a:t>, should be &lt;= </a:t>
            </a:r>
            <a:r>
              <a:rPr lang="en-US" dirty="0"/>
              <a:t>5 min</a:t>
            </a:r>
          </a:p>
          <a:p>
            <a:pPr lvl="1"/>
            <a:r>
              <a:rPr lang="en-US" dirty="0"/>
              <a:t>Type </a:t>
            </a:r>
            <a:r>
              <a:rPr lang="en-US"/>
              <a:t>with </a:t>
            </a:r>
            <a:r>
              <a:rPr lang="en-US" b="1" u="sng"/>
              <a:t>Notepad</a:t>
            </a:r>
            <a:r>
              <a:rPr lang="en-US"/>
              <a:t> </a:t>
            </a:r>
            <a:r>
              <a:rPr lang="en-US" dirty="0"/>
              <a:t>/ </a:t>
            </a:r>
            <a:r>
              <a:rPr lang="en-US" dirty="0" err="1"/>
              <a:t>Powerpoint</a:t>
            </a:r>
            <a:r>
              <a:rPr lang="en-US" dirty="0"/>
              <a:t> / Subtitle</a:t>
            </a:r>
          </a:p>
          <a:p>
            <a:endParaRPr lang="en-US" dirty="0"/>
          </a:p>
          <a:p>
            <a:r>
              <a:rPr lang="en-US" dirty="0"/>
              <a:t>If file size is &gt; 12MB, can submit </a:t>
            </a:r>
            <a:r>
              <a:rPr lang="en-US"/>
              <a:t>Google Drive </a:t>
            </a:r>
            <a:r>
              <a:rPr lang="en-US" dirty="0"/>
              <a:t>or Dropbox link </a:t>
            </a:r>
            <a:r>
              <a:rPr lang="en-US"/>
              <a:t>/ OneDrive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3" y="459883"/>
            <a:ext cx="528034" cy="52803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0891-89C5-4BC9-80BB-9B217706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DFB2-3DBC-4B07-A033-FA041F1E6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all cases, compress your project using your </a:t>
            </a:r>
            <a:r>
              <a:rPr lang="en-US"/>
              <a:t>Student ID, must have a </a:t>
            </a:r>
            <a:r>
              <a:rPr lang="en-US" b="1" u="sng">
                <a:solidFill>
                  <a:srgbClr val="FF0000"/>
                </a:solidFill>
              </a:rPr>
              <a:t>readme</a:t>
            </a:r>
            <a:r>
              <a:rPr lang="en-US"/>
              <a:t> file.</a:t>
            </a:r>
          </a:p>
          <a:p>
            <a:pPr lvl="1"/>
            <a:r>
              <a:rPr lang="en-US"/>
              <a:t>Vd: </a:t>
            </a:r>
            <a:r>
              <a:rPr lang="en-US">
                <a:solidFill>
                  <a:srgbClr val="FF0000"/>
                </a:solidFill>
              </a:rPr>
              <a:t>19110021</a:t>
            </a:r>
            <a:r>
              <a:rPr lang="en-US"/>
              <a:t>.zip / rar / 7z / tar.gz</a:t>
            </a:r>
            <a:endParaRPr lang="en-US" dirty="0"/>
          </a:p>
          <a:p>
            <a:r>
              <a:rPr lang="en-US" dirty="0"/>
              <a:t>All links </a:t>
            </a:r>
            <a:r>
              <a:rPr lang="en-US"/>
              <a:t>allow late submission </a:t>
            </a:r>
          </a:p>
          <a:p>
            <a:pPr lvl="1"/>
            <a:r>
              <a:rPr lang="en-US"/>
              <a:t>0-4 hours late: -0 points.</a:t>
            </a:r>
          </a:p>
          <a:p>
            <a:pPr lvl="1"/>
            <a:r>
              <a:rPr lang="en-US"/>
              <a:t>&gt; 4 hours late: -0.5 points</a:t>
            </a:r>
          </a:p>
          <a:p>
            <a:pPr lvl="1"/>
            <a:r>
              <a:rPr lang="en-US"/>
              <a:t>&gt; 3 days late: -1 points</a:t>
            </a:r>
          </a:p>
          <a:p>
            <a:pPr lvl="1"/>
            <a:r>
              <a:rPr lang="en-US"/>
              <a:t>&gt; 7 days late: -2 points</a:t>
            </a:r>
          </a:p>
          <a:p>
            <a:pPr lvl="1"/>
            <a:r>
              <a:rPr lang="en-US"/>
              <a:t>&gt; 15 days late: -3 points</a:t>
            </a:r>
          </a:p>
          <a:p>
            <a:pPr lvl="1"/>
            <a:r>
              <a:rPr lang="en-US"/>
              <a:t>&gt; 20 days late: -10 points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80080-9511-408C-8FFB-AA47862C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6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 for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Windows 10 Development with XAML &amp; C# 7</a:t>
            </a:r>
            <a:r>
              <a:rPr lang="en-US" dirty="0"/>
              <a:t>, 2nd Edition, </a:t>
            </a:r>
            <a:r>
              <a:rPr lang="en-US" dirty="0" err="1"/>
              <a:t>Apress</a:t>
            </a:r>
            <a:r>
              <a:rPr lang="en-US" dirty="0"/>
              <a:t>, 2017</a:t>
            </a:r>
          </a:p>
          <a:p>
            <a:r>
              <a:rPr lang="en-US" b="1" dirty="0"/>
              <a:t>Beginning C# 7 Programming with Visual Studio</a:t>
            </a:r>
            <a:r>
              <a:rPr lang="en-US" dirty="0"/>
              <a:t> </a:t>
            </a:r>
            <a:r>
              <a:rPr lang="en-US" b="1" dirty="0"/>
              <a:t>2017</a:t>
            </a:r>
            <a:r>
              <a:rPr lang="en-US" dirty="0"/>
              <a:t>, </a:t>
            </a:r>
            <a:r>
              <a:rPr lang="en-US" dirty="0" err="1"/>
              <a:t>Wrox</a:t>
            </a:r>
            <a:r>
              <a:rPr lang="en-US" dirty="0"/>
              <a:t>, 2018</a:t>
            </a:r>
          </a:p>
          <a:p>
            <a:pPr lvl="0"/>
            <a:r>
              <a:rPr lang="en-US" sz="2400" dirty="0"/>
              <a:t>Windows Presentation Foundation, </a:t>
            </a:r>
          </a:p>
          <a:p>
            <a:pPr marL="0" indent="0">
              <a:buNone/>
            </a:pPr>
            <a:r>
              <a:rPr lang="vi-VN" sz="2400" u="sng" dirty="0"/>
              <a:t>https://docs.microsoft.com/en-us/dotnet/framework/wpf</a:t>
            </a:r>
            <a:endParaRPr lang="en-US" sz="2400" dirty="0"/>
          </a:p>
          <a:p>
            <a:endParaRPr lang="en-US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2548"/>
            <a:ext cx="632854" cy="63285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52095"/>
      </p:ext>
    </p:extLst>
  </p:cSld>
  <p:clrMapOvr>
    <a:masterClrMapping/>
  </p:clrMapOvr>
</p:sld>
</file>

<file path=ppt/theme/theme1.xml><?xml version="1.0" encoding="utf-8"?>
<a:theme xmlns:a="http://schemas.openxmlformats.org/drawingml/2006/main" name="BlueTheme2015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Theme2015" id="{4529E031-53C0-481D-96A0-D9C731C48EB2}" vid="{55877FA6-4B9E-406B-8FD5-8E4700D06C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BlueTheme2015</Template>
  <TotalTime>1220</TotalTime>
  <Words>524</Words>
  <Application>Microsoft Office PowerPoint</Application>
  <PresentationFormat>On-screen Show (4:3)</PresentationFormat>
  <Paragraphs>83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Wingdings</vt:lpstr>
      <vt:lpstr>BlueTheme2015</vt:lpstr>
      <vt:lpstr>Course introduction</vt:lpstr>
      <vt:lpstr>Lecturer information</vt:lpstr>
      <vt:lpstr>Course’s objectives</vt:lpstr>
      <vt:lpstr>Weapon of choice</vt:lpstr>
      <vt:lpstr>Topics</vt:lpstr>
      <vt:lpstr>Grading</vt:lpstr>
      <vt:lpstr>Deliverables (Project only)</vt:lpstr>
      <vt:lpstr>More remind</vt:lpstr>
      <vt:lpstr>Materials for C#</vt:lpstr>
      <vt:lpstr>Play ahead</vt:lpstr>
      <vt:lpstr>Question?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Quang Tran Duy</dc:creator>
  <cp:lastModifiedBy>Quang Tran Duy</cp:lastModifiedBy>
  <cp:revision>283</cp:revision>
  <dcterms:created xsi:type="dcterms:W3CDTF">2017-07-10T07:10:27Z</dcterms:created>
  <dcterms:modified xsi:type="dcterms:W3CDTF">2021-09-21T03:00:53Z</dcterms:modified>
</cp:coreProperties>
</file>