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8" r:id="rId3"/>
    <p:sldId id="301" r:id="rId4"/>
    <p:sldId id="279" r:id="rId5"/>
    <p:sldId id="257" r:id="rId6"/>
    <p:sldId id="292" r:id="rId7"/>
    <p:sldId id="294" r:id="rId8"/>
    <p:sldId id="258" r:id="rId9"/>
    <p:sldId id="280" r:id="rId10"/>
    <p:sldId id="276" r:id="rId11"/>
    <p:sldId id="262" r:id="rId12"/>
    <p:sldId id="260" r:id="rId13"/>
    <p:sldId id="281" r:id="rId14"/>
    <p:sldId id="282" r:id="rId15"/>
    <p:sldId id="261" r:id="rId16"/>
    <p:sldId id="263" r:id="rId17"/>
    <p:sldId id="266" r:id="rId18"/>
    <p:sldId id="283" r:id="rId19"/>
    <p:sldId id="284" r:id="rId20"/>
    <p:sldId id="285" r:id="rId21"/>
    <p:sldId id="302" r:id="rId22"/>
    <p:sldId id="286" r:id="rId23"/>
    <p:sldId id="288" r:id="rId24"/>
    <p:sldId id="268" r:id="rId25"/>
    <p:sldId id="273" r:id="rId26"/>
    <p:sldId id="295" r:id="rId27"/>
    <p:sldId id="297" r:id="rId28"/>
    <p:sldId id="269" r:id="rId29"/>
    <p:sldId id="270" r:id="rId30"/>
    <p:sldId id="271" r:id="rId31"/>
    <p:sldId id="272" r:id="rId32"/>
    <p:sldId id="277" r:id="rId33"/>
    <p:sldId id="290" r:id="rId34"/>
    <p:sldId id="293" r:id="rId35"/>
    <p:sldId id="296" r:id="rId36"/>
    <p:sldId id="300" r:id="rId37"/>
    <p:sldId id="298" r:id="rId38"/>
    <p:sldId id="299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04BD5-872B-4C72-8617-3694EA962C8E}" type="datetimeFigureOut">
              <a:rPr lang="en-US" smtClean="0"/>
              <a:t>21/09/2021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F1F38-4F57-4CBB-BBD8-9A76B5E2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Số</a:t>
            </a:r>
            <a:r>
              <a:rPr lang="en-US" baseline="0"/>
              <a:t> nguyên chia cho 0 thì văng exception</a:t>
            </a:r>
          </a:p>
          <a:p>
            <a:r>
              <a:rPr lang="en-US" baseline="0"/>
              <a:t>Số thực chia cho 0 thì ra infinity :v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C73779-BBD8-4EE6-8D14-AA4CE061E5D1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49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05"/>
            <a:ext cx="9144000" cy="234146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3125207" y="-2450268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611729" y="686067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31448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1579444" y="130908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 userDrawn="1"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52" r:id="rId7"/>
    <p:sldLayoutId id="2147483653" r:id="rId8"/>
    <p:sldLayoutId id="2147483655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motivationping.com/quote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Basic C# &amp; UI</a:t>
            </a:r>
          </a:p>
        </p:txBody>
      </p:sp>
    </p:spTree>
    <p:extLst>
      <p:ext uri="{BB962C8B-B14F-4D97-AF65-F5344CB8AC3E}">
        <p14:creationId xmlns:p14="http://schemas.microsoft.com/office/powerpoint/2010/main" val="57757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3" y="1756410"/>
            <a:ext cx="8360733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20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through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63392-BE0F-4AEE-838E-8B897D16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9" y="1619494"/>
            <a:ext cx="5735205" cy="3204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B8354E-B765-482C-B5CA-36F6C792C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434" y="2780439"/>
            <a:ext cx="2949999" cy="1149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6109E-4A16-474F-9A2B-A054AF514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9" y="5244798"/>
            <a:ext cx="2429214" cy="704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52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casting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Smalle to big -&gt; OK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 b = 5;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implicit int to 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i = b;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i = 5</a:t>
            </a: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Big to small -&gt; NOT OK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i = 500;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 j = i;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compile error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 j = (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)i;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i = 244</a:t>
            </a:r>
          </a:p>
          <a:p>
            <a:pPr>
              <a:buNone/>
            </a:pP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Boxing / Unboxing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Boxing: convert value type to object</a:t>
            </a:r>
          </a:p>
          <a:p>
            <a:r>
              <a:rPr lang="en-US"/>
              <a:t>Unboxing: extract value type from object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11" y="2952750"/>
            <a:ext cx="446078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Minimum &amp; maximum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9" y="1607195"/>
            <a:ext cx="8543620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4419600"/>
            <a:ext cx="4013199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5674517" y="4710410"/>
            <a:ext cx="2531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Result?</a:t>
            </a:r>
          </a:p>
        </p:txBody>
      </p:sp>
    </p:spTree>
    <p:extLst>
      <p:ext uri="{BB962C8B-B14F-4D97-AF65-F5344CB8AC3E}">
        <p14:creationId xmlns:p14="http://schemas.microsoft.com/office/powerpoint/2010/main" val="133880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1/2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References:   </a:t>
            </a:r>
            <a:r>
              <a:rPr lang="en-US">
                <a:solidFill>
                  <a:srgbClr val="0000FF"/>
                </a:solidFill>
              </a:rPr>
              <a:t>.    ()   []   new   </a:t>
            </a:r>
            <a:r>
              <a:rPr lang="en-US">
                <a:solidFill>
                  <a:srgbClr val="FF0000"/>
                </a:solidFill>
              </a:rPr>
              <a:t>-&gt;</a:t>
            </a:r>
          </a:p>
          <a:p>
            <a:r>
              <a:rPr lang="en-US"/>
              <a:t>Arithmetic: </a:t>
            </a:r>
            <a:r>
              <a:rPr lang="en-US">
                <a:solidFill>
                  <a:srgbClr val="0000FF"/>
                </a:solidFill>
              </a:rPr>
              <a:t>+   ++   -   --   *  /   %   sizeof</a:t>
            </a:r>
          </a:p>
          <a:p>
            <a:r>
              <a:rPr lang="en-US"/>
              <a:t>Logical:  </a:t>
            </a:r>
            <a:r>
              <a:rPr lang="en-US">
                <a:solidFill>
                  <a:srgbClr val="0000FF"/>
                </a:solidFill>
              </a:rPr>
              <a:t>&amp;   |   ^   !</a:t>
            </a:r>
          </a:p>
          <a:p>
            <a:r>
              <a:rPr lang="en-US"/>
              <a:t>Conditional: </a:t>
            </a:r>
            <a:r>
              <a:rPr lang="en-US">
                <a:solidFill>
                  <a:srgbClr val="0000FF"/>
                </a:solidFill>
              </a:rPr>
              <a:t>&amp;&amp; (&amp;)   ||   ! ==   !=   &gt;   &gt;=   &lt;   &lt;=</a:t>
            </a:r>
          </a:p>
          <a:p>
            <a:r>
              <a:rPr lang="en-US"/>
              <a:t>Type verification:   </a:t>
            </a:r>
            <a:r>
              <a:rPr lang="en-US">
                <a:solidFill>
                  <a:srgbClr val="0000FF"/>
                </a:solidFill>
              </a:rPr>
              <a:t>is    as   typeof</a:t>
            </a:r>
          </a:p>
          <a:p>
            <a:r>
              <a:rPr lang="en-US"/>
              <a:t>Bitwise:  </a:t>
            </a:r>
            <a:r>
              <a:rPr lang="en-US">
                <a:solidFill>
                  <a:srgbClr val="0000FF"/>
                </a:solidFill>
              </a:rPr>
              <a:t>~   &gt;&gt;   &lt;&lt;</a:t>
            </a:r>
            <a:r>
              <a:rPr lang="en-US"/>
              <a:t> </a:t>
            </a:r>
          </a:p>
          <a:p>
            <a:r>
              <a:rPr lang="en-US"/>
              <a:t>Assignment: </a:t>
            </a:r>
            <a:r>
              <a:rPr lang="en-US">
                <a:solidFill>
                  <a:srgbClr val="0000FF"/>
                </a:solidFill>
              </a:rPr>
              <a:t>=   +=   -=   *=   /=   %=   &amp;=   |=   ^=   &gt;&gt;=   &lt;&lt;=</a:t>
            </a:r>
          </a:p>
          <a:p>
            <a:r>
              <a:rPr lang="en-US"/>
              <a:t>Selection:   </a:t>
            </a:r>
            <a:r>
              <a:rPr lang="en-US">
                <a:solidFill>
                  <a:srgbClr val="0000FF"/>
                </a:solidFill>
              </a:rPr>
              <a:t>?:   </a:t>
            </a:r>
            <a:r>
              <a:rPr lang="en-US">
                <a:solidFill>
                  <a:srgbClr val="FF0000"/>
                </a:solidFill>
              </a:rPr>
              <a:t>?? (not null)</a:t>
            </a:r>
          </a:p>
          <a:p>
            <a:r>
              <a:rPr lang="en-US"/>
              <a:t>Lambda expression definition:   </a:t>
            </a:r>
            <a:r>
              <a:rPr lang="en-US">
                <a:solidFill>
                  <a:srgbClr val="FF0000"/>
                </a:solidFill>
              </a:rPr>
              <a:t>=&gt;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i = 5;</a:t>
            </a: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Selection ?: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>
                <a:latin typeface="Courier New" pitchFamily="49" charset="0"/>
                <a:cs typeface="Courier New" pitchFamily="49" charset="0"/>
              </a:rPr>
              <a:t> x = i == 5 ? </a:t>
            </a:r>
            <a:r>
              <a:rPr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"Yes"</a:t>
            </a:r>
            <a:r>
              <a:rPr lang="en-US">
                <a:latin typeface="Courier New" pitchFamily="49" charset="0"/>
                <a:cs typeface="Courier New" pitchFamily="49" charset="0"/>
              </a:rPr>
              <a:t>: </a:t>
            </a:r>
            <a:r>
              <a:rPr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"No"</a:t>
            </a:r>
            <a:r>
              <a:rPr lang="en-US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? x = 5;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nullable type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y = x ?? </a:t>
            </a:r>
            <a:r>
              <a:rPr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>
                <a:latin typeface="Courier New" pitchFamily="49" charset="0"/>
                <a:cs typeface="Courier New" pitchFamily="49" charset="0"/>
              </a:rPr>
              <a:t>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Selection ?? operator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z = x; 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Error: nullable type</a:t>
            </a: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// cannot assign to non-nullable type</a:t>
            </a:r>
          </a:p>
          <a:p>
            <a:pPr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Lambda expression – anonymous method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x) =&gt; x * 2; </a:t>
            </a:r>
            <a:r>
              <a:rPr lang="en-US">
                <a:latin typeface="Courier New" pitchFamily="49" charset="0"/>
                <a:cs typeface="Courier New" pitchFamily="49" charset="0"/>
                <a:sym typeface="Wingdings" pitchFamily="2" charset="2"/>
              </a:rPr>
              <a:t>&lt;=</a:t>
            </a:r>
            <a:r>
              <a:rPr lang="en-US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Double(int x){return x * 2}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949190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header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.Format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"{0,-12}{1,8}{2,12}{1,8}{2,12}{3,14}\n"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   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pattern string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"City"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"Year"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"Population"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"Change (%)"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argument list</a:t>
            </a:r>
          </a:p>
          <a:p>
            <a:pPr>
              <a:buFont typeface="Wingdings" pitchFamily="2" charset="2"/>
              <a:buNone/>
              <a:defRPr/>
            </a:pPr>
            <a:endParaRPr lang="en-US" sz="1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body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.Format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"{0,-12}{1,8:yyyy}{2,12:N0}{3,8:yyyy}{4,12:N0}{5,14:P1}"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BaseYear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BasePopulation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ObserveYear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ObservePopulation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ObservePopulation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BasePopulation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)/ 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BasePopulation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Sample output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City            Year  Population    Year  Population    Change (%)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------------------------------------------------------------------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Los Angeles     1940   1,504,277    1950   1,970,358        31.0 %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New York        1940   7,454,995    1950   7,891,957         5.9 %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Chicago         1940   3,396,808    1950   3,620,962         6.6 %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Detroit         1940   1,623,452    1950   1,849,568       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13.9 %</a:t>
            </a:r>
          </a:p>
          <a:p>
            <a:pPr>
              <a:buFont typeface="Wingdings" pitchFamily="2" charset="2"/>
              <a:buNone/>
              <a:defRPr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/>
              <a:t>string s = $"{x} - {y}";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26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Use “+” character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Use </a:t>
            </a:r>
            <a:r>
              <a:rPr lang="en-US">
                <a:solidFill>
                  <a:srgbClr val="0070C0"/>
                </a:solidFill>
              </a:rPr>
              <a:t>StringBuilder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Question: what should we use, + or </a:t>
            </a:r>
            <a:r>
              <a:rPr lang="en-US">
                <a:solidFill>
                  <a:srgbClr val="0070C0"/>
                </a:solidFill>
              </a:rPr>
              <a:t>StringBuilder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4699910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824" y="4038600"/>
            <a:ext cx="3670175" cy="1317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483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r>
              <a:rPr lang="en-US"/>
              <a:t>Exercise</a:t>
            </a:r>
          </a:p>
          <a:p>
            <a:pPr lvl="1"/>
            <a:r>
              <a:rPr lang="en-US"/>
              <a:t>Calculate sum of string numbers = “5, 3, 8, 11, -12, 3”</a:t>
            </a:r>
          </a:p>
          <a:p>
            <a:pPr lvl="1"/>
            <a:r>
              <a:rPr lang="en-US"/>
              <a:t>Split String fraction = “3/4” into int numerator and denominator</a:t>
            </a:r>
          </a:p>
          <a:p>
            <a:pPr lvl="2"/>
            <a:r>
              <a:rPr lang="en-US"/>
              <a:t>What if we meet 3//4?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3837"/>
            <a:ext cx="8090003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71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51DD-9F6F-4B01-A5B5-FCB8B7AE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Software framework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782CF-BB33-4F0D-8771-D9D77C060923}"/>
              </a:ext>
            </a:extLst>
          </p:cNvPr>
          <p:cNvSpPr txBox="1"/>
          <p:nvPr/>
        </p:nvSpPr>
        <p:spPr>
          <a:xfrm>
            <a:off x="2746696" y="6507162"/>
            <a:ext cx="3048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From Wikipedia, last update: Sept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43285-61D9-4C47-A0C7-C14E0119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23" y="2236334"/>
            <a:ext cx="70104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8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format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4191000"/>
            <a:ext cx="8305800" cy="1935163"/>
          </a:xfrm>
        </p:spPr>
        <p:txBody>
          <a:bodyPr/>
          <a:lstStyle/>
          <a:p>
            <a:r>
              <a:rPr lang="en-US"/>
              <a:t>Positive: right align, negative: left 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15EC-E95E-4468-87C4-3E082D252491}" type="slidenum">
              <a:rPr lang="en-US" altLang="ja-JP" smtClean="0"/>
              <a:pPr/>
              <a:t>20</a:t>
            </a:fld>
            <a:endParaRPr lang="en-US" altLang="ja-JP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9" y="1676400"/>
            <a:ext cx="8696848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38" y="3581400"/>
            <a:ext cx="8490863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68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1511-F880-4B12-AE09-5D05403A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string in VND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56A3-1463-42AE-B1E0-FCDFAC56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CultureInfo</a:t>
            </a:r>
            <a:r>
              <a:rPr lang="en-US" sz="2000"/>
              <a:t> cul = </a:t>
            </a:r>
            <a:r>
              <a:rPr lang="en-US" sz="2000">
                <a:solidFill>
                  <a:schemeClr val="tx2"/>
                </a:solidFill>
              </a:rPr>
              <a:t>CultureInfo</a:t>
            </a:r>
            <a:r>
              <a:rPr lang="en-US" sz="2000"/>
              <a:t>.GetCultureInfo("</a:t>
            </a:r>
            <a:r>
              <a:rPr lang="en-US" sz="2000">
                <a:solidFill>
                  <a:schemeClr val="accent2"/>
                </a:solidFill>
              </a:rPr>
              <a:t>vi-VN</a:t>
            </a:r>
            <a:r>
              <a:rPr lang="en-US" sz="2000"/>
              <a:t>"); </a:t>
            </a: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string</a:t>
            </a:r>
            <a:r>
              <a:rPr lang="en-US" sz="2000"/>
              <a:t> a = double.Parse("</a:t>
            </a:r>
            <a:r>
              <a:rPr lang="en-US" sz="2000">
                <a:solidFill>
                  <a:schemeClr val="accent2"/>
                </a:solidFill>
              </a:rPr>
              <a:t>12345</a:t>
            </a:r>
            <a:r>
              <a:rPr lang="en-US" sz="2000"/>
              <a:t>").ToString("</a:t>
            </a:r>
            <a:r>
              <a:rPr lang="en-US" sz="2000">
                <a:solidFill>
                  <a:schemeClr val="accent2"/>
                </a:solidFill>
              </a:rPr>
              <a:t>#,###</a:t>
            </a:r>
            <a:r>
              <a:rPr lang="en-US" sz="2000"/>
              <a:t>", cul.NumberFormat);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EE11B-ABDF-4F83-B959-8B509472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4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3245644"/>
            <a:ext cx="8229600" cy="3262314"/>
          </a:xfrm>
        </p:spPr>
        <p:txBody>
          <a:bodyPr/>
          <a:lstStyle/>
          <a:p>
            <a:r>
              <a:rPr lang="en-US"/>
              <a:t>Exercise</a:t>
            </a:r>
          </a:p>
          <a:p>
            <a:pPr lvl="1"/>
            <a:r>
              <a:rPr lang="en-US"/>
              <a:t>Given string s = “She sells seashells by the seashore. The shells she sells are seashells”</a:t>
            </a:r>
          </a:p>
          <a:p>
            <a:pPr lvl="1"/>
            <a:r>
              <a:rPr lang="en-US"/>
              <a:t>Calculate the number of occurrence of the word “sells” and “she”</a:t>
            </a:r>
          </a:p>
          <a:p>
            <a:r>
              <a:rPr lang="en-US"/>
              <a:t>Further reading: replace and regular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22</a:t>
            </a:fld>
            <a:endParaRPr lang="en-US" altLang="ja-JP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43889"/>
            <a:ext cx="6581614" cy="1453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73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1. Read a string and give statistics about the number of occurrence for each of the word in the string.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2. Normalize a string of full name and print out on the screen: no more than one spaces between words, the first letter is capitalized meanwhile the rest are in lower case, no space in the beginning and the end of the string.</a:t>
            </a:r>
          </a:p>
          <a:p>
            <a:pPr marL="0" indent="0">
              <a:buNone/>
            </a:pPr>
            <a:endParaRPr lang="en-US" sz="2400"/>
          </a:p>
          <a:p>
            <a:pPr marL="0" lvl="1" indent="0">
              <a:buNone/>
            </a:pPr>
            <a:r>
              <a:rPr lang="en-US"/>
              <a:t>3. Split String fullpath = “C:\Documents\Photos\Test.jpg” into a) Containing directory b) File name c) Extension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9044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 a = new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Full construction</a:t>
            </a:r>
          </a:p>
          <a:p>
            <a:pPr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(2013, 06, 15, 15, 28, 31, 927);</a:t>
            </a:r>
          </a:p>
          <a:p>
            <a:pPr>
              <a:buNone/>
            </a:pP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Current time</a:t>
            </a:r>
          </a:p>
          <a:p>
            <a:pPr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.Now;</a:t>
            </a:r>
          </a:p>
          <a:p>
            <a:pPr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33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8630" y="1562100"/>
            <a:ext cx="4343400" cy="4906963"/>
          </a:xfrm>
        </p:spPr>
        <p:txBody>
          <a:bodyPr/>
          <a:lstStyle/>
          <a:p>
            <a:r>
              <a:rPr lang="en-US" dirty="0"/>
              <a:t>Branching</a:t>
            </a:r>
          </a:p>
          <a:p>
            <a:pPr lvl="1"/>
            <a:r>
              <a:rPr lang="en-US" dirty="0"/>
              <a:t>Selection: </a:t>
            </a:r>
            <a:r>
              <a:rPr lang="en-US" dirty="0">
                <a:solidFill>
                  <a:srgbClr val="0000FF"/>
                </a:solidFill>
              </a:rPr>
              <a:t>?:   ??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if… else if … else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switch … case … default</a:t>
            </a:r>
          </a:p>
          <a:p>
            <a:r>
              <a:rPr lang="en-US" dirty="0"/>
              <a:t>Iteration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for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foreach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do while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while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07230" y="1608137"/>
            <a:ext cx="43434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Ignore &amp; breaking</a:t>
            </a:r>
          </a:p>
          <a:p>
            <a:pPr lvl="1"/>
            <a:r>
              <a:rPr lang="en-US" sz="24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continue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3021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3F40-0924-45EC-BBEB-4466DE65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case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780E-CAC3-4273-843D-F79A2E05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C3475-CDFF-469C-A13A-13269077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20" y="2071445"/>
            <a:ext cx="6163535" cy="3477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369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4C58-5C03-41FE-8C13-F3FD7287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generator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B3102-0B24-42AF-805F-C02788EF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D394C-4CE8-4075-8A3D-31375F6E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9" y="1663818"/>
            <a:ext cx="8440161" cy="2146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02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coding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89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for 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empty line before and after</a:t>
            </a:r>
          </a:p>
          <a:p>
            <a:r>
              <a:rPr lang="en-US" dirty="0"/>
              <a:t>Always use brackets even if there is one line of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0072D-C71D-4370-B09D-193F5A0D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6" y="3429000"/>
            <a:ext cx="7255239" cy="1952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A2D085-D887-46B2-9A67-C8771974CDF6}"/>
              </a:ext>
            </a:extLst>
          </p:cNvPr>
          <p:cNvSpPr/>
          <p:nvPr/>
        </p:nvSpPr>
        <p:spPr>
          <a:xfrm>
            <a:off x="1305098" y="4089861"/>
            <a:ext cx="440575" cy="1662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A25B5-6CA9-4E04-8992-A4E69BDB18EC}"/>
              </a:ext>
            </a:extLst>
          </p:cNvPr>
          <p:cNvSpPr/>
          <p:nvPr/>
        </p:nvSpPr>
        <p:spPr>
          <a:xfrm>
            <a:off x="1305098" y="4933602"/>
            <a:ext cx="440575" cy="1662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7A1FF5-0E09-44A6-BB77-2DB839D65F1F}"/>
              </a:ext>
            </a:extLst>
          </p:cNvPr>
          <p:cNvSpPr/>
          <p:nvPr/>
        </p:nvSpPr>
        <p:spPr>
          <a:xfrm>
            <a:off x="4686300" y="4256116"/>
            <a:ext cx="440575" cy="3075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3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2395-0F0D-4A74-AB49-05D53021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Onboarding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F0D0-A950-4FBA-B799-06F94F0DB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Reactjs =&gt; React Native for Windows</a:t>
            </a:r>
          </a:p>
          <a:p>
            <a:r>
              <a:rPr lang="en-US"/>
              <a:t>Android =&gt; Kotlin for Windows</a:t>
            </a:r>
          </a:p>
          <a:p>
            <a:r>
              <a:rPr lang="en-US"/>
              <a:t>Flutter =&gt; Flutter for Windows</a:t>
            </a:r>
          </a:p>
          <a:p>
            <a:r>
              <a:rPr lang="en-US"/>
              <a:t>Python =&gt; Okay </a:t>
            </a:r>
          </a:p>
          <a:p>
            <a:r>
              <a:rPr lang="en-US"/>
              <a:t>Java =&gt; okay</a:t>
            </a:r>
          </a:p>
          <a:p>
            <a:endParaRPr lang="en-US"/>
          </a:p>
          <a:p>
            <a:r>
              <a:rPr lang="en-US"/>
              <a:t>Ubuntu =&gt; Parallel install Windows</a:t>
            </a:r>
          </a:p>
          <a:p>
            <a:r>
              <a:rPr lang="en-US"/>
              <a:t>Mac =&gt; Intel: Bootcamp </a:t>
            </a:r>
          </a:p>
          <a:p>
            <a:pPr lvl="2"/>
            <a:r>
              <a:rPr lang="en-US"/>
              <a:t>	M1: Virtual machines</a:t>
            </a:r>
          </a:p>
          <a:p>
            <a:pPr lvl="2"/>
            <a:r>
              <a:rPr lang="en-US"/>
              <a:t>	</a:t>
            </a:r>
          </a:p>
          <a:p>
            <a:pPr lvl="2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BF953-FFCD-4A91-8E6E-03ED924D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4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Should provide purpose of a block of function</a:t>
            </a:r>
          </a:p>
          <a:p>
            <a:r>
              <a:rPr lang="en-US"/>
              <a:t>XML comment for document generation (doxygen)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5" y="3231832"/>
            <a:ext cx="5444566" cy="2787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122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Start</a:t>
            </a:r>
            <a:r>
              <a:rPr lang="en-US"/>
              <a:t> with a </a:t>
            </a:r>
            <a:r>
              <a:rPr lang="en-US">
                <a:solidFill>
                  <a:srgbClr val="00B050"/>
                </a:solidFill>
              </a:rPr>
              <a:t>verb</a:t>
            </a:r>
          </a:p>
          <a:p>
            <a:r>
              <a:rPr lang="en-US"/>
              <a:t>Private: camelCase</a:t>
            </a:r>
          </a:p>
          <a:p>
            <a:r>
              <a:rPr lang="en-US"/>
              <a:t>Public: PascalCase</a:t>
            </a:r>
          </a:p>
          <a:p>
            <a:endParaRPr lang="en-US"/>
          </a:p>
          <a:p>
            <a:r>
              <a:rPr lang="en-US">
                <a:solidFill>
                  <a:srgbClr val="00B050"/>
                </a:solidFill>
              </a:rPr>
              <a:t>Good</a:t>
            </a:r>
            <a:r>
              <a:rPr lang="en-US"/>
              <a:t>: isPrime, checkExists, didCall, willChange</a:t>
            </a:r>
          </a:p>
          <a:p>
            <a:r>
              <a:rPr lang="en-US">
                <a:solidFill>
                  <a:srgbClr val="FF0000"/>
                </a:solidFill>
              </a:rPr>
              <a:t>Avoid</a:t>
            </a:r>
            <a:r>
              <a:rPr lang="en-US"/>
              <a:t>: </a:t>
            </a:r>
            <a:r>
              <a:rPr lang="en-US" b="1">
                <a:solidFill>
                  <a:srgbClr val="FF0000"/>
                </a:solidFill>
              </a:rPr>
              <a:t>do</a:t>
            </a:r>
            <a:r>
              <a:rPr lang="en-US"/>
              <a:t>Calculate =&gt; calculate</a:t>
            </a:r>
          </a:p>
          <a:p>
            <a:endParaRPr lang="en-US"/>
          </a:p>
          <a:p>
            <a:r>
              <a:rPr lang="en-US"/>
              <a:t>Quiz: Check if a element exists in an array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65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PascalCase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5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AD6E-6ADB-42F4-B234-2F79AC3A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9F9E-0A7F-437C-9D43-A0DDDEA7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 if a number is a prime number</a:t>
            </a:r>
          </a:p>
          <a:p>
            <a:pPr lvl="1"/>
            <a:r>
              <a:rPr lang="en-US"/>
              <a:t>bool IsPrime(int number) / LaSoNguyenTo()</a:t>
            </a:r>
          </a:p>
          <a:p>
            <a:r>
              <a:rPr lang="en-US"/>
              <a:t>Check if a number is a square number</a:t>
            </a:r>
          </a:p>
          <a:p>
            <a:pPr lvl="1"/>
            <a:r>
              <a:rPr lang="en-US"/>
              <a:t>bool isSquare(int number) / LaSoChinhPhuong()</a:t>
            </a:r>
          </a:p>
          <a:p>
            <a:r>
              <a:rPr lang="en-US"/>
              <a:t>Calculate x</a:t>
            </a:r>
            <a:r>
              <a:rPr lang="en-US" baseline="30000"/>
              <a:t>n</a:t>
            </a:r>
            <a:endParaRPr lang="en-US"/>
          </a:p>
          <a:p>
            <a:pPr lvl="1"/>
            <a:r>
              <a:rPr lang="en-US"/>
              <a:t>double Pow(double x, int n) / LuyThua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D8D21-60D1-4180-A2E4-C06E7331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1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D36A-58AB-48C4-8E0A-B75F374F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F139-869D-4EA1-905D-CCD87001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date in 3 variables: day, month, year</a:t>
            </a:r>
          </a:p>
          <a:p>
            <a:r>
              <a:rPr lang="en-US"/>
              <a:t>Write a function to check if these variables create a valid date</a:t>
            </a:r>
          </a:p>
          <a:p>
            <a:pPr lvl="1"/>
            <a:r>
              <a:rPr lang="en-US"/>
              <a:t>Write a helper function to check for leap year</a:t>
            </a:r>
          </a:p>
          <a:p>
            <a:r>
              <a:rPr lang="en-US"/>
              <a:t>Write a function that prints out the previous day</a:t>
            </a:r>
          </a:p>
          <a:p>
            <a:r>
              <a:rPr lang="en-US"/>
              <a:t>Write a function that prints out the next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7C806-E4D7-4BCD-8BAA-1D87B067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87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42894C-7CD5-4DE4-89D3-69DB3BF7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/>
              <a:t>Basic UI with WPF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09247-05A6-413A-84A7-6CBD5E6821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83BF96-A563-486F-A011-37A75630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WPF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C051-CE0E-4059-8186-71D790F8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WPF app</a:t>
            </a:r>
          </a:p>
          <a:p>
            <a:r>
              <a:rPr lang="en-US"/>
              <a:t>UI is written in xaml language</a:t>
            </a:r>
          </a:p>
          <a:p>
            <a:r>
              <a:rPr lang="en-US"/>
              <a:t>Code behind is C#</a:t>
            </a:r>
          </a:p>
        </p:txBody>
      </p:sp>
    </p:spTree>
    <p:extLst>
      <p:ext uri="{BB962C8B-B14F-4D97-AF65-F5344CB8AC3E}">
        <p14:creationId xmlns:p14="http://schemas.microsoft.com/office/powerpoint/2010/main" val="1492161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BBDF35-4541-4B7D-9872-0A4AFB42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basic controls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EE814-C9EB-4D67-8115-27DFE02E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Canvas: Left, Top</a:t>
            </a:r>
          </a:p>
          <a:p>
            <a:r>
              <a:rPr lang="en-US"/>
              <a:t>Label: Content</a:t>
            </a:r>
          </a:p>
          <a:p>
            <a:r>
              <a:rPr lang="en-US"/>
              <a:t>TextBox: Text, Margin</a:t>
            </a:r>
          </a:p>
          <a:p>
            <a:r>
              <a:rPr lang="en-US"/>
              <a:t>Button: Content</a:t>
            </a:r>
          </a:p>
          <a:p>
            <a:r>
              <a:rPr lang="en-US"/>
              <a:t>Image: Content type = </a:t>
            </a:r>
            <a:r>
              <a:rPr lang="en-US" b="1"/>
              <a:t>Resource</a:t>
            </a:r>
            <a:r>
              <a:rPr lang="en-US"/>
              <a:t>)</a:t>
            </a:r>
          </a:p>
          <a:p>
            <a:pPr lvl="1"/>
            <a:r>
              <a:rPr lang="en-US"/>
              <a:t>Uri: Relative</a:t>
            </a:r>
          </a:p>
          <a:p>
            <a:pPr lvl="1"/>
            <a:r>
              <a:rPr lang="en-US"/>
              <a:t>BitmapImage</a:t>
            </a:r>
          </a:p>
          <a:p>
            <a:endParaRPr lang="en-US"/>
          </a:p>
          <a:p>
            <a:r>
              <a:rPr lang="en-US"/>
              <a:t>MessageBox.Show</a:t>
            </a:r>
          </a:p>
        </p:txBody>
      </p:sp>
    </p:spTree>
    <p:extLst>
      <p:ext uri="{BB962C8B-B14F-4D97-AF65-F5344CB8AC3E}">
        <p14:creationId xmlns:p14="http://schemas.microsoft.com/office/powerpoint/2010/main" val="3770386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4EF6-B4DB-432D-BD8B-796D65A4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HomeworkWeek01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0875-85C3-47BB-A0E2-3237FA6F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/>
              <a:t>. </a:t>
            </a:r>
            <a:r>
              <a:rPr lang="en-US">
                <a:solidFill>
                  <a:srgbClr val="00B050"/>
                </a:solidFill>
              </a:rPr>
              <a:t>InspiringQuotes</a:t>
            </a:r>
          </a:p>
          <a:p>
            <a:pPr marL="0" indent="0">
              <a:buNone/>
            </a:pPr>
            <a:r>
              <a:rPr lang="en-US"/>
              <a:t>Display a random inspiring quote and an illustration image.</a:t>
            </a:r>
          </a:p>
          <a:p>
            <a:pPr marL="0" indent="0">
              <a:buNone/>
            </a:pPr>
            <a:r>
              <a:rPr lang="en-US"/>
              <a:t>Source: </a:t>
            </a: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://motivationping.com</a:t>
            </a:r>
            <a:r>
              <a:rPr lang="en-US">
                <a:hlinkClick r:id="rId2"/>
              </a:rPr>
              <a:t>/quotes</a:t>
            </a:r>
            <a:r>
              <a:rPr lang="en-US"/>
              <a:t> 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</a:t>
            </a:r>
            <a:r>
              <a:rPr lang="en-US">
                <a:solidFill>
                  <a:srgbClr val="00B050"/>
                </a:solidFill>
              </a:rPr>
              <a:t>EnglishVocabulary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Display a random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91CBE-73DA-4DB7-83B7-772C2B45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5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58" y="1444111"/>
            <a:ext cx="8513762" cy="506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256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D8296-2C47-4B3C-8CFA-0F31B9A9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new console app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FD517-DC1E-46E9-A33A-1D47B2553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32" y="2247682"/>
            <a:ext cx="5229955" cy="3124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F5EE5-A3A8-45B7-AAC8-3CAEA79A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32" y="5821267"/>
            <a:ext cx="2610214" cy="685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65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22DE-19D7-48BB-BED7-C64F152E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 &amp;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5F84-4F2E-4AB2-8BE2-A2D04BE3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program that calculate sum from 1 to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1545B-1F56-49A5-B484-20B05330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958C2-3F86-4431-AF27-B4666A70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3" y="5975250"/>
            <a:ext cx="2629267" cy="71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55CD84-33BA-40C1-A9CF-70AB76D6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2" y="2242898"/>
            <a:ext cx="7640116" cy="3439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59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EB7D-E42C-4144-97ED-6F375124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Messing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3CF62-AC13-412E-8D01-CF7DE38E2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Position of parameter for string format</a:t>
            </a:r>
          </a:p>
          <a:p>
            <a:r>
              <a:rPr lang="en-US"/>
              <a:t>String interpolation</a:t>
            </a:r>
          </a:p>
          <a:p>
            <a:r>
              <a:rPr lang="en-US"/>
              <a:t>Function examples</a:t>
            </a:r>
          </a:p>
          <a:p>
            <a:pPr lvl="1"/>
            <a:r>
              <a:rPr lang="en-US"/>
              <a:t>ref /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3BDE4-6D71-446D-81DF-EE45AB73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1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Artifact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Build =&gt; Error</a:t>
            </a:r>
          </a:p>
          <a:p>
            <a:r>
              <a:rPr lang="en-US"/>
              <a:t>Run vs Run without debugging</a:t>
            </a:r>
          </a:p>
          <a:p>
            <a:r>
              <a:rPr lang="en-US"/>
              <a:t>Release</a:t>
            </a:r>
          </a:p>
          <a:p>
            <a:r>
              <a:rPr lang="en-US"/>
              <a:t>Debug</a:t>
            </a:r>
          </a:p>
          <a:p>
            <a:pPr lvl="1"/>
            <a:r>
              <a:rPr lang="en-US"/>
              <a:t>Breakpoint &amp; watch</a:t>
            </a:r>
          </a:p>
          <a:p>
            <a:pPr lvl="1"/>
            <a:r>
              <a:rPr lang="en-US"/>
              <a:t>Step in &amp; Step over</a:t>
            </a:r>
          </a:p>
          <a:p>
            <a:pPr lvl="1"/>
            <a:r>
              <a:rPr lang="en-US"/>
              <a:t>Watch</a:t>
            </a:r>
          </a:p>
          <a:p>
            <a:pPr lvl="1"/>
            <a:endParaRPr lang="en-US"/>
          </a:p>
          <a:p>
            <a:r>
              <a:rPr lang="en-US"/>
              <a:t>Set as startup project</a:t>
            </a:r>
          </a:p>
          <a:p>
            <a:r>
              <a:rPr lang="en-US"/>
              <a:t>Open project 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5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494" y="1600200"/>
            <a:ext cx="467619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46303"/>
      </p:ext>
    </p:extLst>
  </p:cSld>
  <p:clrMapOvr>
    <a:masterClrMapping/>
  </p:clrMapOvr>
</p:sld>
</file>

<file path=ppt/theme/theme1.xml><?xml version="1.0" encoding="utf-8"?>
<a:theme xmlns:a="http://schemas.openxmlformats.org/drawingml/2006/main" name="BlueGlossy2014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Glossy2014Theme" id="{91EC3D5E-1EEC-415F-8678-D37FED7665C3}" vid="{0639A70A-4BDD-4266-B65C-30CD3EA6EC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BlueGlossy2014Theme</Template>
  <TotalTime>1715</TotalTime>
  <Words>1165</Words>
  <Application>Microsoft Office PowerPoint</Application>
  <PresentationFormat>On-screen Show (4:3)</PresentationFormat>
  <Paragraphs>242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 New</vt:lpstr>
      <vt:lpstr>Segoe UI</vt:lpstr>
      <vt:lpstr>Wingdings</vt:lpstr>
      <vt:lpstr>BlueGlossy2014Theme</vt:lpstr>
      <vt:lpstr>Basic C# &amp; UI</vt:lpstr>
      <vt:lpstr>.Net framework</vt:lpstr>
      <vt:lpstr>Onboarding</vt:lpstr>
      <vt:lpstr>Mechanism</vt:lpstr>
      <vt:lpstr>Hello world</vt:lpstr>
      <vt:lpstr>Constants &amp; Variables</vt:lpstr>
      <vt:lpstr>Messing around</vt:lpstr>
      <vt:lpstr>Artifact</vt:lpstr>
      <vt:lpstr>Types</vt:lpstr>
      <vt:lpstr>Array</vt:lpstr>
      <vt:lpstr>Loop through an array</vt:lpstr>
      <vt:lpstr>Number casting</vt:lpstr>
      <vt:lpstr>Boxing / Unboxing</vt:lpstr>
      <vt:lpstr>Minimum &amp; maximum value</vt:lpstr>
      <vt:lpstr>Operation 1/2</vt:lpstr>
      <vt:lpstr>Operation 2/2</vt:lpstr>
      <vt:lpstr>String Format</vt:lpstr>
      <vt:lpstr>String concatenation</vt:lpstr>
      <vt:lpstr>String Split</vt:lpstr>
      <vt:lpstr>String format</vt:lpstr>
      <vt:lpstr>Format string in VND</vt:lpstr>
      <vt:lpstr>String search</vt:lpstr>
      <vt:lpstr>String Exercises</vt:lpstr>
      <vt:lpstr>DateTime</vt:lpstr>
      <vt:lpstr>Flow control</vt:lpstr>
      <vt:lpstr>switch case example</vt:lpstr>
      <vt:lpstr>Random generator</vt:lpstr>
      <vt:lpstr>Basic coding convention</vt:lpstr>
      <vt:lpstr>if for do while</vt:lpstr>
      <vt:lpstr>Comment</vt:lpstr>
      <vt:lpstr>Function name</vt:lpstr>
      <vt:lpstr>Constants</vt:lpstr>
      <vt:lpstr>Exercises</vt:lpstr>
      <vt:lpstr>Exercises</vt:lpstr>
      <vt:lpstr>Basic UI with WPF</vt:lpstr>
      <vt:lpstr>WPF</vt:lpstr>
      <vt:lpstr>4 basic controls</vt:lpstr>
      <vt:lpstr>HomeworkWeek01</vt:lpstr>
    </vt:vector>
  </TitlesOfParts>
  <Company>hcmus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đối tượng</dc:title>
  <dc:creator>tdquang7@gmail.com</dc:creator>
  <cp:lastModifiedBy>Quang Tran Duy</cp:lastModifiedBy>
  <cp:revision>296</cp:revision>
  <dcterms:created xsi:type="dcterms:W3CDTF">2014-01-21T07:24:28Z</dcterms:created>
  <dcterms:modified xsi:type="dcterms:W3CDTF">2021-09-21T02:59:22Z</dcterms:modified>
</cp:coreProperties>
</file>