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81" r:id="rId9"/>
    <p:sldId id="302" r:id="rId10"/>
    <p:sldId id="303" r:id="rId11"/>
    <p:sldId id="366" r:id="rId12"/>
    <p:sldId id="390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5" r:id="rId25"/>
    <p:sldId id="273" r:id="rId26"/>
    <p:sldId id="274" r:id="rId27"/>
    <p:sldId id="277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Quattrocento Sans" panose="020B060402020202020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03967121_6_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c0396712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bd2af8b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cbd2af8b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bd2af8b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bd2af8b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bd2af8b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bd2af8b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cbd2af8b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cbd2af8b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bd2af8b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cbd2af8b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bd2af8b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bd2af8b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cbd2af8b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cbd2af8b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cbd2af8b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cbd2af8b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bc33461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bc33461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bc33461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bc33461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a9d4d8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a9d4d8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ba9d4d8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ba9d4d8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bd2af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bd2af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bd2af8b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bd2af8b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bd2af8b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bd2af8b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bd2af8b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bd2af8b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bd2af8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cbd2af8b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bd62623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bd62623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me2019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dist="9525" dir="12000000" algn="bl" rotWithShape="0">
              <a:srgbClr val="000000">
                <a:alpha val="5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81000" y="114300"/>
            <a:ext cx="8763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 b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858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/>
          <p:nvPr/>
        </p:nvSpPr>
        <p:spPr>
          <a:xfrm rot="-3206046">
            <a:off x="3332299" y="-2918285"/>
            <a:ext cx="1837129" cy="10393516"/>
          </a:xfrm>
          <a:prstGeom prst="moon">
            <a:avLst>
              <a:gd name="adj" fmla="val 50000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27050" y="172045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/>
          <p:nvPr/>
        </p:nvSpPr>
        <p:spPr>
          <a:xfrm rot="-3206046">
            <a:off x="3141798" y="-1854182"/>
            <a:ext cx="1837129" cy="10393516"/>
          </a:xfrm>
          <a:prstGeom prst="moon">
            <a:avLst>
              <a:gd name="adj" fmla="val 50000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 rot="10800000" flipH="1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196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/cs_oop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4400"/>
              <a:t>C# Object Oriented Programming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5946-DB41-4164-BC52-FFC64DB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 a cat with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DC88-B6AF-4D5A-B571-AF39F1843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Universal Modeling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76562-A104-4D2F-9CDA-2A8C54C8CD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97D0F6-6A8F-43EC-8A84-D505B2CE375F}"/>
              </a:ext>
            </a:extLst>
          </p:cNvPr>
          <p:cNvSpPr/>
          <p:nvPr/>
        </p:nvSpPr>
        <p:spPr>
          <a:xfrm>
            <a:off x="3852733" y="2252060"/>
            <a:ext cx="1438535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Attributes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1A7E9-2451-4C94-A7D6-7D304C4808CE}"/>
              </a:ext>
            </a:extLst>
          </p:cNvPr>
          <p:cNvSpPr/>
          <p:nvPr/>
        </p:nvSpPr>
        <p:spPr>
          <a:xfrm>
            <a:off x="3817467" y="2820074"/>
            <a:ext cx="1509067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Behaviors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EF199C-5B2A-4E09-9734-C119B185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384" y="1816824"/>
            <a:ext cx="1614488" cy="18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8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1E9-BDA7-4583-A7A9-D397808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2D96-91AF-43A1-9B42-1BA5250A6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/>
              <a:t>Class is a blueprint of object</a:t>
            </a:r>
          </a:p>
          <a:p>
            <a:pPr marL="385763" indent="-385763">
              <a:buFont typeface="+mj-lt"/>
              <a:buAutoNum type="arabicPeriod"/>
            </a:pPr>
            <a:r>
              <a:rPr lang="en-US"/>
              <a:t>Object is an instance of a class</a:t>
            </a:r>
          </a:p>
          <a:p>
            <a:pPr marL="385763" indent="-385763">
              <a:buFont typeface="+mj-lt"/>
              <a:buAutoNum type="arabicPeriod"/>
            </a:pPr>
            <a:r>
              <a:rPr lang="en-US"/>
              <a:t>A class has attributes &amp; behaviors</a:t>
            </a:r>
          </a:p>
          <a:p>
            <a:pPr marL="385763" indent="-385763">
              <a:buFont typeface="+mj-lt"/>
              <a:buAutoNum type="arabicPeriod"/>
            </a:pPr>
            <a:r>
              <a:rPr lang="en-US"/>
              <a:t>Behaviors can change an object’s attributes</a:t>
            </a:r>
          </a:p>
          <a:p>
            <a:pPr marL="385763" indent="-385763">
              <a:buFont typeface="+mj-lt"/>
              <a:buAutoNum type="arabicPeriod"/>
            </a:pPr>
            <a:r>
              <a:rPr lang="en-US">
                <a:solidFill>
                  <a:srgbClr val="0070C0"/>
                </a:solidFill>
              </a:rPr>
              <a:t>Use UML to model a class </a:t>
            </a:r>
          </a:p>
          <a:p>
            <a:pPr marL="385763" indent="-385763">
              <a:buFont typeface="+mj-lt"/>
              <a:buAutoNum type="arabicPeriod"/>
            </a:pPr>
            <a:r>
              <a:rPr lang="en-US">
                <a:solidFill>
                  <a:srgbClr val="0070C0"/>
                </a:solidFill>
              </a:rPr>
              <a:t>Abstraction: focus on what is important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7900D-29BC-47CD-9E24-3CB224C0CD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4C17-1090-4789-9C1B-BF27434C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FDF4-7D5C-444F-9B2E-EDFF9A87E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indent="0">
              <a:buNone/>
            </a:pPr>
            <a:r>
              <a:rPr lang="en-US"/>
              <a:t>Create UML diagram using draw.io (or your favourite) for</a:t>
            </a:r>
          </a:p>
          <a:p>
            <a:endParaRPr lang="en-US"/>
          </a:p>
          <a:p>
            <a:pPr marL="63500" indent="0">
              <a:buNone/>
            </a:pPr>
            <a:r>
              <a:rPr lang="en-US"/>
              <a:t>1. A soldier that has Hit points and Mana, can attack and defend</a:t>
            </a:r>
          </a:p>
          <a:p>
            <a:pPr marL="63500" indent="0">
              <a:buNone/>
            </a:pPr>
            <a:r>
              <a:rPr lang="en-US"/>
              <a:t>2. An Autobot transformer that can toggle between vehicle form and robot form, fly, fight and escape. Its life depends on its energy in W</a:t>
            </a:r>
          </a:p>
          <a:p>
            <a:pPr marL="63500" indent="0">
              <a:buNone/>
            </a:pPr>
            <a:endParaRPr lang="en-US"/>
          </a:p>
          <a:p>
            <a:pPr marL="63500" indent="0">
              <a:buNone/>
            </a:pPr>
            <a:r>
              <a:rPr lang="en-US"/>
              <a:t>Submit back the image in this format: StudentID.png/jpg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3BE06-B242-4EAF-AB6B-4FC7F26E03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Getter &amp; Setter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>
                <a:solidFill>
                  <a:srgbClr val="0000FF"/>
                </a:solidFill>
              </a:rPr>
              <a:t>Avoid </a:t>
            </a:r>
            <a:r>
              <a:rPr lang="en"/>
              <a:t> </a:t>
            </a:r>
            <a:r>
              <a:rPr lang="en" b="1">
                <a:solidFill>
                  <a:srgbClr val="FF0000"/>
                </a:solidFill>
              </a:rPr>
              <a:t>direct</a:t>
            </a:r>
            <a:r>
              <a:rPr lang="en"/>
              <a:t> access to attribute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75" y="1590675"/>
            <a:ext cx="4103150" cy="1128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413" y="1590663"/>
            <a:ext cx="4352925" cy="27908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8" name="Google Shape;118;p23"/>
          <p:cNvSpPr/>
          <p:nvPr/>
        </p:nvSpPr>
        <p:spPr>
          <a:xfrm>
            <a:off x="3835725" y="3226250"/>
            <a:ext cx="5349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Shortcut for encapsulation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300" y="4036700"/>
            <a:ext cx="3467100" cy="95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63" y="926988"/>
            <a:ext cx="4352925" cy="27908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6" name="Google Shape;126;p24"/>
          <p:cNvSpPr/>
          <p:nvPr/>
        </p:nvSpPr>
        <p:spPr>
          <a:xfrm>
            <a:off x="3996225" y="4036700"/>
            <a:ext cx="5349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use getter &amp; setter?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b="1"/>
              <a:t>May be adding business logic later</a:t>
            </a:r>
            <a:endParaRPr b="1"/>
          </a:p>
          <a:p>
            <a:pPr marL="914400" lvl="0" indent="-3937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❏"/>
            </a:pPr>
            <a:r>
              <a:rPr lang="en">
                <a:solidFill>
                  <a:srgbClr val="666666"/>
                </a:solidFill>
              </a:rPr>
              <a:t>For example: your account has a balce of 20.000, you cannot withdraw 30.000</a:t>
            </a:r>
            <a:endParaRPr>
              <a:solidFill>
                <a:srgbClr val="666666"/>
              </a:solidFill>
            </a:endParaRPr>
          </a:p>
          <a:p>
            <a:pPr marL="914400" lvl="0" indent="-3937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❏"/>
            </a:pPr>
            <a:r>
              <a:rPr lang="en">
                <a:solidFill>
                  <a:srgbClr val="666666"/>
                </a:solidFill>
              </a:rPr>
              <a:t>Isolation, good for maintenance</a:t>
            </a:r>
            <a:endParaRPr>
              <a:solidFill>
                <a:srgbClr val="666666"/>
              </a:solidFill>
            </a:endParaRPr>
          </a:p>
          <a:p>
            <a:pPr marL="577850" lvl="0" indent="-514350" algn="l" rtl="0">
              <a:spcBef>
                <a:spcPts val="0"/>
              </a:spcBef>
              <a:spcAft>
                <a:spcPts val="0"/>
              </a:spcAft>
              <a:buSzPts val="2600"/>
              <a:buFont typeface="+mj-lt"/>
              <a:buAutoNum type="arabicPeriod" startAt="2"/>
            </a:pPr>
            <a:r>
              <a:rPr lang="en" b="1"/>
              <a:t>UI programming: databinding!</a:t>
            </a:r>
          </a:p>
          <a:p>
            <a:pPr marL="520700" lvl="1" indent="0">
              <a:spcBef>
                <a:spcPts val="0"/>
              </a:spcBef>
              <a:buSzPts val="2600"/>
              <a:buNone/>
            </a:pPr>
            <a:r>
              <a:rPr lang="en-US" b="1"/>
              <a:t>UI elements automatically update based on the databound variable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 property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00" y="1079450"/>
            <a:ext cx="6368250" cy="3230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181" y="1133175"/>
            <a:ext cx="7129924" cy="20128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function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5162550" cy="2038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attribute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00" y="914000"/>
            <a:ext cx="5086350" cy="3190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588" y="3303225"/>
            <a:ext cx="5572125" cy="1714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pillars of Object Oriented Programming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" b="1"/>
              <a:t>Encapsulation</a:t>
            </a:r>
            <a:r>
              <a:rPr lang="en"/>
              <a:t> 	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-US" sz="1800" i="1">
                <a:solidFill>
                  <a:srgbClr val="666666"/>
                </a:solidFill>
              </a:rPr>
              <a:t>Avoid directly access to data (data hiding)</a:t>
            </a:r>
            <a:endParaRPr sz="1800" i="1">
              <a:solidFill>
                <a:srgbClr val="666666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" b="1"/>
              <a:t>Inheritance</a:t>
            </a:r>
            <a:r>
              <a:rPr lang="en"/>
              <a:t> 		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-US" i="1">
                <a:solidFill>
                  <a:srgbClr val="666666"/>
                </a:solidFill>
              </a:rPr>
              <a:t>Reusing and adding new abilities</a:t>
            </a:r>
            <a:endParaRPr i="1">
              <a:solidFill>
                <a:srgbClr val="666666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" b="1"/>
              <a:t>Polymorphism</a:t>
            </a:r>
            <a:r>
              <a:rPr lang="en"/>
              <a:t> 	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-US" sz="1800" i="1">
                <a:solidFill>
                  <a:srgbClr val="666666"/>
                </a:solidFill>
              </a:rPr>
              <a:t>Objects with different types can be accessed through the same interface</a:t>
            </a:r>
            <a:endParaRPr lang="vi-VN" b="1">
              <a:solidFill>
                <a:schemeClr val="dk1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r>
              <a:rPr lang="en" b="1">
                <a:solidFill>
                  <a:schemeClr val="dk1"/>
                </a:solidFill>
              </a:rPr>
              <a:t>Abstraction</a:t>
            </a:r>
            <a:r>
              <a:rPr lang="en">
                <a:solidFill>
                  <a:schemeClr val="dk1"/>
                </a:solidFill>
              </a:rPr>
              <a:t> 		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 i="1">
                <a:solidFill>
                  <a:srgbClr val="666666"/>
                </a:solidFill>
              </a:rPr>
              <a:t>What – not how</a:t>
            </a:r>
            <a:endParaRPr sz="1800"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3800000" cy="2925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749" y="3291149"/>
            <a:ext cx="5747800" cy="1692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13" y="959513"/>
            <a:ext cx="4448175" cy="1876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025" y="2964263"/>
            <a:ext cx="5219700" cy="194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5838825" cy="392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225" y="2492488"/>
            <a:ext cx="5067300" cy="1362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objects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75" y="1129200"/>
            <a:ext cx="6749925" cy="2269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06B3-B6E5-4553-B448-CC62899E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F1E93-5806-49E5-928B-17229CFE4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C# </a:t>
            </a:r>
            <a:r>
              <a:rPr lang="en-US">
                <a:solidFill>
                  <a:srgbClr val="FF0000"/>
                </a:solidFill>
              </a:rPr>
              <a:t>does not</a:t>
            </a:r>
            <a:r>
              <a:rPr lang="en-US"/>
              <a:t> support multiple </a:t>
            </a:r>
            <a:r>
              <a:rPr lang="en-US" u="sng">
                <a:solidFill>
                  <a:srgbClr val="00B050"/>
                </a:solidFill>
              </a:rPr>
              <a:t>classes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inheritance</a:t>
            </a:r>
          </a:p>
          <a:p>
            <a:r>
              <a:rPr lang="en-US"/>
              <a:t>But we have multiple </a:t>
            </a:r>
            <a:r>
              <a:rPr lang="en-US" u="sng">
                <a:solidFill>
                  <a:srgbClr val="00B050"/>
                </a:solidFill>
              </a:rPr>
              <a:t>interfaces</a:t>
            </a:r>
            <a:r>
              <a:rPr lang="en-US"/>
              <a:t> inheritance</a:t>
            </a:r>
          </a:p>
        </p:txBody>
      </p:sp>
    </p:spTree>
    <p:extLst>
      <p:ext uri="{BB962C8B-B14F-4D97-AF65-F5344CB8AC3E}">
        <p14:creationId xmlns:p14="http://schemas.microsoft.com/office/powerpoint/2010/main" val="211215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exercise</a:t>
            </a:r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student will have this information: StudentID, FullName, GPA, Address, Telephone number. </a:t>
            </a:r>
            <a:endParaRPr/>
          </a:p>
          <a:p>
            <a:pPr marL="571500" lvl="0" indent="-400050" algn="l" rtl="0"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Generate random 10 students</a:t>
            </a:r>
            <a:endParaRPr/>
          </a:p>
          <a:p>
            <a:pPr marL="571500" lvl="0" indent="-40005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Print out the average GPA of all the students</a:t>
            </a:r>
            <a:endParaRPr/>
          </a:p>
          <a:p>
            <a:pPr marL="571500" lvl="0" indent="-40005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Print out the name of top 3 students with highest GPA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https://www.w3schools.com/cs/cs_oop.asp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011B-11E6-4ED6-B268-0DC88099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829E4-AADE-4E6D-9F3C-2EA98B414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concepts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Class &amp; Object, UML Class diagram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Override &amp; Overloading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-US"/>
              <a:t>Abstract class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Interface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0070C0"/>
                </a:solidFill>
              </a:rPr>
              <a:t>blueprint</a:t>
            </a:r>
            <a:r>
              <a:rPr lang="en"/>
              <a:t> to create objects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98" y="2971648"/>
            <a:ext cx="6310950" cy="1735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12B6FB7-F219-4069-AF3A-0B56AD62BD88}"/>
              </a:ext>
            </a:extLst>
          </p:cNvPr>
          <p:cNvGrpSpPr/>
          <p:nvPr/>
        </p:nvGrpSpPr>
        <p:grpSpPr>
          <a:xfrm>
            <a:off x="5622453" y="1212083"/>
            <a:ext cx="2966845" cy="2322952"/>
            <a:chOff x="1005080" y="1858226"/>
            <a:chExt cx="7133839" cy="46481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C7F97E-CD64-433A-97FE-195022A31B3F}"/>
                </a:ext>
              </a:extLst>
            </p:cNvPr>
            <p:cNvGrpSpPr/>
            <p:nvPr/>
          </p:nvGrpSpPr>
          <p:grpSpPr>
            <a:xfrm>
              <a:off x="1005080" y="1858226"/>
              <a:ext cx="7133839" cy="4382941"/>
              <a:chOff x="1005080" y="2124221"/>
              <a:chExt cx="7133839" cy="438294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F8688AA-4C19-4E9F-B23D-58DE64F7B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080" y="2478164"/>
                <a:ext cx="7133839" cy="4028998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94676E-E9A9-4F42-950F-4DEC8D4752FB}"/>
                  </a:ext>
                </a:extLst>
              </p:cNvPr>
              <p:cNvSpPr/>
              <p:nvPr/>
            </p:nvSpPr>
            <p:spPr>
              <a:xfrm>
                <a:off x="2954668" y="2124221"/>
                <a:ext cx="3234658" cy="677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Class House</a:t>
                </a:r>
                <a:endParaRPr 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A5B0B4-C68C-4F30-A856-760C6D8C8A79}"/>
                </a:ext>
              </a:extLst>
            </p:cNvPr>
            <p:cNvSpPr/>
            <p:nvPr/>
          </p:nvSpPr>
          <p:spPr>
            <a:xfrm>
              <a:off x="1140334" y="5890558"/>
              <a:ext cx="2047488" cy="6158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House </a:t>
              </a:r>
              <a:r>
                <a: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4F7197-4ECD-469B-9A19-36EAA0E37603}"/>
                </a:ext>
              </a:extLst>
            </p:cNvPr>
            <p:cNvSpPr/>
            <p:nvPr/>
          </p:nvSpPr>
          <p:spPr>
            <a:xfrm>
              <a:off x="3453005" y="5890558"/>
              <a:ext cx="2047485" cy="6158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House 2</a:t>
              </a:r>
              <a:endParaRPr lang="en-US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7C8537-B162-41BA-9443-A946AB4629A7}"/>
                </a:ext>
              </a:extLst>
            </p:cNvPr>
            <p:cNvSpPr/>
            <p:nvPr/>
          </p:nvSpPr>
          <p:spPr>
            <a:xfrm>
              <a:off x="5857114" y="5887224"/>
              <a:ext cx="2047485" cy="6158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House 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95;p20">
            <a:extLst>
              <a:ext uri="{FF2B5EF4-FFF2-40B4-BE49-F238E27FC236}">
                <a16:creationId xmlns:a16="http://schemas.microsoft.com/office/drawing/2014/main" id="{0D63390E-97B5-4B87-81D4-E4258F1B85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3601972"/>
            <a:ext cx="3935400" cy="125505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specific </a:t>
            </a:r>
            <a:r>
              <a:rPr lang="en">
                <a:solidFill>
                  <a:srgbClr val="0000FF"/>
                </a:solidFill>
              </a:rPr>
              <a:t>instance</a:t>
            </a:r>
            <a:r>
              <a:rPr lang="en"/>
              <a:t> created from a class</a:t>
            </a:r>
            <a:endParaRPr/>
          </a:p>
        </p:txBody>
      </p:sp>
      <p:sp>
        <p:nvSpPr>
          <p:cNvPr id="102" name="Google Shape;102;p21"/>
          <p:cNvSpPr txBox="1"/>
          <p:nvPr/>
        </p:nvSpPr>
        <p:spPr>
          <a:xfrm>
            <a:off x="3404700" y="4620575"/>
            <a:ext cx="57486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classes are there? How many instances are there?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2850" y="1559150"/>
            <a:ext cx="6419850" cy="293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3E33-A384-420D-B375-2911E8BE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misunderstanding &amp; error for beginners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6E273-A3D7-45D0-AA95-0388CB6A2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86" y="1238250"/>
            <a:ext cx="7923689" cy="975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645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 need because we have an </a:t>
            </a:r>
            <a:r>
              <a:rPr lang="en">
                <a:solidFill>
                  <a:srgbClr val="FF0000"/>
                </a:solidFill>
              </a:rPr>
              <a:t>automatic</a:t>
            </a:r>
            <a:r>
              <a:rPr lang="en"/>
              <a:t> </a:t>
            </a:r>
            <a:r>
              <a:rPr lang="en" b="1"/>
              <a:t>Garbage Collector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ADB3-B587-499C-8445-03F26CB0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a class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349E-161C-4754-BACD-B73B42E5D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Attributes (data)</a:t>
            </a:r>
          </a:p>
          <a:p>
            <a:r>
              <a:rPr lang="en-US"/>
              <a:t>Behaviors (functions)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0866-FDC3-44A2-B77C-8F966D56E9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950E6-C64D-4DE5-A46B-597224B9C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0" y="2125980"/>
            <a:ext cx="976122" cy="1463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73CDF-EC5D-4491-B204-FEDC1FD3FABE}"/>
              </a:ext>
            </a:extLst>
          </p:cNvPr>
          <p:cNvSpPr txBox="1"/>
          <p:nvPr/>
        </p:nvSpPr>
        <p:spPr>
          <a:xfrm>
            <a:off x="3070563" y="2971800"/>
            <a:ext cx="2560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Behaviors</a:t>
            </a:r>
            <a:r>
              <a:rPr lang="en-US" sz="1050" dirty="0"/>
              <a:t>: eat, sleep, run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04687-6633-4D3C-9C72-763DB64A4CF2}"/>
              </a:ext>
            </a:extLst>
          </p:cNvPr>
          <p:cNvSpPr txBox="1"/>
          <p:nvPr/>
        </p:nvSpPr>
        <p:spPr>
          <a:xfrm>
            <a:off x="3070563" y="2687247"/>
            <a:ext cx="2560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Attributes</a:t>
            </a:r>
            <a:r>
              <a:rPr lang="en-US" sz="1050" dirty="0"/>
              <a:t>: weight, height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F16015-A07D-40B6-97FF-FEC5A109C5E4}"/>
              </a:ext>
            </a:extLst>
          </p:cNvPr>
          <p:cNvSpPr/>
          <p:nvPr/>
        </p:nvSpPr>
        <p:spPr>
          <a:xfrm>
            <a:off x="2498828" y="4663097"/>
            <a:ext cx="3703579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a cat </a:t>
            </a:r>
            <a:r>
              <a:rPr lang="en-US" sz="18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sleep</a:t>
            </a:r>
            <a:r>
              <a:rPr lang="en-US" sz="1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what changes?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481AB2-8CF5-43A6-B2C6-85A85A2D4CFD}"/>
              </a:ext>
            </a:extLst>
          </p:cNvPr>
          <p:cNvSpPr/>
          <p:nvPr/>
        </p:nvSpPr>
        <p:spPr>
          <a:xfrm>
            <a:off x="2595007" y="4378544"/>
            <a:ext cx="3511219" cy="34624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a cat </a:t>
            </a:r>
            <a:r>
              <a:rPr lang="en-US" sz="18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eats</a:t>
            </a:r>
            <a:r>
              <a:rPr lang="en-US" sz="1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what changes?</a:t>
            </a:r>
          </a:p>
        </p:txBody>
      </p:sp>
    </p:spTree>
    <p:extLst>
      <p:ext uri="{BB962C8B-B14F-4D97-AF65-F5344CB8AC3E}">
        <p14:creationId xmlns:p14="http://schemas.microsoft.com/office/powerpoint/2010/main" val="205975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89E1-9FDD-4B3E-ABD8-A8A87F46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Behaviors can change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65219-24E0-4EF9-9D6D-984AA1D174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F5569-CE9A-4294-92E9-4861C9A24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32" y="2039423"/>
            <a:ext cx="976122" cy="1463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A807F-15AE-4730-B742-FE75AF33C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87" y="1636931"/>
            <a:ext cx="3094472" cy="19185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4D5970-7A81-4DEA-9C2D-649DA783AB7B}"/>
              </a:ext>
            </a:extLst>
          </p:cNvPr>
          <p:cNvCxnSpPr/>
          <p:nvPr/>
        </p:nvCxnSpPr>
        <p:spPr>
          <a:xfrm>
            <a:off x="3326907" y="2695982"/>
            <a:ext cx="12917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7C55BC-BE29-4F56-8F43-974E31F4D086}"/>
              </a:ext>
            </a:extLst>
          </p:cNvPr>
          <p:cNvSpPr/>
          <p:nvPr/>
        </p:nvSpPr>
        <p:spPr>
          <a:xfrm>
            <a:off x="3482908" y="2039424"/>
            <a:ext cx="85985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08B16D-42C9-4C02-91F5-3BD0C185ADBF}"/>
              </a:ext>
            </a:extLst>
          </p:cNvPr>
          <p:cNvSpPr/>
          <p:nvPr/>
        </p:nvSpPr>
        <p:spPr>
          <a:xfrm>
            <a:off x="3251384" y="2626460"/>
            <a:ext cx="1379225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1026533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442</Words>
  <Application>Microsoft Office PowerPoint</Application>
  <PresentationFormat>On-screen Show (16:9)</PresentationFormat>
  <Paragraphs>89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Quattrocento Sans</vt:lpstr>
      <vt:lpstr>Noto Sans Symbols</vt:lpstr>
      <vt:lpstr>Arial</vt:lpstr>
      <vt:lpstr>Roboto</vt:lpstr>
      <vt:lpstr>Calibri</vt:lpstr>
      <vt:lpstr>Simple Light</vt:lpstr>
      <vt:lpstr>C# Object Oriented Programming</vt:lpstr>
      <vt:lpstr>Four pillars of Object Oriented Programming</vt:lpstr>
      <vt:lpstr>Core concepts</vt:lpstr>
      <vt:lpstr>Class</vt:lpstr>
      <vt:lpstr>Object</vt:lpstr>
      <vt:lpstr>Common misunderstanding &amp; error for beginners</vt:lpstr>
      <vt:lpstr>Destructor</vt:lpstr>
      <vt:lpstr>What does a class have?</vt:lpstr>
      <vt:lpstr>Behaviors can change attributes</vt:lpstr>
      <vt:lpstr>Represent a cat with UML</vt:lpstr>
      <vt:lpstr>Note</vt:lpstr>
      <vt:lpstr>In-class exercise</vt:lpstr>
      <vt:lpstr>Encapsulation - Getter &amp; Setter</vt:lpstr>
      <vt:lpstr>Shortcut for encapsulation</vt:lpstr>
      <vt:lpstr>Why should we use getter &amp; setter?</vt:lpstr>
      <vt:lpstr>Derivative property</vt:lpstr>
      <vt:lpstr>Lambda expression</vt:lpstr>
      <vt:lpstr>Static function</vt:lpstr>
      <vt:lpstr>Static attribute</vt:lpstr>
      <vt:lpstr>Inheritance</vt:lpstr>
      <vt:lpstr>Overriding</vt:lpstr>
      <vt:lpstr>Polymorphism</vt:lpstr>
      <vt:lpstr>Array of objects</vt:lpstr>
      <vt:lpstr>Multiple inheritance</vt:lpstr>
      <vt:lpstr>In-class exercise</vt:lpstr>
      <vt:lpstr>References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đối tượng với C#</dc:title>
  <cp:lastModifiedBy>Quang Tran Duy</cp:lastModifiedBy>
  <cp:revision>7</cp:revision>
  <dcterms:modified xsi:type="dcterms:W3CDTF">2021-09-21T04:22:32Z</dcterms:modified>
</cp:coreProperties>
</file>