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Quattrocento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QuattrocentoSans-bold.fntdata"/><Relationship Id="rId25" Type="http://schemas.openxmlformats.org/officeDocument/2006/relationships/font" Target="fonts/QuattrocentoSans-regular.fntdata"/><Relationship Id="rId28" Type="http://schemas.openxmlformats.org/officeDocument/2006/relationships/font" Target="fonts/QuattrocentoSans-boldItalic.fntdata"/><Relationship Id="rId27" Type="http://schemas.openxmlformats.org/officeDocument/2006/relationships/font" Target="fonts/Quattrocento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c03967121_6_0:notes"/>
          <p:cNvSpPr txBox="1"/>
          <p:nvPr>
            <p:ph idx="1" type="body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6c03967121_6_0:notes"/>
          <p:cNvSpPr/>
          <p:nvPr>
            <p:ph idx="2" type="sldImg"/>
          </p:nvPr>
        </p:nvSpPr>
        <p:spPr>
          <a:xfrm>
            <a:off x="1885950" y="1143000"/>
            <a:ext cx="3086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0e36eca81_6_57:notes"/>
          <p:cNvSpPr txBox="1"/>
          <p:nvPr>
            <p:ph idx="1" type="body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80e36eca81_6_57:notes"/>
          <p:cNvSpPr/>
          <p:nvPr>
            <p:ph idx="2" type="sldImg"/>
          </p:nvPr>
        </p:nvSpPr>
        <p:spPr>
          <a:xfrm>
            <a:off x="1885950" y="1143000"/>
            <a:ext cx="3086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0e36eca81_6_63:notes"/>
          <p:cNvSpPr txBox="1"/>
          <p:nvPr>
            <p:ph idx="1" type="body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80e36eca81_6_63:notes"/>
          <p:cNvSpPr/>
          <p:nvPr>
            <p:ph idx="2" type="sldImg"/>
          </p:nvPr>
        </p:nvSpPr>
        <p:spPr>
          <a:xfrm>
            <a:off x="1885950" y="1143000"/>
            <a:ext cx="3086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0e36eca81_6_68:notes"/>
          <p:cNvSpPr txBox="1"/>
          <p:nvPr>
            <p:ph idx="1" type="body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80e36eca81_6_68:notes"/>
          <p:cNvSpPr/>
          <p:nvPr>
            <p:ph idx="2" type="sldImg"/>
          </p:nvPr>
        </p:nvSpPr>
        <p:spPr>
          <a:xfrm>
            <a:off x="1885950" y="1143000"/>
            <a:ext cx="3086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0e36eca81_6_75:notes"/>
          <p:cNvSpPr txBox="1"/>
          <p:nvPr>
            <p:ph idx="1" type="body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80e36eca81_6_75:notes"/>
          <p:cNvSpPr/>
          <p:nvPr>
            <p:ph idx="2" type="sldImg"/>
          </p:nvPr>
        </p:nvSpPr>
        <p:spPr>
          <a:xfrm>
            <a:off x="1885950" y="1143000"/>
            <a:ext cx="3086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0e36eca81_6_83:notes"/>
          <p:cNvSpPr txBox="1"/>
          <p:nvPr>
            <p:ph idx="1" type="body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80e36eca81_6_83:notes"/>
          <p:cNvSpPr/>
          <p:nvPr>
            <p:ph idx="2" type="sldImg"/>
          </p:nvPr>
        </p:nvSpPr>
        <p:spPr>
          <a:xfrm>
            <a:off x="1885950" y="1143000"/>
            <a:ext cx="3086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0e36eca81_6_90:notes"/>
          <p:cNvSpPr txBox="1"/>
          <p:nvPr>
            <p:ph idx="1" type="body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80e36eca81_6_90:notes"/>
          <p:cNvSpPr/>
          <p:nvPr>
            <p:ph idx="2" type="sldImg"/>
          </p:nvPr>
        </p:nvSpPr>
        <p:spPr>
          <a:xfrm>
            <a:off x="1885950" y="1143000"/>
            <a:ext cx="3086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0e36eca8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0e36eca8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0e36eca81_6_0:notes"/>
          <p:cNvSpPr txBox="1"/>
          <p:nvPr>
            <p:ph idx="1" type="body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80e36eca81_6_0:notes"/>
          <p:cNvSpPr/>
          <p:nvPr>
            <p:ph idx="2" type="sldImg"/>
          </p:nvPr>
        </p:nvSpPr>
        <p:spPr>
          <a:xfrm>
            <a:off x="1885950" y="1143000"/>
            <a:ext cx="3086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0e36eca81_6_8:notes"/>
          <p:cNvSpPr txBox="1"/>
          <p:nvPr>
            <p:ph idx="1" type="body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80e36eca81_6_8:notes"/>
          <p:cNvSpPr/>
          <p:nvPr>
            <p:ph idx="2" type="sldImg"/>
          </p:nvPr>
        </p:nvSpPr>
        <p:spPr>
          <a:xfrm>
            <a:off x="1885950" y="1143000"/>
            <a:ext cx="3086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0e36eca81_6_16:notes"/>
          <p:cNvSpPr txBox="1"/>
          <p:nvPr>
            <p:ph idx="1" type="body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80e36eca81_6_16:notes"/>
          <p:cNvSpPr/>
          <p:nvPr>
            <p:ph idx="2" type="sldImg"/>
          </p:nvPr>
        </p:nvSpPr>
        <p:spPr>
          <a:xfrm>
            <a:off x="1885950" y="1143000"/>
            <a:ext cx="3086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0e36eca81_6_25:notes"/>
          <p:cNvSpPr txBox="1"/>
          <p:nvPr>
            <p:ph idx="1" type="body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80e36eca81_6_25:notes"/>
          <p:cNvSpPr/>
          <p:nvPr>
            <p:ph idx="2" type="sldImg"/>
          </p:nvPr>
        </p:nvSpPr>
        <p:spPr>
          <a:xfrm>
            <a:off x="1885950" y="1143000"/>
            <a:ext cx="3086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0e36eca81_6_33:notes"/>
          <p:cNvSpPr txBox="1"/>
          <p:nvPr>
            <p:ph idx="1" type="body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80e36eca81_6_33:notes"/>
          <p:cNvSpPr/>
          <p:nvPr>
            <p:ph idx="2" type="sldImg"/>
          </p:nvPr>
        </p:nvSpPr>
        <p:spPr>
          <a:xfrm>
            <a:off x="1885950" y="1143000"/>
            <a:ext cx="3086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0e36eca81_6_43:notes"/>
          <p:cNvSpPr txBox="1"/>
          <p:nvPr>
            <p:ph idx="1" type="body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80e36eca81_6_43:notes"/>
          <p:cNvSpPr/>
          <p:nvPr>
            <p:ph idx="2" type="sldImg"/>
          </p:nvPr>
        </p:nvSpPr>
        <p:spPr>
          <a:xfrm>
            <a:off x="1885950" y="1143000"/>
            <a:ext cx="3086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0e36eca81_6_49:notes"/>
          <p:cNvSpPr txBox="1"/>
          <p:nvPr>
            <p:ph idx="1" type="body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80e36eca81_6_49:notes"/>
          <p:cNvSpPr/>
          <p:nvPr>
            <p:ph idx="2" type="sldImg"/>
          </p:nvPr>
        </p:nvSpPr>
        <p:spPr>
          <a:xfrm>
            <a:off x="1885950" y="1143000"/>
            <a:ext cx="3086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2019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1907425"/>
            <a:ext cx="9144000" cy="1392900"/>
          </a:xfrm>
          <a:prstGeom prst="rect">
            <a:avLst/>
          </a:prstGeom>
          <a:solidFill>
            <a:srgbClr val="171E27">
              <a:alpha val="217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0" y="1907525"/>
            <a:ext cx="9144000" cy="1392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376466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" name="Google Shape;48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p11"/>
          <p:cNvSpPr txBox="1"/>
          <p:nvPr>
            <p:ph idx="2" type="body"/>
          </p:nvPr>
        </p:nvSpPr>
        <p:spPr>
          <a:xfrm>
            <a:off x="4834400" y="403700"/>
            <a:ext cx="4107600" cy="435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540000" y="1281775"/>
            <a:ext cx="8064000" cy="2240700"/>
          </a:xfrm>
          <a:prstGeom prst="rect">
            <a:avLst/>
          </a:prstGeom>
          <a:solidFill>
            <a:srgbClr val="2196F3"/>
          </a:solidFill>
          <a:ln>
            <a:noFill/>
          </a:ln>
          <a:effectLst>
            <a:outerShdw blurRad="757238" rotWithShape="0" algn="bl" dir="12000000" dist="9525">
              <a:srgbClr val="000000">
                <a:alpha val="5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540000" y="1281775"/>
            <a:ext cx="8064000" cy="224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"/>
            <a:ext cx="9144000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5"/>
          <p:cNvSpPr txBox="1"/>
          <p:nvPr>
            <p:ph type="title"/>
          </p:nvPr>
        </p:nvSpPr>
        <p:spPr>
          <a:xfrm>
            <a:off x="381000" y="114300"/>
            <a:ext cx="8763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  <a:defRPr b="0" sz="5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81000" y="1200150"/>
            <a:ext cx="86106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  <a:defRPr sz="28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rtl="0" algn="l">
              <a:spcBef>
                <a:spcPts val="1600"/>
              </a:spcBef>
              <a:spcAft>
                <a:spcPts val="0"/>
              </a:spcAft>
              <a:buClr>
                <a:srgbClr val="C4BD97"/>
              </a:buClr>
              <a:buSzPts val="2400"/>
              <a:buFont typeface="Noto Sans Symbols"/>
              <a:buChar char="▪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6858000" y="474345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5"/>
          <p:cNvSpPr/>
          <p:nvPr/>
        </p:nvSpPr>
        <p:spPr>
          <a:xfrm rot="-3205996">
            <a:off x="3332392" y="-2918302"/>
            <a:ext cx="1836986" cy="10393570"/>
          </a:xfrm>
          <a:prstGeom prst="moon">
            <a:avLst>
              <a:gd fmla="val 50000" name="adj"/>
            </a:avLst>
          </a:prstGeom>
          <a:solidFill>
            <a:schemeClr val="lt1">
              <a:alpha val="1569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0400" y="1271029"/>
            <a:ext cx="7962900" cy="1756097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6"/>
          <p:cNvSpPr txBox="1"/>
          <p:nvPr>
            <p:ph type="title"/>
          </p:nvPr>
        </p:nvSpPr>
        <p:spPr>
          <a:xfrm>
            <a:off x="527050" y="1720452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16"/>
          <p:cNvSpPr/>
          <p:nvPr/>
        </p:nvSpPr>
        <p:spPr>
          <a:xfrm rot="-3205996">
            <a:off x="3141891" y="-1854199"/>
            <a:ext cx="1836986" cy="10393570"/>
          </a:xfrm>
          <a:prstGeom prst="moon">
            <a:avLst>
              <a:gd fmla="val 50000" name="adj"/>
            </a:avLst>
          </a:prstGeom>
          <a:solidFill>
            <a:schemeClr val="lt1">
              <a:alpha val="1569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3"/>
          <p:cNvSpPr/>
          <p:nvPr/>
        </p:nvSpPr>
        <p:spPr>
          <a:xfrm flipH="1" rot="10800000">
            <a:off x="615650" y="2959437"/>
            <a:ext cx="7856700" cy="1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-20250" y="0"/>
            <a:ext cx="9184500" cy="7857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❏"/>
              <a:defRPr sz="2600">
                <a:solidFill>
                  <a:srgbClr val="000000"/>
                </a:solidFill>
              </a:defRPr>
            </a:lvl1pPr>
            <a:lvl2pPr indent="-3556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❏"/>
              <a:defRPr sz="2000">
                <a:solidFill>
                  <a:srgbClr val="000000"/>
                </a:solidFill>
              </a:defRPr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  <a:defRPr sz="1800">
                <a:solidFill>
                  <a:srgbClr val="000000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200700" y="16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200700" y="16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41" name="Google Shape;4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43950" y="2559800"/>
            <a:ext cx="1981149" cy="198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 1">
  <p:cSld name="MAIN_POINT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44" name="Google Shape;44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54225" y="2887900"/>
            <a:ext cx="1683875" cy="168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2196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-817525"/>
            <a:ext cx="9144000" cy="78606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200700" y="162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  <a:defRPr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90825" y="863550"/>
            <a:ext cx="9053100" cy="42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  <a:def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rive.google.com/file/d/0B2gQO0M5sppOTnhOMzItVlRqVVU/view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ctrTitle"/>
          </p:nvPr>
        </p:nvSpPr>
        <p:spPr>
          <a:xfrm>
            <a:off x="0" y="1907525"/>
            <a:ext cx="9144000" cy="13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Quattrocento Sans"/>
              <a:buNone/>
            </a:pPr>
            <a:r>
              <a:rPr lang="en" sz="6000"/>
              <a:t>Giao diện Ribbon</a:t>
            </a:r>
            <a:endParaRPr sz="6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"/>
              <a:t>Kiểm tra kết quả</a:t>
            </a:r>
            <a:endParaRPr/>
          </a:p>
        </p:txBody>
      </p:sp>
      <p:sp>
        <p:nvSpPr>
          <p:cNvPr id="150" name="Google Shape;15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786" y="1269444"/>
            <a:ext cx="5990035" cy="3365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540000" y="1281775"/>
            <a:ext cx="8064000" cy="22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Quattrocento Sans"/>
              <a:buNone/>
            </a:pPr>
            <a:r>
              <a:rPr lang="en" sz="7200"/>
              <a:t>Tùy biến sâu hơn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"/>
              <a:t>Backstage</a:t>
            </a:r>
            <a:endParaRPr/>
          </a:p>
        </p:txBody>
      </p:sp>
      <p:pic>
        <p:nvPicPr>
          <p:cNvPr id="162" name="Google Shape;162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sp>
        <p:nvSpPr>
          <p:cNvPr id="163" name="Google Shape;16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86963" y="3248246"/>
            <a:ext cx="1962455" cy="1495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"/>
              <a:t>Quick Access Item</a:t>
            </a:r>
            <a:endParaRPr/>
          </a:p>
        </p:txBody>
      </p:sp>
      <p:sp>
        <p:nvSpPr>
          <p:cNvPr id="170" name="Google Shape;17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6138" y="1255091"/>
            <a:ext cx="4576958" cy="1822436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pic>
        <p:nvPicPr>
          <p:cNvPr id="172" name="Google Shape;17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45820" y="3361069"/>
            <a:ext cx="3156121" cy="153597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9"/>
          <p:cNvSpPr/>
          <p:nvPr/>
        </p:nvSpPr>
        <p:spPr>
          <a:xfrm>
            <a:off x="2803970" y="3300352"/>
            <a:ext cx="1070800" cy="368678"/>
          </a:xfrm>
          <a:prstGeom prst="rect">
            <a:avLst/>
          </a:prstGeom>
          <a:solidFill>
            <a:srgbClr val="FF0000">
              <a:alpha val="22745"/>
            </a:srgbClr>
          </a:solidFill>
          <a:ln cap="flat" cmpd="sng" w="400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"/>
              <a:t>Groupbox</a:t>
            </a:r>
            <a:endParaRPr/>
          </a:p>
        </p:txBody>
      </p:sp>
      <p:sp>
        <p:nvSpPr>
          <p:cNvPr id="179" name="Google Shape;17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245097"/>
            <a:ext cx="6186448" cy="1523821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pic>
        <p:nvPicPr>
          <p:cNvPr id="181" name="Google Shape;181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13569" y="2896215"/>
            <a:ext cx="1486043" cy="1847235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"/>
              <a:t>Screen tip</a:t>
            </a:r>
            <a:endParaRPr/>
          </a:p>
        </p:txBody>
      </p:sp>
      <p:sp>
        <p:nvSpPr>
          <p:cNvPr id="187" name="Google Shape;18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9262" y="2918278"/>
            <a:ext cx="1267453" cy="1499407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pic>
        <p:nvPicPr>
          <p:cNvPr id="189" name="Google Shape;189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8129" y="1254367"/>
            <a:ext cx="6408929" cy="1171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Mã ngu</a:t>
            </a:r>
            <a:r>
              <a:rPr lang="en"/>
              <a:t>ồn demo</a:t>
            </a:r>
            <a:endParaRPr/>
          </a:p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https://drive.google.com/file/d/0B2gQO0M5sppOTnhOMzItVlRqVVU/view?usp=sharing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"/>
              <a:t>Giới thiệu</a:t>
            </a:r>
            <a:endParaRPr/>
          </a:p>
        </p:txBody>
      </p:sp>
      <p:sp>
        <p:nvSpPr>
          <p:cNvPr id="88" name="Google Shape;8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8192" y="1247434"/>
            <a:ext cx="5768578" cy="3769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"/>
              <a:t>Bước 1: Cài đặt</a:t>
            </a:r>
            <a:endParaRPr/>
          </a:p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"/>
              <a:t>Mở solution muốn dùng Fluent Ribbon 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"/>
              <a:t>Bật Package Management Console</a:t>
            </a:r>
            <a:endParaRPr/>
          </a:p>
          <a:p>
            <a:pPr indent="-342900" lvl="1" marL="800100" rtl="0" algn="l">
              <a:spcBef>
                <a:spcPts val="480"/>
              </a:spcBef>
              <a:spcAft>
                <a:spcPts val="0"/>
              </a:spcAft>
              <a:buSzPts val="2400"/>
              <a:buChar char="❏"/>
            </a:pPr>
            <a:r>
              <a:rPr lang="en"/>
              <a:t>Tools &gt; NuGet package manager &gt; Package manager console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"/>
              <a:t>Trong package manager console, gõ lệnh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457200" lvl="0" marL="457200" rtl="0" algn="just">
              <a:spcBef>
                <a:spcPts val="560"/>
              </a:spcBef>
              <a:spcAft>
                <a:spcPts val="0"/>
              </a:spcAft>
              <a:buSzPts val="2800"/>
              <a:buChar char="❑"/>
            </a:pPr>
            <a:r>
              <a:rPr lang="en"/>
              <a:t>Hoặc tìm kiếm với tên Ribbon và chọn Install</a:t>
            </a:r>
            <a:endParaRPr/>
          </a:p>
          <a:p>
            <a:pPr indent="-279400" lvl="0" marL="457200" rtl="0" algn="l">
              <a:spcBef>
                <a:spcPts val="560"/>
              </a:spcBef>
              <a:spcAft>
                <a:spcPts val="1600"/>
              </a:spcAft>
              <a:buClr>
                <a:srgbClr val="0066FF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96" name="Google Shape;9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3687" y="3096575"/>
            <a:ext cx="4678571" cy="400068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pic>
        <p:nvPicPr>
          <p:cNvPr id="98" name="Google Shape;9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83229" y="4229100"/>
            <a:ext cx="4531178" cy="57150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</a:pPr>
            <a:r>
              <a:rPr lang="en" sz="4400"/>
              <a:t>Bước 2: Sửa MainWindow.xaml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"/>
              <a:t>Sửa tên thẻ Window thành Fluent:Window</a:t>
            </a:r>
            <a:endParaRPr/>
          </a:p>
          <a:p>
            <a:pPr indent="-514350" lvl="0" marL="514350" rtl="0" algn="l">
              <a:spcBef>
                <a:spcPts val="560"/>
              </a:spcBef>
              <a:spcAft>
                <a:spcPts val="1600"/>
              </a:spcAft>
              <a:buSzPts val="2800"/>
              <a:buFont typeface="Calibri"/>
              <a:buAutoNum type="arabicPeriod"/>
            </a:pPr>
            <a:r>
              <a:rPr lang="en"/>
              <a:t>Thêm khai báo Fluent</a:t>
            </a:r>
            <a:endParaRPr/>
          </a:p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2136676"/>
            <a:ext cx="6263427" cy="1670247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1"/>
          <p:cNvSpPr/>
          <p:nvPr/>
        </p:nvSpPr>
        <p:spPr>
          <a:xfrm>
            <a:off x="381000" y="2040255"/>
            <a:ext cx="2270760" cy="351473"/>
          </a:xfrm>
          <a:prstGeom prst="rect">
            <a:avLst/>
          </a:prstGeom>
          <a:solidFill>
            <a:srgbClr val="FF0000">
              <a:alpha val="22745"/>
            </a:srgbClr>
          </a:solidFill>
          <a:ln cap="flat" cmpd="sng" w="400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1"/>
          <p:cNvSpPr/>
          <p:nvPr/>
        </p:nvSpPr>
        <p:spPr>
          <a:xfrm>
            <a:off x="1219200" y="2591386"/>
            <a:ext cx="5478780" cy="351473"/>
          </a:xfrm>
          <a:prstGeom prst="rect">
            <a:avLst/>
          </a:prstGeom>
          <a:solidFill>
            <a:srgbClr val="FF0000">
              <a:alpha val="22745"/>
            </a:srgbClr>
          </a:solidFill>
          <a:ln cap="flat" cmpd="sng" w="400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</a:pPr>
            <a:r>
              <a:rPr lang="en" sz="4400"/>
              <a:t>Bước 3: Sửa MainWindow.xaml.cs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"/>
              <a:t>Thêm chỉ thị </a:t>
            </a:r>
            <a:r>
              <a:rPr lang="en">
                <a:solidFill>
                  <a:srgbClr val="0070C0"/>
                </a:solidFill>
              </a:rPr>
              <a:t>using</a:t>
            </a:r>
            <a:r>
              <a:rPr lang="en"/>
              <a:t> Fluent;</a:t>
            </a:r>
            <a:endParaRPr/>
          </a:p>
          <a:p>
            <a:pPr indent="-514350" lvl="0" marL="514350" rtl="0" algn="l">
              <a:spcBef>
                <a:spcPts val="560"/>
              </a:spcBef>
              <a:spcAft>
                <a:spcPts val="1600"/>
              </a:spcAft>
              <a:buSzPts val="2800"/>
              <a:buFont typeface="Calibri"/>
              <a:buAutoNum type="arabicPeriod"/>
            </a:pPr>
            <a:r>
              <a:rPr lang="en"/>
              <a:t>Sửa kế thừa từ </a:t>
            </a:r>
            <a:r>
              <a:rPr lang="en">
                <a:solidFill>
                  <a:srgbClr val="00B050"/>
                </a:solidFill>
              </a:rPr>
              <a:t>FluentWindow</a:t>
            </a:r>
            <a:r>
              <a:rPr lang="en"/>
              <a:t> thay cho </a:t>
            </a:r>
            <a:r>
              <a:rPr lang="en">
                <a:solidFill>
                  <a:srgbClr val="00B050"/>
                </a:solidFill>
              </a:rPr>
              <a:t>Window</a:t>
            </a:r>
            <a:endParaRPr/>
          </a:p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173" y="2271652"/>
            <a:ext cx="4736474" cy="1671698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sp>
        <p:nvSpPr>
          <p:cNvPr id="117" name="Google Shape;117;p22"/>
          <p:cNvSpPr/>
          <p:nvPr/>
        </p:nvSpPr>
        <p:spPr>
          <a:xfrm>
            <a:off x="4118610" y="2271652"/>
            <a:ext cx="3491862" cy="351473"/>
          </a:xfrm>
          <a:prstGeom prst="rect">
            <a:avLst/>
          </a:prstGeom>
          <a:solidFill>
            <a:srgbClr val="FF0000">
              <a:alpha val="22745"/>
            </a:srgbClr>
          </a:solidFill>
          <a:ln cap="flat" cmpd="sng" w="400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"/>
              <a:t>Bước 4: Sửa App.xml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"/>
              <a:t>Thêm các dòng sau bên trong thẻ Application.Resouces</a:t>
            </a:r>
            <a:endParaRPr/>
          </a:p>
          <a:p>
            <a:pPr indent="-2794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279400" lvl="0" marL="457200" rtl="0" algn="l">
              <a:spcBef>
                <a:spcPts val="560"/>
              </a:spcBef>
              <a:spcAft>
                <a:spcPts val="1600"/>
              </a:spcAft>
              <a:buClr>
                <a:srgbClr val="0066FF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3"/>
          <p:cNvSpPr txBox="1"/>
          <p:nvPr/>
        </p:nvSpPr>
        <p:spPr>
          <a:xfrm>
            <a:off x="381000" y="2318131"/>
            <a:ext cx="8610600" cy="1361911"/>
          </a:xfrm>
          <a:prstGeom prst="rect">
            <a:avLst/>
          </a:prstGeom>
          <a:solidFill>
            <a:schemeClr val="lt1"/>
          </a:solidFill>
          <a:ln cap="flat" cmpd="sng" w="4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&lt;ResourceDictionary&gt;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&lt;ResourceDictionary.MergedDictionaries&gt;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&lt;ResourceDictionary Source="pack://application:,,,/Fluent;Component/Themes/Generic.xaml" /&gt;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&lt;ResourceDictionary Source="pack://application:,,,/Fluent;Component/Themes/Office2010/Silver.xaml" /&gt;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&lt;ResourceDictionary Source="pack://application:,,,/Fluent;Component/Themes/Office2013/Generic.xaml" /&gt;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&lt;/ResourceDictionary.MergedDictionaries&gt;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&lt;/ResourceDictionary&gt;</a:t>
            </a:r>
            <a:endParaRPr/>
          </a:p>
        </p:txBody>
      </p:sp>
      <p:sp>
        <p:nvSpPr>
          <p:cNvPr id="126" name="Google Shape;126;p23"/>
          <p:cNvSpPr/>
          <p:nvPr/>
        </p:nvSpPr>
        <p:spPr>
          <a:xfrm>
            <a:off x="994410" y="2846070"/>
            <a:ext cx="7875270" cy="360045"/>
          </a:xfrm>
          <a:prstGeom prst="rect">
            <a:avLst/>
          </a:prstGeom>
          <a:noFill/>
          <a:ln cap="flat" cmpd="sng" w="400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7" name="Google Shape;127;p23"/>
          <p:cNvCxnSpPr/>
          <p:nvPr/>
        </p:nvCxnSpPr>
        <p:spPr>
          <a:xfrm>
            <a:off x="2468880" y="3214688"/>
            <a:ext cx="468630" cy="900113"/>
          </a:xfrm>
          <a:prstGeom prst="straightConnector1">
            <a:avLst/>
          </a:prstGeom>
          <a:noFill/>
          <a:ln cap="flat" cmpd="sng" w="114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8" name="Google Shape;128;p23"/>
          <p:cNvSpPr txBox="1"/>
          <p:nvPr/>
        </p:nvSpPr>
        <p:spPr>
          <a:xfrm>
            <a:off x="3108960" y="4303395"/>
            <a:ext cx="32501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Nếu báo lỗi thì bỏ đi 2 dòng này!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"/>
              <a:t>Bước 5: Backstage &amp; tab</a:t>
            </a:r>
            <a:endParaRPr/>
          </a:p>
        </p:txBody>
      </p:sp>
      <p:sp>
        <p:nvSpPr>
          <p:cNvPr id="134" name="Google Shape;13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073" y="1219308"/>
            <a:ext cx="6179246" cy="3366979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"/>
              <a:t>Kiểm tra conflict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"/>
              <a:t>Đôi khi ControlsEz xung đột phiên bản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"/>
              <a:t>Nhấn phải project, chọn Manage NuGet packages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160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"/>
              <a:t>Cập nhật các package nếu cần thiết!</a:t>
            </a:r>
            <a:endParaRPr/>
          </a:p>
        </p:txBody>
      </p:sp>
      <p:sp>
        <p:nvSpPr>
          <p:cNvPr id="142" name="Google Shape;14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100" y="2604611"/>
            <a:ext cx="5591562" cy="1775936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sp>
        <p:nvSpPr>
          <p:cNvPr id="144" name="Google Shape;144;p25"/>
          <p:cNvSpPr/>
          <p:nvPr/>
        </p:nvSpPr>
        <p:spPr>
          <a:xfrm>
            <a:off x="7235190" y="2623185"/>
            <a:ext cx="754380" cy="1551623"/>
          </a:xfrm>
          <a:prstGeom prst="rect">
            <a:avLst/>
          </a:prstGeom>
          <a:noFill/>
          <a:ln cap="flat" cmpd="sng" w="400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