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300" r:id="rId3"/>
    <p:sldId id="29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5" r:id="rId42"/>
    <p:sldId id="286" r:id="rId43"/>
    <p:sldId id="287" r:id="rId44"/>
    <p:sldId id="288" r:id="rId45"/>
    <p:sldId id="289" r:id="rId46"/>
    <p:sldId id="301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337D4-531D-4D96-BE8B-5B9555D74896}" v="3" dt="2022-04-20T02:05:30.595"/>
  </p1510:revLst>
</p1510:revInfo>
</file>

<file path=ppt/tableStyles.xml><?xml version="1.0" encoding="utf-8"?>
<a:tblStyleLst xmlns:a="http://schemas.openxmlformats.org/drawingml/2006/main" def="{F73CFD69-4EDF-4AD1-9042-69C175BD4639}">
  <a:tblStyle styleId="{F73CFD69-4EDF-4AD1-9042-69C175BD46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66869" autoAdjust="0"/>
  </p:normalViewPr>
  <p:slideViewPr>
    <p:cSldViewPr snapToGrid="0">
      <p:cViewPr varScale="1">
        <p:scale>
          <a:sx n="78" d="100"/>
          <a:sy n="78" d="100"/>
        </p:scale>
        <p:origin x="160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HOÀNG QUÂN" userId="b671ee16-6daa-48d6-9e3b-920b7beb4100" providerId="ADAL" clId="{215337D4-531D-4D96-BE8B-5B9555D74896}"/>
    <pc:docChg chg="undo custSel modSld">
      <pc:chgData name="TRẦN HOÀNG QUÂN" userId="b671ee16-6daa-48d6-9e3b-920b7beb4100" providerId="ADAL" clId="{215337D4-531D-4D96-BE8B-5B9555D74896}" dt="2022-04-20T02:36:53.182" v="1460" actId="20577"/>
      <pc:docMkLst>
        <pc:docMk/>
      </pc:docMkLst>
      <pc:sldChg chg="modSp mod">
        <pc:chgData name="TRẦN HOÀNG QUÂN" userId="b671ee16-6daa-48d6-9e3b-920b7beb4100" providerId="ADAL" clId="{215337D4-531D-4D96-BE8B-5B9555D74896}" dt="2022-04-20T01:47:13.269" v="851" actId="20577"/>
        <pc:sldMkLst>
          <pc:docMk/>
          <pc:sldMk cId="0" sldId="259"/>
        </pc:sldMkLst>
        <pc:spChg chg="mod">
          <ac:chgData name="TRẦN HOÀNG QUÂN" userId="b671ee16-6daa-48d6-9e3b-920b7beb4100" providerId="ADAL" clId="{215337D4-531D-4D96-BE8B-5B9555D74896}" dt="2022-04-20T01:47:13.269" v="851" actId="20577"/>
          <ac:spMkLst>
            <pc:docMk/>
            <pc:sldMk cId="0" sldId="259"/>
            <ac:spMk id="108" creationId="{00000000-0000-0000-0000-000000000000}"/>
          </ac:spMkLst>
        </pc:spChg>
      </pc:sldChg>
      <pc:sldChg chg="modSp mod">
        <pc:chgData name="TRẦN HOÀNG QUÂN" userId="b671ee16-6daa-48d6-9e3b-920b7beb4100" providerId="ADAL" clId="{215337D4-531D-4D96-BE8B-5B9555D74896}" dt="2022-04-20T01:47:06.769" v="847" actId="20577"/>
        <pc:sldMkLst>
          <pc:docMk/>
          <pc:sldMk cId="0" sldId="260"/>
        </pc:sldMkLst>
        <pc:spChg chg="mod">
          <ac:chgData name="TRẦN HOÀNG QUÂN" userId="b671ee16-6daa-48d6-9e3b-920b7beb4100" providerId="ADAL" clId="{215337D4-531D-4D96-BE8B-5B9555D74896}" dt="2022-04-20T01:47:06.769" v="847" actId="20577"/>
          <ac:spMkLst>
            <pc:docMk/>
            <pc:sldMk cId="0" sldId="260"/>
            <ac:spMk id="115" creationId="{00000000-0000-0000-0000-000000000000}"/>
          </ac:spMkLst>
        </pc:spChg>
      </pc:sldChg>
      <pc:sldChg chg="modSp mod">
        <pc:chgData name="TRẦN HOÀNG QUÂN" userId="b671ee16-6daa-48d6-9e3b-920b7beb4100" providerId="ADAL" clId="{215337D4-531D-4D96-BE8B-5B9555D74896}" dt="2022-04-20T00:41:44.563" v="840" actId="14734"/>
        <pc:sldMkLst>
          <pc:docMk/>
          <pc:sldMk cId="0" sldId="284"/>
        </pc:sldMkLst>
        <pc:graphicFrameChg chg="modGraphic">
          <ac:chgData name="TRẦN HOÀNG QUÂN" userId="b671ee16-6daa-48d6-9e3b-920b7beb4100" providerId="ADAL" clId="{215337D4-531D-4D96-BE8B-5B9555D74896}" dt="2022-04-20T00:41:44.563" v="840" actId="14734"/>
          <ac:graphicFrameMkLst>
            <pc:docMk/>
            <pc:sldMk cId="0" sldId="284"/>
            <ac:graphicFrameMk id="264" creationId="{00000000-0000-0000-0000-000000000000}"/>
          </ac:graphicFrameMkLst>
        </pc:graphicFrameChg>
      </pc:sldChg>
      <pc:sldChg chg="modNotesTx">
        <pc:chgData name="TRẦN HOÀNG QUÂN" userId="b671ee16-6daa-48d6-9e3b-920b7beb4100" providerId="ADAL" clId="{215337D4-531D-4D96-BE8B-5B9555D74896}" dt="2022-04-19T17:13:33.985" v="148" actId="20577"/>
        <pc:sldMkLst>
          <pc:docMk/>
          <pc:sldMk cId="0" sldId="285"/>
        </pc:sldMkLst>
      </pc:sldChg>
      <pc:sldChg chg="modSp mod modNotesTx">
        <pc:chgData name="TRẦN HOÀNG QUÂN" userId="b671ee16-6daa-48d6-9e3b-920b7beb4100" providerId="ADAL" clId="{215337D4-531D-4D96-BE8B-5B9555D74896}" dt="2022-04-19T17:14:41.763" v="355" actId="20577"/>
        <pc:sldMkLst>
          <pc:docMk/>
          <pc:sldMk cId="0" sldId="286"/>
        </pc:sldMkLst>
        <pc:spChg chg="mod">
          <ac:chgData name="TRẦN HOÀNG QUÂN" userId="b671ee16-6daa-48d6-9e3b-920b7beb4100" providerId="ADAL" clId="{215337D4-531D-4D96-BE8B-5B9555D74896}" dt="2022-04-19T17:14:00.655" v="150"/>
          <ac:spMkLst>
            <pc:docMk/>
            <pc:sldMk cId="0" sldId="286"/>
            <ac:spMk id="280" creationId="{00000000-0000-0000-0000-000000000000}"/>
          </ac:spMkLst>
        </pc:spChg>
      </pc:sldChg>
      <pc:sldChg chg="modNotesTx">
        <pc:chgData name="TRẦN HOÀNG QUÂN" userId="b671ee16-6daa-48d6-9e3b-920b7beb4100" providerId="ADAL" clId="{215337D4-531D-4D96-BE8B-5B9555D74896}" dt="2022-04-20T01:48:47.538" v="1017" actId="20577"/>
        <pc:sldMkLst>
          <pc:docMk/>
          <pc:sldMk cId="0" sldId="287"/>
        </pc:sldMkLst>
      </pc:sldChg>
      <pc:sldChg chg="modNotesTx">
        <pc:chgData name="TRẦN HOÀNG QUÂN" userId="b671ee16-6daa-48d6-9e3b-920b7beb4100" providerId="ADAL" clId="{215337D4-531D-4D96-BE8B-5B9555D74896}" dt="2022-04-20T02:36:53.182" v="1460" actId="20577"/>
        <pc:sldMkLst>
          <pc:docMk/>
          <pc:sldMk cId="0" sldId="288"/>
        </pc:sldMkLst>
      </pc:sldChg>
      <pc:sldChg chg="modNotesTx">
        <pc:chgData name="TRẦN HOÀNG QUÂN" userId="b671ee16-6daa-48d6-9e3b-920b7beb4100" providerId="ADAL" clId="{215337D4-531D-4D96-BE8B-5B9555D74896}" dt="2022-04-20T02:05:36.179" v="1080" actId="20577"/>
        <pc:sldMkLst>
          <pc:docMk/>
          <pc:sldMk cId="0" sldId="289"/>
        </pc:sldMkLst>
      </pc:sldChg>
      <pc:sldChg chg="modNotesTx">
        <pc:chgData name="TRẦN HOÀNG QUÂN" userId="b671ee16-6daa-48d6-9e3b-920b7beb4100" providerId="ADAL" clId="{215337D4-531D-4D96-BE8B-5B9555D74896}" dt="2022-04-20T02:33:01.808" v="1354" actId="20577"/>
        <pc:sldMkLst>
          <pc:docMk/>
          <pc:sldMk cId="155519343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b919c531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b919c531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4b919c5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4b919c5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22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4b919c5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4b919c5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241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b919c53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b919c53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35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b919c5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b919c5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907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b919c53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b919c53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37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b919c53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b919c53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63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4b919c53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4b919c53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2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4b919c5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4b919c5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540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4b919c53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4b919c53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08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b919c53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4b919c53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11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b919c531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b919c531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772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b919c53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b919c53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215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4b919c531_1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4b919c531_1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4b919c531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4b919c531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4b919c531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4b919c531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4b919c531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4b919c531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b919c531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4b919c531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4b919c531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4b919c531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b919c531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b919c531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4b919c531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4b919c531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4b919c531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4b919c531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b919c531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b919c531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614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4b919c531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24b919c531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4b919c531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4b919c531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1f1c62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1f1c62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43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1f1c629d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1f1c629d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2370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1f1c629d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1f1c629d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34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21f1c629d9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21f1c629d9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729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1f1c629d9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1f1c629d9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639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1f1c629d9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1f1c629d9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7672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1f1c629d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1f1c629d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582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21f1c629d9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21f1c629d9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7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4b919c531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4b919c531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21f1c629d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21f1c629d9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5439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41758d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41758d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Để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trình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Quản lý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441758d4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441758d4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án “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chuyến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bay”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án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mẻ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sót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thuật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án.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án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webframework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trên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Python. Framework Django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thể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ngắn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8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án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chưa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thạo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Backend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thạo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lại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mạnh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frontend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1f1c629d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1f1c629d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làm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làm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đấy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thể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lại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làm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lại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offline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để làm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lúc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môn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thể làm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hòa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rủi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thể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cắp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trình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resource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video,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..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1f1c629d9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1f1c629d9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Việc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kiểm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thử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có thể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tạo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ra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nhiều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lỗi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tiềm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tàng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tắt debug mode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Cài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dư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hotlink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resource</a:t>
            </a:r>
            <a:endParaRPr lang="en-US" sz="1800" dirty="0"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 thể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trình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cài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xem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encrypt, ..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-&gt; data breach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tính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ổn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khâu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dụng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trình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team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cân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thể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fix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chờ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vá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f1c629d9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1f1c629d9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rủi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xảy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OT để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phối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để tập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đấy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án.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giao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có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kĩ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thuật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chưa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làm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học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song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task.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giao.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4b919c531_1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4b919c531_1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Phần</a:t>
            </a:r>
            <a:r>
              <a:rPr lang="en-US" dirty="0"/>
              <a:t> trình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trình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13.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thầy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,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mời</a:t>
            </a:r>
            <a:r>
              <a:rPr lang="en-US" dirty="0"/>
              <a:t> thầy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5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b919c531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b919c531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b919c531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b919c531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4b919c531_1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4b919c531_1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4b919c531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4b919c531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b919c531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b919c531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0" y="1374030"/>
            <a:ext cx="9144000" cy="239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 Gathering</a:t>
            </a:r>
            <a:br>
              <a:rPr lang="vi-VN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vi-VN"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Đề tài: Quản lý bán vé máy bay</a:t>
            </a:r>
            <a:br>
              <a:rPr lang="vi-VN"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vi-VN" sz="2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Nhóm: 13</a:t>
            </a:r>
            <a:endParaRPr sz="260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F6C52-08CC-4A2C-9313-68923AE591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</a:t>
            </a:fld>
            <a:endParaRPr lang="vi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Business Process Modeling</a:t>
            </a:r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9F932-FB97-4ACA-A0DA-D8E8699F24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585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</a:t>
            </a:r>
            <a:r>
              <a:rPr lang="en-US"/>
              <a:t>. </a:t>
            </a:r>
            <a:r>
              <a:rPr lang="vi"/>
              <a:t>Sign Up Process</a:t>
            </a:r>
            <a:r>
              <a:rPr lang="en-US"/>
              <a:t> 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218" y="1853850"/>
            <a:ext cx="5219564" cy="317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83498-3B50-4152-8648-4BC89DCDE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87652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</a:t>
            </a:r>
            <a:r>
              <a:rPr lang="en-US"/>
              <a:t>.</a:t>
            </a:r>
            <a:r>
              <a:rPr lang="vi"/>
              <a:t> Sign Up Process</a:t>
            </a:r>
            <a:r>
              <a:rPr lang="en-US"/>
              <a:t> (pt 2)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92574"/>
            <a:ext cx="2920000" cy="3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E5095-1286-4C6F-9373-04A341A0E5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82476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</a:t>
            </a:r>
            <a:r>
              <a:rPr lang="en-US"/>
              <a:t> </a:t>
            </a:r>
            <a:r>
              <a:rPr lang="vi"/>
              <a:t>Sign In </a:t>
            </a:r>
            <a:br>
              <a:rPr lang="en-US"/>
            </a:br>
            <a:r>
              <a:rPr lang="vi"/>
              <a:t>Process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167" y="884673"/>
            <a:ext cx="5572125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FC5B74-B389-4B46-9121-29429146AB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419893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</a:t>
            </a:r>
            <a:r>
              <a:rPr lang="en-US"/>
              <a:t>. </a:t>
            </a:r>
            <a:r>
              <a:rPr lang="vi"/>
              <a:t>Sign In Process</a:t>
            </a:r>
            <a:r>
              <a:rPr lang="en-US"/>
              <a:t> (pt 2)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49" y="674463"/>
            <a:ext cx="3690424" cy="37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26EAE-D4DD-4963-A253-DD90AD255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526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</a:t>
            </a:r>
            <a:r>
              <a:rPr lang="en-US"/>
              <a:t>.</a:t>
            </a:r>
            <a:r>
              <a:rPr lang="vi"/>
              <a:t> Booking Flight Process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648" y="1853850"/>
            <a:ext cx="7237483" cy="32004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38E2F-77B1-489F-8AD4-B09252D4C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87350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</a:t>
            </a:r>
            <a:r>
              <a:rPr lang="en-US"/>
              <a:t>.</a:t>
            </a:r>
            <a:r>
              <a:rPr lang="vi"/>
              <a:t> Booking Flight Process</a:t>
            </a:r>
            <a:r>
              <a:rPr lang="en-US"/>
              <a:t> (pt 2)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363" y="1853850"/>
            <a:ext cx="6527275" cy="23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FBDCAD-0D47-4FBA-A5E1-05A9E045F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50371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</a:t>
            </a:r>
            <a:r>
              <a:rPr lang="en-US"/>
              <a:t>.</a:t>
            </a:r>
            <a:r>
              <a:rPr lang="vi"/>
              <a:t> Create Flight </a:t>
            </a:r>
            <a:br>
              <a:rPr lang="en-US"/>
            </a:br>
            <a:r>
              <a:rPr lang="vi"/>
              <a:t>Process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9145" y="888406"/>
            <a:ext cx="5584855" cy="37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B78A1-D1B0-411C-8F0A-FC20EDE90B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17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544857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</a:t>
            </a:r>
            <a:r>
              <a:rPr lang="en-US"/>
              <a:t>.</a:t>
            </a:r>
            <a:r>
              <a:rPr lang="vi"/>
              <a:t> Create Flight Process</a:t>
            </a:r>
            <a:r>
              <a:rPr lang="en-US"/>
              <a:t> (pt 2)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693" y="1959428"/>
            <a:ext cx="3888613" cy="288387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8DA3C-56CB-4AA4-8320-A21697BF10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18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58378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</a:t>
            </a:r>
            <a:r>
              <a:rPr lang="en-US"/>
              <a:t>.</a:t>
            </a:r>
            <a:r>
              <a:rPr lang="vi"/>
              <a:t> Create </a:t>
            </a:r>
            <a:br>
              <a:rPr lang="en-US"/>
            </a:br>
            <a:r>
              <a:rPr lang="vi"/>
              <a:t>Account</a:t>
            </a:r>
            <a:r>
              <a:rPr lang="en-US"/>
              <a:t> </a:t>
            </a:r>
            <a:r>
              <a:rPr lang="vi"/>
              <a:t>Process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391" y="985630"/>
            <a:ext cx="5586884" cy="35630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1E08E-353B-49E1-8934-99C0723F3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19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95335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vi-VN"/>
              <a:t>Credit</a:t>
            </a:r>
            <a:endParaRPr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9FDC0E0D-78A5-4D06-A3F8-64F01E484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25219"/>
              </p:ext>
            </p:extLst>
          </p:nvPr>
        </p:nvGraphicFramePr>
        <p:xfrm>
          <a:off x="1453171" y="2146651"/>
          <a:ext cx="6237658" cy="2286000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906003636"/>
                    </a:ext>
                  </a:extLst>
                </a:gridCol>
                <a:gridCol w="2249752">
                  <a:extLst>
                    <a:ext uri="{9D8B030D-6E8A-4147-A177-3AD203B41FA5}">
                      <a16:colId xmlns:a16="http://schemas.microsoft.com/office/drawing/2014/main" val="3839144506"/>
                    </a:ext>
                  </a:extLst>
                </a:gridCol>
                <a:gridCol w="3476731">
                  <a:extLst>
                    <a:ext uri="{9D8B030D-6E8A-4147-A177-3AD203B41FA5}">
                      <a16:colId xmlns:a16="http://schemas.microsoft.com/office/drawing/2014/main" val="110590408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>
                          <a:latin typeface="Roboto"/>
                        </a:rPr>
                        <a:t>STT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b="1">
                          <a:latin typeface="Roboto"/>
                        </a:rPr>
                        <a:t>Mã số sinh viên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>
                          <a:latin typeface="Roboto"/>
                        </a:rPr>
                        <a:t>Name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6573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latin typeface="Roboto"/>
                        </a:rPr>
                        <a:t>1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latin typeface="Roboto"/>
                        </a:rPr>
                        <a:t>19120338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Trần Hoàng Quân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57734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latin typeface="Roboto"/>
                        </a:rPr>
                        <a:t>2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latin typeface="Roboto"/>
                        </a:rPr>
                        <a:t>19120469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solidFill>
                            <a:schemeClr val="accent1"/>
                          </a:solidFill>
                          <a:latin typeface="Roboto"/>
                        </a:rPr>
                        <a:t>Sử Nhật Đăng</a:t>
                      </a: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4017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latin typeface="Roboto"/>
                        </a:rPr>
                        <a:t>3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latin typeface="Roboto"/>
                        </a:rPr>
                        <a:t>19120542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solidFill>
                            <a:schemeClr val="accent1"/>
                          </a:solidFill>
                          <a:latin typeface="Roboto"/>
                        </a:rPr>
                        <a:t>Trần Cẩm Khánh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1866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latin typeface="Roboto"/>
                        </a:rPr>
                        <a:t>4</a:t>
                      </a: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>
                          <a:latin typeface="Roboto"/>
                        </a:rPr>
                        <a:t>19120598</a:t>
                      </a:r>
                    </a:p>
                  </a:txBody>
                  <a:tcPr marL="63500" marR="63500" marT="63500" marB="63500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Nguyễn Thị Kim Ngân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095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>
                          <a:latin typeface="Roboto"/>
                        </a:rPr>
                        <a:t>5</a:t>
                      </a: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>
                          <a:latin typeface="Roboto"/>
                        </a:rPr>
                        <a:t>19120682</a:t>
                      </a:r>
                    </a:p>
                  </a:txBody>
                  <a:tcPr marL="63500" marR="63500" marT="63500" marB="63500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>
                          <a:solidFill>
                            <a:schemeClr val="accent1"/>
                          </a:solidFill>
                          <a:latin typeface="Roboto"/>
                        </a:rPr>
                        <a:t>Lê Hoàng Trọng Tín</a:t>
                      </a: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26643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31B4D-4D95-4F61-9C14-8440388012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70113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</a:t>
            </a:r>
            <a:r>
              <a:rPr lang="en-US"/>
              <a:t>.</a:t>
            </a:r>
            <a:r>
              <a:rPr lang="vi"/>
              <a:t> Create Account Process</a:t>
            </a:r>
            <a:r>
              <a:rPr lang="en-US"/>
              <a:t> (pt 2)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732" y="2069960"/>
            <a:ext cx="3679119" cy="27687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2865D-4214-49E8-AE07-98BB14FF28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20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55881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EE95C-4248-40AA-965C-18C9EC6C4C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21</a:t>
            </a:fld>
            <a:endParaRPr lang="vi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Stakeholders</a:t>
            </a:r>
            <a:endParaRPr/>
          </a:p>
        </p:txBody>
      </p:sp>
      <p:graphicFrame>
        <p:nvGraphicFramePr>
          <p:cNvPr id="206" name="Google Shape;206;p32"/>
          <p:cNvGraphicFramePr/>
          <p:nvPr>
            <p:extLst>
              <p:ext uri="{D42A27DB-BD31-4B8C-83A1-F6EECF244321}">
                <p14:modId xmlns:p14="http://schemas.microsoft.com/office/powerpoint/2010/main" val="341550035"/>
              </p:ext>
            </p:extLst>
          </p:nvPr>
        </p:nvGraphicFramePr>
        <p:xfrm>
          <a:off x="900825" y="2298450"/>
          <a:ext cx="7239000" cy="1905000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>
                          <a:latin typeface="Roboto"/>
                        </a:rPr>
                        <a:t>Stakeholder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>
                          <a:latin typeface="Roboto"/>
                        </a:rPr>
                        <a:t>Name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Investors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Nguyễn Thành An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CEO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Sử Nhật Đăng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CTO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Trần Hoàng Quân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QA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Trần Cẩm Khánh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F4B24-44AD-4FB6-9BD8-E00D93826C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22</a:t>
            </a:fld>
            <a:endParaRPr lang="vi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vi"/>
              <a:t>1. Stakeholders</a:t>
            </a:r>
            <a:r>
              <a:rPr lang="en-US"/>
              <a:t> (pt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2" name="Google Shape;212;p33"/>
          <p:cNvGraphicFramePr/>
          <p:nvPr>
            <p:extLst>
              <p:ext uri="{D42A27DB-BD31-4B8C-83A1-F6EECF244321}">
                <p14:modId xmlns:p14="http://schemas.microsoft.com/office/powerpoint/2010/main" val="3975893538"/>
              </p:ext>
            </p:extLst>
          </p:nvPr>
        </p:nvGraphicFramePr>
        <p:xfrm>
          <a:off x="870325" y="2069500"/>
          <a:ext cx="7239000" cy="2286000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>
                          <a:latin typeface="Roboto"/>
                        </a:rPr>
                        <a:t>Stakeholder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>
                          <a:latin typeface="Roboto"/>
                        </a:rPr>
                        <a:t>Name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>
                          <a:latin typeface="Roboto"/>
                        </a:rPr>
                        <a:t>Technical Consultant</a:t>
                      </a:r>
                      <a:endParaRPr dirty="0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Trần Hoàng Quân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Technical Architect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Trần Hoàng Quân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PO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Lê Hoàng Trọng Tín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BA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Nguyễn Thị Kim Ngân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Team Leader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dirty="0">
                          <a:solidFill>
                            <a:schemeClr val="accent1"/>
                          </a:solidFill>
                          <a:latin typeface="Roboto"/>
                        </a:rPr>
                        <a:t>Sử Nhật Đăng</a:t>
                      </a:r>
                      <a:endParaRPr dirty="0"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1F80E-3ADB-47E6-861A-58B215224B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23</a:t>
            </a:fld>
            <a:endParaRPr lang="vi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vi"/>
              <a:t>1. Stakeholders</a:t>
            </a:r>
            <a:r>
              <a:rPr lang="en-US"/>
              <a:t> (pt 3)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34"/>
          <p:cNvGraphicFramePr/>
          <p:nvPr>
            <p:extLst>
              <p:ext uri="{D42A27DB-BD31-4B8C-83A1-F6EECF244321}">
                <p14:modId xmlns:p14="http://schemas.microsoft.com/office/powerpoint/2010/main" val="2136306851"/>
              </p:ext>
            </p:extLst>
          </p:nvPr>
        </p:nvGraphicFramePr>
        <p:xfrm>
          <a:off x="832150" y="2054250"/>
          <a:ext cx="7239000" cy="2327529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>
                          <a:latin typeface="Roboto"/>
                        </a:rPr>
                        <a:t>Stakeholder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>
                          <a:latin typeface="Roboto"/>
                        </a:rPr>
                        <a:t>Name</a:t>
                      </a:r>
                      <a:endParaRPr b="1"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Developer team members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Sử Nhật Đăng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Trần Hoàng Quân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Lê Hoàng Trọng Tín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Nguyễn Thị Kim Ngân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solidFill>
                            <a:schemeClr val="accent1"/>
                          </a:solidFill>
                          <a:latin typeface="Roboto"/>
                        </a:rPr>
                        <a:t>Trần Cẩm Khánh</a:t>
                      </a:r>
                      <a:endParaRPr>
                        <a:solidFill>
                          <a:schemeClr val="accent1"/>
                        </a:solidFill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>
                          <a:latin typeface="Roboto"/>
                        </a:rPr>
                        <a:t>QC team members</a:t>
                      </a:r>
                      <a:endParaRPr>
                        <a:latin typeface="Roboto"/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3F993-C44B-4BA1-BC3D-8DC65CAC19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24</a:t>
            </a:fld>
            <a:endParaRPr lang="vi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Initial User Roles</a:t>
            </a:r>
            <a:endParaRPr/>
          </a:p>
        </p:txBody>
      </p:sp>
      <p:graphicFrame>
        <p:nvGraphicFramePr>
          <p:cNvPr id="225" name="Google Shape;225;p35"/>
          <p:cNvGraphicFramePr/>
          <p:nvPr>
            <p:extLst>
              <p:ext uri="{D42A27DB-BD31-4B8C-83A1-F6EECF244321}">
                <p14:modId xmlns:p14="http://schemas.microsoft.com/office/powerpoint/2010/main" val="2064042338"/>
              </p:ext>
            </p:extLst>
          </p:nvPr>
        </p:nvGraphicFramePr>
        <p:xfrm>
          <a:off x="1526302" y="1935442"/>
          <a:ext cx="6091396" cy="2888430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3045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5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Guest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Customer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Manager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Admin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047" y="2397503"/>
            <a:ext cx="1237821" cy="880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723" y="2287200"/>
            <a:ext cx="1522140" cy="99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6774" y="3740234"/>
            <a:ext cx="1448365" cy="972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3;p35">
            <a:extLst>
              <a:ext uri="{FF2B5EF4-FFF2-40B4-BE49-F238E27FC236}">
                <a16:creationId xmlns:a16="http://schemas.microsoft.com/office/drawing/2014/main" id="{0FB966ED-DFEE-487C-8A82-94656AED380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9498" y="3728004"/>
            <a:ext cx="1361366" cy="10836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A830F-D91D-40D6-8A39-D9CF411891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25</a:t>
            </a:fld>
            <a:endParaRPr lang="vi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</a:t>
            </a:r>
            <a:r>
              <a:rPr lang="vi"/>
              <a:t>User task</a:t>
            </a:r>
            <a:endParaRPr/>
          </a:p>
        </p:txBody>
      </p:sp>
      <p:graphicFrame>
        <p:nvGraphicFramePr>
          <p:cNvPr id="234" name="Google Shape;234;p36"/>
          <p:cNvGraphicFramePr/>
          <p:nvPr>
            <p:extLst>
              <p:ext uri="{D42A27DB-BD31-4B8C-83A1-F6EECF244321}">
                <p14:modId xmlns:p14="http://schemas.microsoft.com/office/powerpoint/2010/main" val="2011431504"/>
              </p:ext>
            </p:extLst>
          </p:nvPr>
        </p:nvGraphicFramePr>
        <p:xfrm>
          <a:off x="725850" y="1853850"/>
          <a:ext cx="7697234" cy="3257597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147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6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59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ID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Priority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Name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Description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UserTask-000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Sign 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Đăng nhập vào tài khoản đã có.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UserTask-001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Sign up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Đăng ký tài khoản mới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UserTask-002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Sign out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Đăng xuất khỏi tài khoản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2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UserTask-003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Read Flight List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Xem danh sách các chuyến bay.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2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UserTask-004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Read Flight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Xem chi tiết thông tin của một chuyến bay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6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UserTask-005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Booking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Đặt vé một chuyến bay.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6F1D2-7EC5-4626-9A86-B5B08CEDFA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26</a:t>
            </a:fld>
            <a:endParaRPr lang="vi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</a:t>
            </a:r>
            <a:r>
              <a:rPr lang="vi"/>
              <a:t>Manager Task</a:t>
            </a:r>
            <a:endParaRPr/>
          </a:p>
        </p:txBody>
      </p:sp>
      <p:graphicFrame>
        <p:nvGraphicFramePr>
          <p:cNvPr id="240" name="Google Shape;240;p37"/>
          <p:cNvGraphicFramePr/>
          <p:nvPr>
            <p:extLst>
              <p:ext uri="{D42A27DB-BD31-4B8C-83A1-F6EECF244321}">
                <p14:modId xmlns:p14="http://schemas.microsoft.com/office/powerpoint/2010/main" val="983894345"/>
              </p:ext>
            </p:extLst>
          </p:nvPr>
        </p:nvGraphicFramePr>
        <p:xfrm>
          <a:off x="682240" y="1916459"/>
          <a:ext cx="7779520" cy="2792707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1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ID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Priority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Name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Description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ManagerTask-000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Create Flight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Tạo một chuyến bay mới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ManagerTask-001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Update Flight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Cập nhật thông tin một chuyến bay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ManagerTask-002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Delete Flight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Xóa một chuyến bay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ManagerTask-003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Report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Tạo báo cáo theo tháng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C43FD6-82AB-4275-B07B-A4CCD28D43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27</a:t>
            </a:fld>
            <a:endParaRPr lang="vi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</a:t>
            </a:r>
            <a:r>
              <a:rPr lang="vi"/>
              <a:t>Admin task</a:t>
            </a:r>
            <a:endParaRPr/>
          </a:p>
        </p:txBody>
      </p:sp>
      <p:graphicFrame>
        <p:nvGraphicFramePr>
          <p:cNvPr id="246" name="Google Shape;246;p38"/>
          <p:cNvGraphicFramePr/>
          <p:nvPr>
            <p:extLst>
              <p:ext uri="{D42A27DB-BD31-4B8C-83A1-F6EECF244321}">
                <p14:modId xmlns:p14="http://schemas.microsoft.com/office/powerpoint/2010/main" val="2168847163"/>
              </p:ext>
            </p:extLst>
          </p:nvPr>
        </p:nvGraphicFramePr>
        <p:xfrm>
          <a:off x="952500" y="1846118"/>
          <a:ext cx="7239000" cy="3283435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ID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Priority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Name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Description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AdminTask-000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Create User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Tạo một tài khoản Customer/Manager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AdminTask-001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Read User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Xem thông tin tài khoản Customer/Manager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AdminTask-002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Update User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Cập nhật thông tin tài khoản Customer/Manager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AdminTask-003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Delete User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Xóa một tài khoản Customer/Manager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6FD37-21C2-4147-9B99-C40984D7EE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28</a:t>
            </a:fld>
            <a:endParaRPr lang="vi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title"/>
          </p:nvPr>
        </p:nvSpPr>
        <p:spPr>
          <a:xfrm>
            <a:off x="703787" y="13448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</a:t>
            </a:r>
            <a:r>
              <a:rPr lang="vi"/>
              <a:t>User Requirements in CRUD &amp; Transform Data</a:t>
            </a:r>
            <a:endParaRPr/>
          </a:p>
        </p:txBody>
      </p:sp>
      <p:graphicFrame>
        <p:nvGraphicFramePr>
          <p:cNvPr id="252" name="Google Shape;252;p39"/>
          <p:cNvGraphicFramePr/>
          <p:nvPr>
            <p:extLst>
              <p:ext uri="{D42A27DB-BD31-4B8C-83A1-F6EECF244321}">
                <p14:modId xmlns:p14="http://schemas.microsoft.com/office/powerpoint/2010/main" val="1083624438"/>
              </p:ext>
            </p:extLst>
          </p:nvPr>
        </p:nvGraphicFramePr>
        <p:xfrm>
          <a:off x="703787" y="2089318"/>
          <a:ext cx="7437874" cy="2879261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3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ID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Priority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Role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Description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UR-000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Guest, Customer, Manager, 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Xem danh sách chuyến bay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UR-001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Guest, Customer, Manager, 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Xem thông tin chi tiết chuyến bay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UR-002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Customer, Manager, 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Đặt vé chuyến bay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UR-003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Manager, 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Tạo một chuyến bay.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UR-004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Manager, 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Sửa thông tin một chuyến bay.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UR-005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Manager, 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Xóa một chuyến bay.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F7E9D-39D3-4DB7-A2EB-C22986BE2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29</a:t>
            </a:fld>
            <a:endParaRPr lang="v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Client Problem Statement</a:t>
            </a:r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FA5AA3-7790-46DE-9768-675C3B6B7B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179945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794222" y="128391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</a:t>
            </a:r>
            <a:r>
              <a:rPr lang="vi"/>
              <a:t>User Requirements in CRUD &amp; Transform Data</a:t>
            </a:r>
            <a:endParaRPr/>
          </a:p>
        </p:txBody>
      </p:sp>
      <p:graphicFrame>
        <p:nvGraphicFramePr>
          <p:cNvPr id="258" name="Google Shape;258;p40"/>
          <p:cNvGraphicFramePr/>
          <p:nvPr>
            <p:extLst>
              <p:ext uri="{D42A27DB-BD31-4B8C-83A1-F6EECF244321}">
                <p14:modId xmlns:p14="http://schemas.microsoft.com/office/powerpoint/2010/main" val="4064263633"/>
              </p:ext>
            </p:extLst>
          </p:nvPr>
        </p:nvGraphicFramePr>
        <p:xfrm>
          <a:off x="1192719" y="1856615"/>
          <a:ext cx="6758562" cy="3535948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86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ID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Priority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Role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 b="1">
                          <a:latin typeface="Roboto"/>
                        </a:rPr>
                        <a:t>Description</a:t>
                      </a:r>
                      <a:endParaRPr sz="1400" b="1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UR-006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Guest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Đăng ký tài khoản mới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UR-007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Guest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Đăng nhập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UR-008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Phân quyền Customer/Manager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UR-009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Xem thông tin tài khoản Customer/Manager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UR-010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Sửa thông tin tài khoản Customer/Manager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UR-011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Xóa tài khoản Customer/Manager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UR-012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Must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Manager, Admin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Tạo báo cáo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A101A-4F47-4E63-9432-DC1EB53C05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30</a:t>
            </a:fld>
            <a:endParaRPr lang="vi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</a:t>
            </a:r>
            <a:r>
              <a:rPr lang="vi"/>
              <a:t>Nonfunctional Requirements</a:t>
            </a:r>
            <a:endParaRPr/>
          </a:p>
        </p:txBody>
      </p:sp>
      <p:graphicFrame>
        <p:nvGraphicFramePr>
          <p:cNvPr id="264" name="Google Shape;264;p41"/>
          <p:cNvGraphicFramePr/>
          <p:nvPr>
            <p:extLst>
              <p:ext uri="{D42A27DB-BD31-4B8C-83A1-F6EECF244321}">
                <p14:modId xmlns:p14="http://schemas.microsoft.com/office/powerpoint/2010/main" val="1633659406"/>
              </p:ext>
            </p:extLst>
          </p:nvPr>
        </p:nvGraphicFramePr>
        <p:xfrm>
          <a:off x="4109884" y="2482187"/>
          <a:ext cx="1359223" cy="1658457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1359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Portability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48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Interoperability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Reusability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 dirty="0">
                          <a:latin typeface="Roboto"/>
                        </a:rPr>
                        <a:t>Adaptability</a:t>
                      </a:r>
                      <a:endParaRPr sz="1400" dirty="0">
                        <a:latin typeface="Roboto"/>
                      </a:endParaRPr>
                    </a:p>
                  </a:txBody>
                  <a:tcPr marL="68575" marR="68575" marT="91425" marB="91425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5" name="Google Shape;265;p41"/>
          <p:cNvSpPr txBox="1"/>
          <p:nvPr/>
        </p:nvSpPr>
        <p:spPr>
          <a:xfrm>
            <a:off x="400855" y="4208370"/>
            <a:ext cx="3005538" cy="68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>
                <a:solidFill>
                  <a:schemeClr val="accent1"/>
                </a:solidFill>
              </a:rPr>
              <a:t>Operational Nonfunctional Requirements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3363917" y="4374953"/>
            <a:ext cx="289392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accent1"/>
                </a:solidFill>
              </a:rPr>
              <a:t>Transitional Nonfunctional Requirements</a:t>
            </a:r>
            <a:endParaRPr sz="1100">
              <a:solidFill>
                <a:schemeClr val="accent1"/>
              </a:solidFill>
            </a:endParaRPr>
          </a:p>
        </p:txBody>
      </p:sp>
      <p:graphicFrame>
        <p:nvGraphicFramePr>
          <p:cNvPr id="267" name="Google Shape;267;p41"/>
          <p:cNvGraphicFramePr/>
          <p:nvPr>
            <p:extLst>
              <p:ext uri="{D42A27DB-BD31-4B8C-83A1-F6EECF244321}">
                <p14:modId xmlns:p14="http://schemas.microsoft.com/office/powerpoint/2010/main" val="401997548"/>
              </p:ext>
            </p:extLst>
          </p:nvPr>
        </p:nvGraphicFramePr>
        <p:xfrm>
          <a:off x="492595" y="2571750"/>
          <a:ext cx="2422734" cy="1479333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1009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Budget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Correctness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Usability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Dependability / Reliability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Efficiency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Security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8" name="Google Shape;268;p41"/>
          <p:cNvSpPr txBox="1"/>
          <p:nvPr/>
        </p:nvSpPr>
        <p:spPr>
          <a:xfrm>
            <a:off x="6250075" y="4208370"/>
            <a:ext cx="2893925" cy="68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>
                <a:solidFill>
                  <a:schemeClr val="accent1"/>
                </a:solidFill>
              </a:rPr>
              <a:t>Maintenance Nonfunctional Requirements</a:t>
            </a:r>
            <a:endParaRPr sz="1100">
              <a:solidFill>
                <a:schemeClr val="accent1"/>
              </a:solidFill>
            </a:endParaRPr>
          </a:p>
        </p:txBody>
      </p:sp>
      <p:graphicFrame>
        <p:nvGraphicFramePr>
          <p:cNvPr id="269" name="Google Shape;269;p41"/>
          <p:cNvGraphicFramePr/>
          <p:nvPr>
            <p:extLst>
              <p:ext uri="{D42A27DB-BD31-4B8C-83A1-F6EECF244321}">
                <p14:modId xmlns:p14="http://schemas.microsoft.com/office/powerpoint/2010/main" val="2077487009"/>
              </p:ext>
            </p:extLst>
          </p:nvPr>
        </p:nvGraphicFramePr>
        <p:xfrm>
          <a:off x="6872015" y="2678666"/>
          <a:ext cx="1386175" cy="1233969"/>
        </p:xfrm>
        <a:graphic>
          <a:graphicData uri="http://schemas.openxmlformats.org/drawingml/2006/table">
            <a:tbl>
              <a:tblPr>
                <a:noFill/>
                <a:tableStyleId>{F73CFD69-4EDF-4AD1-9042-69C175BD4639}</a:tableStyleId>
              </a:tblPr>
              <a:tblGrid>
                <a:gridCol w="138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Modularity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Maintainability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400">
                          <a:latin typeface="Roboto"/>
                        </a:rPr>
                        <a:t>Scalability</a:t>
                      </a:r>
                      <a:endParaRPr sz="1400">
                        <a:latin typeface="Roboto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7374F-A6EC-44DF-9411-6805C032AF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31</a:t>
            </a:fld>
            <a:endParaRPr lang="vi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803C3-AB20-445C-A2A3-EB75C8616A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32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988051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1. Product Roadmap</a:t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150" y="543638"/>
            <a:ext cx="4574700" cy="453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69C17-885C-4E19-8BD3-6B2B01D9F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33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198131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Development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Phases</a:t>
            </a:r>
            <a:endParaRPr/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525" y="477675"/>
            <a:ext cx="6025474" cy="466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02410-5E5C-4123-B7FB-8CF2B83BF2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34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914736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3. 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Break Down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Structure  </a:t>
            </a:r>
            <a:endParaRPr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200" y="556400"/>
            <a:ext cx="5171374" cy="45174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92D8A-57E6-4933-84DA-F24C4C672D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35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061991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4. Inception Phase</a:t>
            </a:r>
            <a:endParaRPr/>
          </a:p>
        </p:txBody>
      </p:sp>
      <p:pic>
        <p:nvPicPr>
          <p:cNvPr id="327" name="Google Shape;32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05" y="2006250"/>
            <a:ext cx="815859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3DC0C-7ABA-44CF-B668-2995E0AAC8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36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389976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5. Elaboration Phase</a:t>
            </a:r>
            <a:endParaRPr/>
          </a:p>
        </p:txBody>
      </p:sp>
      <p:pic>
        <p:nvPicPr>
          <p:cNvPr id="333" name="Google Shape;333;p52"/>
          <p:cNvPicPr preferRelativeResize="0"/>
          <p:nvPr/>
        </p:nvPicPr>
        <p:blipFill>
          <a:blip r:embed="rId3"/>
          <a:srcRect/>
          <a:stretch/>
        </p:blipFill>
        <p:spPr>
          <a:xfrm>
            <a:off x="926144" y="2006250"/>
            <a:ext cx="7291710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EA828-D528-4D3D-8C2D-F80B179DC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37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163377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6. Construction Phase</a:t>
            </a:r>
            <a:endParaRPr/>
          </a:p>
        </p:txBody>
      </p:sp>
      <p:pic>
        <p:nvPicPr>
          <p:cNvPr id="339" name="Google Shape;33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08" y="2006250"/>
            <a:ext cx="8178784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925AB-1F65-48D1-88C4-02DE2A1EE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38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593968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7. Transition Phase</a:t>
            </a:r>
            <a:endParaRPr/>
          </a:p>
        </p:txBody>
      </p:sp>
      <p:pic>
        <p:nvPicPr>
          <p:cNvPr id="345" name="Google Shape;345;p54"/>
          <p:cNvPicPr preferRelativeResize="0"/>
          <p:nvPr/>
        </p:nvPicPr>
        <p:blipFill>
          <a:blip r:embed="rId3"/>
          <a:srcRect/>
          <a:stretch/>
        </p:blipFill>
        <p:spPr>
          <a:xfrm>
            <a:off x="835756" y="2006250"/>
            <a:ext cx="747248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48755A-8534-4025-B0FF-481DB4332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39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79335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</a:t>
            </a:r>
            <a:r>
              <a:rPr lang="vi"/>
              <a:t>Context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5850" y="1853850"/>
            <a:ext cx="8106450" cy="2829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 sz="2000">
                <a:latin typeface="Roboto"/>
              </a:rPr>
              <a:t>Các sản phẩm trên thị trường</a:t>
            </a:r>
            <a:endParaRPr sz="2000">
              <a:latin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 sz="2000">
                <a:latin typeface="Roboto"/>
              </a:rPr>
              <a:t>So sánh và đánh giá</a:t>
            </a:r>
            <a:endParaRPr sz="2000">
              <a:latin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 sz="2000">
                <a:latin typeface="Roboto"/>
              </a:rPr>
              <a:t>Phân tích vấn đề</a:t>
            </a:r>
            <a:endParaRPr sz="2000">
              <a:latin typeface="Robot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825" y="3059004"/>
            <a:ext cx="2007026" cy="149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850" y="3059016"/>
            <a:ext cx="3287450" cy="18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525" y="3232414"/>
            <a:ext cx="2610775" cy="11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30F05C-CA67-4106-98DD-257935A9E5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8. Summary</a:t>
            </a:r>
            <a:endParaRPr/>
          </a:p>
        </p:txBody>
      </p:sp>
      <p:pic>
        <p:nvPicPr>
          <p:cNvPr id="351" name="Google Shape;35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28" y="2006250"/>
            <a:ext cx="8131143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ED8EB-E4B9-4249-AD7F-0D94F54E13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40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216711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Risk Management</a:t>
            </a:r>
            <a:endParaRPr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97FE04-5948-4BF7-9CF5-7B796597B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41</a:t>
            </a:fld>
            <a:endParaRPr lang="vi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7719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Tổng quan</a:t>
            </a:r>
            <a:endParaRPr/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989763" y="1878900"/>
            <a:ext cx="7149402" cy="3079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Roboto"/>
              <a:buChar char="●"/>
            </a:pPr>
            <a:r>
              <a:rPr lang="vi-VN" sz="2000" dirty="0">
                <a:latin typeface="Roboto"/>
                <a:ea typeface="Roboto"/>
                <a:cs typeface="Roboto"/>
                <a:sym typeface="Roboto"/>
              </a:rPr>
              <a:t>Dự án khá mới mẻ với nhóm, nên sẽ có những thiếu sót </a:t>
            </a:r>
          </a:p>
          <a:p>
            <a:pPr lvl="0">
              <a:lnSpc>
                <a:spcPct val="150000"/>
              </a:lnSpc>
              <a:buFont typeface="Roboto"/>
              <a:buChar char="●"/>
            </a:pPr>
            <a:r>
              <a:rPr lang="vi-VN" sz="2000" dirty="0">
                <a:latin typeface="Roboto"/>
                <a:ea typeface="Roboto"/>
                <a:cs typeface="Roboto"/>
                <a:sym typeface="Roboto"/>
              </a:rPr>
              <a:t>Một số nhóm rủi ro có thể xảy ra:</a:t>
            </a:r>
          </a:p>
          <a:p>
            <a:pPr lvl="1">
              <a:lnSpc>
                <a:spcPct val="150000"/>
              </a:lnSpc>
              <a:buFont typeface="Roboto"/>
              <a:buChar char="○"/>
            </a:pPr>
            <a:r>
              <a:rPr lang="vi-VN" sz="2000" dirty="0">
                <a:latin typeface="Roboto"/>
                <a:ea typeface="Roboto"/>
                <a:cs typeface="Roboto"/>
                <a:sym typeface="Roboto"/>
              </a:rPr>
              <a:t>Môi trường phát triển dự án</a:t>
            </a:r>
          </a:p>
          <a:p>
            <a:pPr lvl="1">
              <a:lnSpc>
                <a:spcPct val="150000"/>
              </a:lnSpc>
              <a:buFont typeface="Roboto"/>
              <a:buChar char="○"/>
            </a:pPr>
            <a:r>
              <a:rPr lang="vi-VN" sz="2000" dirty="0">
                <a:latin typeface="Roboto"/>
                <a:ea typeface="Roboto"/>
                <a:cs typeface="Roboto"/>
                <a:sym typeface="Roboto"/>
              </a:rPr>
              <a:t>Kỹ thuật phát triển phần mềm</a:t>
            </a:r>
          </a:p>
          <a:p>
            <a:pPr lvl="1">
              <a:lnSpc>
                <a:spcPct val="150000"/>
              </a:lnSpc>
              <a:buFont typeface="Roboto"/>
              <a:buChar char="○"/>
            </a:pPr>
            <a:r>
              <a:rPr lang="vi-VN" sz="2000" dirty="0">
                <a:latin typeface="Roboto"/>
                <a:ea typeface="Roboto"/>
                <a:cs typeface="Roboto"/>
                <a:sym typeface="Roboto"/>
              </a:rPr>
              <a:t>Một số nhóm rủi ro khác.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8B0288-A614-41B2-94F5-CB6A63991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42</a:t>
            </a:fld>
            <a:endParaRPr lang="vi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300" dirty="0"/>
              <a:t>2. Rủi ro giải quyết được</a:t>
            </a:r>
            <a:endParaRPr sz="2300" dirty="0"/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 dirty="0">
                <a:latin typeface="Roboto"/>
                <a:ea typeface="Roboto"/>
                <a:cs typeface="Roboto"/>
                <a:sym typeface="Roboto"/>
              </a:rPr>
              <a:t>Thành viên nhóm không có tinh thần làm việc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 dirty="0">
                <a:latin typeface="Roboto"/>
                <a:ea typeface="Roboto"/>
                <a:cs typeface="Roboto"/>
                <a:sym typeface="Roboto"/>
              </a:rPr>
              <a:t>Sự hợp tác giữa các thành viên còn kém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 dirty="0">
                <a:latin typeface="Roboto"/>
                <a:ea typeface="Roboto"/>
                <a:cs typeface="Roboto"/>
                <a:sym typeface="Roboto"/>
              </a:rPr>
              <a:t>Vi phạm bản quyền với các bên khác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5C97C9-7F24-463C-BD93-85E99FA5CC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43</a:t>
            </a:fld>
            <a:endParaRPr lang="vi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300"/>
              <a:t>3. Rủi ro không giải quyết được</a:t>
            </a:r>
            <a:endParaRPr sz="2300"/>
          </a:p>
        </p:txBody>
      </p:sp>
      <p:sp>
        <p:nvSpPr>
          <p:cNvPr id="292" name="Google Shape;292;p4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 dirty="0">
                <a:latin typeface="Roboto"/>
                <a:ea typeface="Roboto"/>
                <a:cs typeface="Roboto"/>
                <a:sym typeface="Roboto"/>
              </a:rPr>
              <a:t>Việc kiểm thử có thể tạo ra nhiều lỗi tiềm tàng.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 dirty="0">
                <a:latin typeface="Roboto"/>
                <a:ea typeface="Roboto"/>
                <a:cs typeface="Roboto"/>
                <a:sym typeface="Roboto"/>
              </a:rPr>
              <a:t>Thiếu bảo mật dữ liệu.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 dirty="0">
                <a:latin typeface="Roboto"/>
                <a:ea typeface="Roboto"/>
                <a:cs typeface="Roboto"/>
                <a:sym typeface="Roboto"/>
              </a:rPr>
              <a:t>Thiếu tính ổn định trong khâu vận hành.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 dirty="0">
                <a:latin typeface="Roboto"/>
                <a:ea typeface="Roboto"/>
                <a:cs typeface="Roboto"/>
                <a:sym typeface="Roboto"/>
              </a:rPr>
              <a:t>Framework sử dụng phát sinh lỗi</a:t>
            </a:r>
            <a:r>
              <a:rPr lang="vi" sz="2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81DAC-FF91-4F8D-8472-414D3B05DA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44</a:t>
            </a:fld>
            <a:endParaRPr lang="vi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2300"/>
              <a:t>4. Rủi ro chấp nhận được</a:t>
            </a:r>
            <a:endParaRPr sz="2300"/>
          </a:p>
        </p:txBody>
      </p:sp>
      <p:sp>
        <p:nvSpPr>
          <p:cNvPr id="298" name="Google Shape;298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>
                <a:latin typeface="Roboto"/>
                <a:ea typeface="Roboto"/>
                <a:cs typeface="Roboto"/>
                <a:sym typeface="Roboto"/>
              </a:rPr>
              <a:t>Thời gian thực hiện ngắn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>
                <a:latin typeface="Roboto"/>
                <a:ea typeface="Roboto"/>
                <a:cs typeface="Roboto"/>
                <a:sym typeface="Roboto"/>
              </a:rPr>
              <a:t>Xuất hiện nhiều sự thay đổi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vi" sz="2000">
                <a:latin typeface="Roboto"/>
                <a:ea typeface="Roboto"/>
                <a:cs typeface="Roboto"/>
                <a:sym typeface="Roboto"/>
              </a:rPr>
              <a:t>Thiếu thốn kinh nghiệm về mặt kĩ thuật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49100-FDAC-4FF7-A6DD-1CAED6BF7F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45</a:t>
            </a:fld>
            <a:endParaRPr lang="vi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0" y="1926690"/>
            <a:ext cx="9144000" cy="239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HỎI ĐÁP</a:t>
            </a:r>
            <a:endParaRPr sz="2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032BCC-02FB-44C8-A6E2-17ECC766DD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46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555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</a:t>
            </a:r>
            <a:r>
              <a:rPr lang="vi"/>
              <a:t>Traveloka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 sz="2000">
                <a:latin typeface="Roboto"/>
                <a:ea typeface="Times New Roman"/>
                <a:cs typeface="Times New Roman"/>
                <a:sym typeface="Times New Roman"/>
              </a:rPr>
              <a:t>Là một </a:t>
            </a:r>
            <a:r>
              <a:rPr lang="vi" sz="2000" b="1">
                <a:latin typeface="Roboto"/>
                <a:ea typeface="Times New Roman"/>
                <a:cs typeface="Times New Roman"/>
                <a:sym typeface="Times New Roman"/>
              </a:rPr>
              <a:t>công ty kì lân</a:t>
            </a:r>
            <a:r>
              <a:rPr lang="vi" sz="200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endParaRPr lang="en-US" sz="200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000">
                <a:latin typeface="Roboto"/>
                <a:ea typeface="Times New Roman"/>
                <a:cs typeface="Times New Roman"/>
                <a:sym typeface="Times New Roman"/>
              </a:rPr>
              <a:t>Đ</a:t>
            </a:r>
            <a:r>
              <a:rPr lang="vi" sz="2000">
                <a:latin typeface="Roboto"/>
                <a:ea typeface="Times New Roman"/>
                <a:cs typeface="Times New Roman"/>
                <a:sym typeface="Times New Roman"/>
              </a:rPr>
              <a:t>ặt trụ sở tại Indonesia. </a:t>
            </a:r>
            <a:endParaRPr lang="en-US" sz="200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000">
                <a:latin typeface="Roboto"/>
                <a:ea typeface="Times New Roman"/>
                <a:cs typeface="Times New Roman"/>
                <a:sym typeface="Times New Roman"/>
              </a:rPr>
              <a:t>C</a:t>
            </a:r>
            <a:r>
              <a:rPr lang="vi" sz="2000">
                <a:latin typeface="Roboto"/>
                <a:ea typeface="Times New Roman"/>
                <a:cs typeface="Times New Roman"/>
                <a:sym typeface="Times New Roman"/>
              </a:rPr>
              <a:t>huyên cung cấp dịch vụ đặt vé máy bay, phòng khách sạn.</a:t>
            </a:r>
            <a:endParaRPr sz="200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-US" sz="2000">
                <a:latin typeface="Roboto"/>
                <a:ea typeface="Times New Roman"/>
                <a:cs typeface="Times New Roman"/>
                <a:sym typeface="Times New Roman"/>
              </a:rPr>
              <a:t>Có nhiều t</a:t>
            </a:r>
            <a:r>
              <a:rPr lang="vi" sz="2000">
                <a:latin typeface="Roboto"/>
                <a:ea typeface="Times New Roman"/>
                <a:cs typeface="Times New Roman"/>
                <a:sym typeface="Times New Roman"/>
              </a:rPr>
              <a:t>ính năng nổi bật.</a:t>
            </a:r>
            <a:endParaRPr sz="200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en-US" sz="2000">
                <a:latin typeface="Roboto"/>
                <a:ea typeface="Times New Roman"/>
                <a:cs typeface="Times New Roman"/>
                <a:sym typeface="Times New Roman"/>
              </a:rPr>
              <a:t>Thị phần: C</a:t>
            </a:r>
            <a:r>
              <a:rPr lang="vi" sz="2000">
                <a:latin typeface="Roboto"/>
                <a:ea typeface="Times New Roman"/>
                <a:cs typeface="Times New Roman"/>
                <a:sym typeface="Times New Roman"/>
              </a:rPr>
              <a:t>hâu Á.</a:t>
            </a:r>
            <a:endParaRPr sz="2000">
              <a:latin typeface="Roboto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7210"/>
            <a:ext cx="2610775" cy="11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43E10-2CB5-4A65-B8E5-F7CCF04CDD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</a:t>
            </a:r>
            <a:r>
              <a:rPr lang="vi"/>
              <a:t>Expedia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Thuộc Expedia Group </a:t>
            </a:r>
            <a:endParaRPr lang="en-US" sz="2000" dirty="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L</a:t>
            </a: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à một công ty du lịch trực tuyến của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Mỹ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Expedia giúp người dùng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vé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phòng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đi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du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lịch</a:t>
            </a: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.</a:t>
            </a:r>
            <a:endParaRPr sz="2000" dirty="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Thị phần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Châu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Âu</a:t>
            </a:r>
            <a:endParaRPr sz="2000" dirty="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38" y="0"/>
            <a:ext cx="1687712" cy="125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7D946-2E17-47FE-8E4D-65A8ABA5C9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</a:t>
            </a:r>
            <a:r>
              <a:rPr lang="vi"/>
              <a:t>Booking.com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chemeClr val="dk1"/>
              </a:buClr>
              <a:buFont typeface="Times New Roman"/>
              <a:buChar char="-"/>
            </a:pP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Đ</a:t>
            </a: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ược thành lập tại Amsterdam năm 1996</a:t>
            </a:r>
            <a:endParaRPr lang="en-US" sz="2000" dirty="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Là một trang web đặt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chỗ</a:t>
            </a: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 du lịch trực tuyến</a:t>
            </a:r>
            <a:endParaRPr sz="2000" dirty="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Nổi trội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biệt</a:t>
            </a: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 với dịch vụ đặt phòng ở trực tuyến</a:t>
            </a:r>
            <a:endParaRPr lang="en-US" sz="2000" dirty="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-"/>
            </a:pPr>
            <a:r>
              <a:rPr lang="vi" sz="2000" dirty="0">
                <a:latin typeface="Roboto"/>
                <a:ea typeface="Times New Roman"/>
                <a:cs typeface="Times New Roman"/>
                <a:sym typeface="Times New Roman"/>
              </a:rPr>
              <a:t>Thị phần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Châu</a:t>
            </a:r>
            <a:r>
              <a:rPr lang="en-US" sz="2000" dirty="0">
                <a:latin typeface="Roboto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latin typeface="Roboto"/>
                <a:ea typeface="Times New Roman"/>
                <a:cs typeface="Times New Roman"/>
                <a:sym typeface="Times New Roman"/>
              </a:rPr>
              <a:t>Âu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50" y="0"/>
            <a:ext cx="2167299" cy="12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553539-893C-4267-86E4-917AE4368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</a:t>
            </a:r>
            <a:r>
              <a:rPr lang="vi"/>
              <a:t>So sánh và </a:t>
            </a:r>
            <a:br>
              <a:rPr lang="en-US"/>
            </a:br>
            <a:r>
              <a:rPr lang="vi"/>
              <a:t>đánh giá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213" y="903108"/>
            <a:ext cx="5272267" cy="36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3577213" y="4552610"/>
            <a:ext cx="5272267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 </a:t>
            </a:r>
            <a:r>
              <a:rPr lang="vi" sz="1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 của </a:t>
            </a:r>
            <a:r>
              <a:rPr lang="vi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đại lý du lịch trực tuyến trên toàn thế giới (2019)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6010F1-1A50-4D1E-849E-424B41EF00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</a:t>
            </a:r>
            <a:r>
              <a:rPr lang="vi"/>
              <a:t>Vấn đề và phân tích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vi" sz="2000">
                <a:latin typeface="Roboto"/>
                <a:ea typeface="Times New Roman"/>
                <a:cs typeface="Times New Roman"/>
                <a:sym typeface="Times New Roman"/>
              </a:rPr>
              <a:t>Booking.com rất thành công vì họ không ngừng hoàn thiện trải nghiệm người dùng của mình.</a:t>
            </a:r>
            <a:endParaRPr lang="en-US" sz="2000">
              <a:latin typeface="Roboto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US" sz="2000">
                <a:latin typeface="Roboto"/>
                <a:ea typeface="Times New Roman"/>
                <a:cs typeface="Times New Roman"/>
                <a:sym typeface="Times New Roman"/>
              </a:rPr>
              <a:t>Khả năng đáp ứng sự thay đổi của thị tr</a:t>
            </a:r>
            <a:r>
              <a:rPr lang="vi-VN" sz="2000">
                <a:latin typeface="Roboto"/>
                <a:ea typeface="Times New Roman"/>
                <a:cs typeface="Times New Roman"/>
                <a:sym typeface="Times New Roman"/>
              </a:rPr>
              <a:t>ường rất tốt</a:t>
            </a:r>
            <a:endParaRPr sz="2000">
              <a:latin typeface="Roboto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056" y="3209425"/>
            <a:ext cx="1555887" cy="13132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E4035-34F9-4FC5-8243-1986D21A83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1681</Words>
  <Application>Microsoft Office PowerPoint</Application>
  <PresentationFormat>On-screen Show (16:9)</PresentationFormat>
  <Paragraphs>353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 Light</vt:lpstr>
      <vt:lpstr>Lato</vt:lpstr>
      <vt:lpstr>Raleway</vt:lpstr>
      <vt:lpstr>Roboto</vt:lpstr>
      <vt:lpstr>Segoe UI</vt:lpstr>
      <vt:lpstr>Times New Roman</vt:lpstr>
      <vt:lpstr>Streamline</vt:lpstr>
      <vt:lpstr>Requirement Gathering Đề tài: Quản lý bán vé máy bay Nhóm: 13</vt:lpstr>
      <vt:lpstr>1. Credit</vt:lpstr>
      <vt:lpstr>Client Problem Statement</vt:lpstr>
      <vt:lpstr>1. Context</vt:lpstr>
      <vt:lpstr>2. Traveloka</vt:lpstr>
      <vt:lpstr>3. Expedia</vt:lpstr>
      <vt:lpstr>4. Booking.com</vt:lpstr>
      <vt:lpstr>5. So sánh và  đánh giá</vt:lpstr>
      <vt:lpstr>6.Vấn đề và phân tích</vt:lpstr>
      <vt:lpstr>Business Process Modeling</vt:lpstr>
      <vt:lpstr>1. Sign Up Process </vt:lpstr>
      <vt:lpstr>1. Sign Up Process (pt 2)</vt:lpstr>
      <vt:lpstr>2. Sign In  Process</vt:lpstr>
      <vt:lpstr>2. Sign In Process (pt 2)</vt:lpstr>
      <vt:lpstr>3. Booking Flight Process</vt:lpstr>
      <vt:lpstr>3. Booking Flight Process (pt 2)</vt:lpstr>
      <vt:lpstr>4. Create Flight  Process</vt:lpstr>
      <vt:lpstr>4. Create Flight Process (pt 2)</vt:lpstr>
      <vt:lpstr>5. Create  Account Process</vt:lpstr>
      <vt:lpstr>5. Create Account Process (pt 2)</vt:lpstr>
      <vt:lpstr>System Requirements</vt:lpstr>
      <vt:lpstr>1. Stakeholders</vt:lpstr>
      <vt:lpstr>1. Stakeholders (pt 2) </vt:lpstr>
      <vt:lpstr>1. Stakeholders (pt 3) </vt:lpstr>
      <vt:lpstr>2. Initial User Roles</vt:lpstr>
      <vt:lpstr>3. User task</vt:lpstr>
      <vt:lpstr>4. Manager Task</vt:lpstr>
      <vt:lpstr>5. Admin task</vt:lpstr>
      <vt:lpstr>6. User Requirements in CRUD &amp; Transform Data</vt:lpstr>
      <vt:lpstr>7. User Requirements in CRUD &amp; Transform Data</vt:lpstr>
      <vt:lpstr>8. Nonfunctional Requirements</vt:lpstr>
      <vt:lpstr>Planning</vt:lpstr>
      <vt:lpstr>1. Product Roadmap</vt:lpstr>
      <vt:lpstr>2. Development  Phases</vt:lpstr>
      <vt:lpstr>3. Work  Break Down  Structure  </vt:lpstr>
      <vt:lpstr>4. Inception Phase</vt:lpstr>
      <vt:lpstr>5. Elaboration Phase</vt:lpstr>
      <vt:lpstr>6. Construction Phase</vt:lpstr>
      <vt:lpstr>7. Transition Phase</vt:lpstr>
      <vt:lpstr>8. Summary</vt:lpstr>
      <vt:lpstr>Risk Management</vt:lpstr>
      <vt:lpstr>Tổng quan</vt:lpstr>
      <vt:lpstr>2. Rủi ro giải quyết được</vt:lpstr>
      <vt:lpstr>3. Rủi ro không giải quyết được</vt:lpstr>
      <vt:lpstr>4. Rủi ro chấp nhận được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Problem Statement</dc:title>
  <cp:lastModifiedBy>TRẦN HOÀNG QUÂN</cp:lastModifiedBy>
  <cp:revision>14</cp:revision>
  <dcterms:modified xsi:type="dcterms:W3CDTF">2022-04-20T02:36:54Z</dcterms:modified>
</cp:coreProperties>
</file>