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Raleway"/>
      <p:regular r:id="rId43"/>
      <p:bold r:id="rId44"/>
      <p:italic r:id="rId45"/>
      <p:boldItalic r:id="rId46"/>
    </p:embeddedFont>
    <p:embeddedFont>
      <p:font typeface="Source Sans Pr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86ACC6-1A67-41A3-A02C-61A808A9D421}">
  <a:tblStyle styleId="{A186ACC6-1A67-41A3-A02C-61A808A9D4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aleway-bold.fntdata"/><Relationship Id="rId43" Type="http://schemas.openxmlformats.org/officeDocument/2006/relationships/font" Target="fonts/Raleway-regular.fntdata"/><Relationship Id="rId46" Type="http://schemas.openxmlformats.org/officeDocument/2006/relationships/font" Target="fonts/Raleway-boldItalic.fntdata"/><Relationship Id="rId45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SourceSansPro-bold.fntdata"/><Relationship Id="rId47" Type="http://schemas.openxmlformats.org/officeDocument/2006/relationships/font" Target="fonts/SourceSansPro-regular.fntdata"/><Relationship Id="rId49" Type="http://schemas.openxmlformats.org/officeDocument/2006/relationships/font" Target="fonts/SourceSansPr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SourceSansPr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23128052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23128052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23128052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923128052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23128052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923128052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23128052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23128052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0b11a8646_1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0b11a8646_1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a9272f26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8a9272f26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8a9272f26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8a9272f26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a9272f26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a9272f26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a9272f26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8a9272f26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92312805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92312805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8a9272f26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8a9272f2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c55c1c31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8c55c1c31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1a789a96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b1a789a96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b1a789a96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b1a789a96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b1a789a96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b1a789a96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b1a789a960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b1a789a96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8c55c1c31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8c55c1c31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8c55c1c31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8c55c1c31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90b11a8646_1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90b11a8646_1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c08e014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8c08e014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8c08e014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8c08e014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a9272f26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a9272f26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8c08e0142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8c08e0142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Có thể tái sử dụng script.</a:t>
            </a:r>
            <a:endParaRPr sz="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Hỗ trợ các hệ điều hành Windows, Mac, Linux.</a:t>
            </a:r>
            <a:endParaRPr sz="8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8c08e0142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8c08e0142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8c08e0142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8c08e0142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8c08e0142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8c08e0142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9b8a4743b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9b8a4743b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8c08e0142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8c08e0142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8c08e0142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8c08e0142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923128052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923128052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23128052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23128052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23128052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923128052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923128052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923128052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23128052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23128052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23128052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923128052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8.png"/><Relationship Id="rId7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Relationship Id="rId7" Type="http://schemas.openxmlformats.org/officeDocument/2006/relationships/image" Target="../media/image22.png"/><Relationship Id="rId8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API Mocking and Testing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B5394"/>
                </a:solidFill>
              </a:rPr>
              <a:t>Nh</a:t>
            </a:r>
            <a:r>
              <a:rPr lang="vi">
                <a:solidFill>
                  <a:srgbClr val="0B5394"/>
                </a:solidFill>
              </a:rPr>
              <a:t>óm K1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88750" y="1336100"/>
            <a:ext cx="3275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Giải pháp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4100" y="0"/>
            <a:ext cx="572991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Trường hợp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Team Backend làm xong trước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Team Frontend vẫn chưa làm xong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Team Backend cần kiểm thử</a:t>
            </a:r>
            <a:endParaRPr sz="2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88750" y="1336100"/>
            <a:ext cx="3275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Giải pháp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050" y="0"/>
            <a:ext cx="57299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Đặt dưới góc nhìn Stubs and Drivers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85775" y="3996175"/>
            <a:ext cx="364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2000">
                <a:solidFill>
                  <a:srgbClr val="0B5394"/>
                </a:solidFill>
              </a:rPr>
              <a:t>Giải pháp cho trường hợp 1</a:t>
            </a:r>
            <a:endParaRPr sz="2000">
              <a:solidFill>
                <a:srgbClr val="0B5394"/>
              </a:solidFill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200" y="1109163"/>
            <a:ext cx="2528900" cy="27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 rotWithShape="1">
          <a:blip r:embed="rId4">
            <a:alphaModFix/>
          </a:blip>
          <a:srcRect b="0" l="1756" r="1756" t="0"/>
          <a:stretch/>
        </p:blipFill>
        <p:spPr>
          <a:xfrm>
            <a:off x="5567900" y="1173963"/>
            <a:ext cx="2528900" cy="27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4816950" y="3996175"/>
            <a:ext cx="364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2000">
                <a:solidFill>
                  <a:srgbClr val="0B5394"/>
                </a:solidFill>
              </a:rPr>
              <a:t>Giải pháp cho trường hợp 2</a:t>
            </a:r>
            <a:endParaRPr sz="2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/>
              <a:t>Một số công cụ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Công cụ hỗ trợ API Mocking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AutoNum type="arabicPeriod"/>
            </a:pPr>
            <a:r>
              <a:rPr lang="vi" sz="2000">
                <a:solidFill>
                  <a:srgbClr val="0B5394"/>
                </a:solidFill>
              </a:rPr>
              <a:t>WireMock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AutoNum type="arabicPeriod"/>
            </a:pPr>
            <a:r>
              <a:rPr lang="vi" sz="2000">
                <a:solidFill>
                  <a:srgbClr val="0B5394"/>
                </a:solidFill>
              </a:rPr>
              <a:t>Mockbin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AutoNum type="arabicPeriod"/>
            </a:pPr>
            <a:r>
              <a:rPr lang="vi" sz="2000">
                <a:solidFill>
                  <a:srgbClr val="0B5394"/>
                </a:solidFill>
              </a:rPr>
              <a:t>Karate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AutoNum type="arabicPeriod"/>
            </a:pPr>
            <a:r>
              <a:rPr lang="vi" sz="2000">
                <a:solidFill>
                  <a:srgbClr val="0B5394"/>
                </a:solidFill>
              </a:rPr>
              <a:t>Beeceptor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AutoNum type="arabicPeriod"/>
            </a:pPr>
            <a:r>
              <a:rPr lang="vi" sz="2000">
                <a:solidFill>
                  <a:srgbClr val="0B5394"/>
                </a:solidFill>
              </a:rPr>
              <a:t>Mocky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AutoNum type="arabicPeriod"/>
            </a:pPr>
            <a:r>
              <a:rPr b="1" lang="vi" sz="2000">
                <a:solidFill>
                  <a:srgbClr val="0B5394"/>
                </a:solidFill>
              </a:rPr>
              <a:t>Mockoon</a:t>
            </a:r>
            <a:endParaRPr b="1" sz="2000">
              <a:solidFill>
                <a:srgbClr val="0B5394"/>
              </a:solidFill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158" y="1152475"/>
            <a:ext cx="1524042" cy="6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8725" y="1152472"/>
            <a:ext cx="697392" cy="6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3000" y="2095540"/>
            <a:ext cx="2631875" cy="51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9530" y="2856900"/>
            <a:ext cx="2418819" cy="6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66418" y="3569425"/>
            <a:ext cx="2778094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Lý do ch</a:t>
            </a:r>
            <a:r>
              <a:rPr lang="vi">
                <a:solidFill>
                  <a:schemeClr val="dk1"/>
                </a:solidFill>
              </a:rPr>
              <a:t>ọn Mockoon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M</a:t>
            </a:r>
            <a:r>
              <a:rPr lang="vi" sz="2000">
                <a:solidFill>
                  <a:srgbClr val="0B5394"/>
                </a:solidFill>
              </a:rPr>
              <a:t>iễn phí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Quá trình cài đặt và setup đơn giản, có thể </a:t>
            </a:r>
            <a:r>
              <a:rPr lang="vi" sz="2000">
                <a:solidFill>
                  <a:srgbClr val="0B5394"/>
                </a:solidFill>
              </a:rPr>
              <a:t>dùng </a:t>
            </a:r>
            <a:r>
              <a:rPr lang="vi" sz="2000">
                <a:solidFill>
                  <a:srgbClr val="0B5394"/>
                </a:solidFill>
              </a:rPr>
              <a:t>offline hoàn toàn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Giao diện đơn giản, dễ sử dụng và làm quen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Hỗ trợ phát sinh dữ liệu trả về dưới các định dạng khác nhau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Có tính năng ghi lại lịch sử các request và response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Hỗ trợ </a:t>
            </a:r>
            <a:r>
              <a:rPr lang="vi" sz="2000">
                <a:solidFill>
                  <a:srgbClr val="0B5394"/>
                </a:solidFill>
              </a:rPr>
              <a:t>chế độ </a:t>
            </a:r>
            <a:r>
              <a:rPr lang="vi" sz="2000">
                <a:solidFill>
                  <a:srgbClr val="0B5394"/>
                </a:solidFill>
              </a:rPr>
              <a:t>proxy mode</a:t>
            </a:r>
            <a:endParaRPr sz="20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837" y="3703450"/>
            <a:ext cx="3818325" cy="14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C</a:t>
            </a:r>
            <a:r>
              <a:rPr lang="vi">
                <a:solidFill>
                  <a:schemeClr val="dk1"/>
                </a:solidFill>
              </a:rPr>
              <a:t>ông cụ hỗ trợ API Testing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AutoNum type="arabicPeriod"/>
            </a:pPr>
            <a:r>
              <a:rPr lang="vi" sz="2000">
                <a:solidFill>
                  <a:srgbClr val="0B5394"/>
                </a:solidFill>
              </a:rPr>
              <a:t>Postman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AutoNum type="arabicPeriod"/>
            </a:pPr>
            <a:r>
              <a:rPr lang="vi" sz="2000">
                <a:solidFill>
                  <a:srgbClr val="0B5394"/>
                </a:solidFill>
              </a:rPr>
              <a:t>Katalon Studio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AutoNum type="arabicPeriod"/>
            </a:pPr>
            <a:r>
              <a:rPr lang="vi" sz="2000">
                <a:solidFill>
                  <a:srgbClr val="0B5394"/>
                </a:solidFill>
              </a:rPr>
              <a:t>JMeter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AutoNum type="arabicPeriod"/>
            </a:pPr>
            <a:r>
              <a:rPr lang="vi" sz="2000">
                <a:solidFill>
                  <a:srgbClr val="0B5394"/>
                </a:solidFill>
              </a:rPr>
              <a:t>ReadyAPI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AutoNum type="arabicPeriod"/>
            </a:pPr>
            <a:r>
              <a:rPr b="1" lang="vi" sz="2000">
                <a:solidFill>
                  <a:srgbClr val="0B5394"/>
                </a:solidFill>
              </a:rPr>
              <a:t>SoapUI</a:t>
            </a:r>
            <a:endParaRPr b="1" sz="2000">
              <a:solidFill>
                <a:srgbClr val="0B5394"/>
              </a:solidFill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150" y="653650"/>
            <a:ext cx="2046700" cy="20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2100" y="2169187"/>
            <a:ext cx="2446800" cy="7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0125" y="1440161"/>
            <a:ext cx="1394225" cy="47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1413" y="2114513"/>
            <a:ext cx="17716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60150" y="3113653"/>
            <a:ext cx="2619401" cy="1455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Lý do chọn SoapUI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Miễn phí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Giao diện thân thiện, hỗ trợ các thao tác kéo thả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Hỗ trợ nhiều loại kiểm thử và nhiều loại API khác nhau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Hỗ trợ kiểm thử tự động với script viết bằng Groovy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Có thể thêm các assertion</a:t>
            </a:r>
            <a:endParaRPr sz="2000">
              <a:solidFill>
                <a:srgbClr val="0B5394"/>
              </a:solidFill>
            </a:endParaRPr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800" y="3532125"/>
            <a:ext cx="2750375" cy="15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462" y="1146749"/>
            <a:ext cx="5271474" cy="12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1"/>
          <p:cNvSpPr txBox="1"/>
          <p:nvPr/>
        </p:nvSpPr>
        <p:spPr>
          <a:xfrm>
            <a:off x="893088" y="2710775"/>
            <a:ext cx="735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rgbClr val="869AB8"/>
                </a:solidFill>
                <a:highlight>
                  <a:srgbClr val="FFFFFF"/>
                </a:highlight>
              </a:rPr>
              <a:t>Mockoon is the easiest and quickest way to design and run mock REST APIs.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Danh s</a:t>
            </a:r>
            <a:r>
              <a:rPr lang="vi">
                <a:solidFill>
                  <a:schemeClr val="dk1"/>
                </a:solidFill>
              </a:rPr>
              <a:t>ách thành viên nhóm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 </a:t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952500" y="169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{A186ACC6-1A67-41A3-A02C-61A808A9D421}</a:tableStyleId>
              </a:tblPr>
              <a:tblGrid>
                <a:gridCol w="859225"/>
                <a:gridCol w="2980950"/>
                <a:gridCol w="3398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STT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Mã số sinh viên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Họ và tên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80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80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19120383</a:t>
                      </a:r>
                      <a:endParaRPr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80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Huỳnh Tấn Thọ</a:t>
                      </a:r>
                      <a:endParaRPr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180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80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19120426</a:t>
                      </a:r>
                      <a:endParaRPr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80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Phan Đặng Diễm Uyên</a:t>
                      </a:r>
                      <a:endParaRPr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180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80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19120469 </a:t>
                      </a:r>
                      <a:endParaRPr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80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Sử Nhật Đăng</a:t>
                      </a:r>
                      <a:endParaRPr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180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80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19120496 </a:t>
                      </a:r>
                      <a:endParaRPr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80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Trần Thị Khánh Duyên</a:t>
                      </a:r>
                      <a:endParaRPr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152475"/>
            <a:ext cx="401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200">
                <a:solidFill>
                  <a:srgbClr val="0B5394"/>
                </a:solidFill>
              </a:rPr>
              <a:t>Mockoon là gì ?</a:t>
            </a:r>
            <a:endParaRPr b="1" sz="2200">
              <a:solidFill>
                <a:srgbClr val="0B5394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Mockoon là công cụ open-source được dùng để hỗ trợ việc mock API một cách nhanh chóng và dễ dàng.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Hoàn toàn miễn phí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Có thể mua các gói hỗ trợ (Support Plan) tùy theo nhu cầu</a:t>
            </a:r>
            <a:r>
              <a:rPr lang="vi" sz="2000"/>
              <a:t> </a:t>
            </a:r>
            <a:endParaRPr sz="2000"/>
          </a:p>
        </p:txBody>
      </p:sp>
      <p:sp>
        <p:nvSpPr>
          <p:cNvPr id="191" name="Google Shape;191;p32"/>
          <p:cNvSpPr txBox="1"/>
          <p:nvPr/>
        </p:nvSpPr>
        <p:spPr>
          <a:xfrm>
            <a:off x="4665700" y="1152475"/>
            <a:ext cx="43095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2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Vì sao nên sử dụng Mockoon?</a:t>
            </a:r>
            <a:endParaRPr b="1" sz="220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Source Sans Pro"/>
              <a:buChar char="●"/>
            </a:pPr>
            <a:r>
              <a:rPr lang="vi" sz="20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Công cụ miễn phí </a:t>
            </a:r>
            <a:endParaRPr sz="200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Source Sans Pro"/>
              <a:buChar char="●"/>
            </a:pPr>
            <a:r>
              <a:rPr lang="vi" sz="20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Dễ sử dụng và setup</a:t>
            </a:r>
            <a:endParaRPr sz="200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Source Sans Pro"/>
              <a:buChar char="●"/>
            </a:pPr>
            <a:r>
              <a:rPr lang="vi" sz="20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Giao diện đơn giản, dễ sử dụng và làm quen </a:t>
            </a:r>
            <a:endParaRPr sz="200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Source Sans Pro"/>
              <a:buChar char="●"/>
            </a:pPr>
            <a:r>
              <a:rPr lang="vi" sz="20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Có c</a:t>
            </a:r>
            <a:r>
              <a:rPr lang="vi" sz="20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ác</a:t>
            </a:r>
            <a:r>
              <a:rPr lang="vi" sz="20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document và tutorial chi tiết</a:t>
            </a:r>
            <a:endParaRPr sz="200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93" y="435100"/>
            <a:ext cx="2701387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780"/>
            <a:ext cx="9144000" cy="4853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Một số tính năng của Mockoon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3" name="Google Shape;203;p34"/>
          <p:cNvSpPr/>
          <p:nvPr/>
        </p:nvSpPr>
        <p:spPr>
          <a:xfrm>
            <a:off x="705000" y="1360350"/>
            <a:ext cx="3463200" cy="14397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4"/>
          <p:cNvSpPr txBox="1"/>
          <p:nvPr/>
        </p:nvSpPr>
        <p:spPr>
          <a:xfrm>
            <a:off x="768450" y="1833900"/>
            <a:ext cx="333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Mock API không giới hạn</a:t>
            </a:r>
            <a:endParaRPr b="1" sz="200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4975800" y="1680000"/>
            <a:ext cx="3336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Có thể chạy được ở </a:t>
            </a:r>
            <a:endParaRPr b="1" sz="200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nhiều nơi</a:t>
            </a:r>
            <a:endParaRPr b="1" sz="200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6" name="Google Shape;206;p34"/>
          <p:cNvSpPr/>
          <p:nvPr/>
        </p:nvSpPr>
        <p:spPr>
          <a:xfrm>
            <a:off x="705000" y="3280225"/>
            <a:ext cx="3463200" cy="14397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4"/>
          <p:cNvSpPr txBox="1"/>
          <p:nvPr/>
        </p:nvSpPr>
        <p:spPr>
          <a:xfrm>
            <a:off x="768450" y="3746125"/>
            <a:ext cx="333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1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Ghi lại request và response</a:t>
            </a:r>
            <a:endParaRPr b="1" sz="210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34"/>
          <p:cNvSpPr/>
          <p:nvPr/>
        </p:nvSpPr>
        <p:spPr>
          <a:xfrm>
            <a:off x="4975800" y="3280225"/>
            <a:ext cx="3463200" cy="14397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4"/>
          <p:cNvSpPr txBox="1"/>
          <p:nvPr/>
        </p:nvSpPr>
        <p:spPr>
          <a:xfrm>
            <a:off x="5451300" y="3799975"/>
            <a:ext cx="238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Hỗ trợ proxy mode</a:t>
            </a:r>
            <a:endParaRPr b="1" sz="200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0" name="Google Shape;210;p34"/>
          <p:cNvSpPr/>
          <p:nvPr/>
        </p:nvSpPr>
        <p:spPr>
          <a:xfrm>
            <a:off x="4975800" y="1360350"/>
            <a:ext cx="3463200" cy="14397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Một số tính năng của Mockoon</a:t>
            </a:r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705000" y="1360350"/>
            <a:ext cx="3463200" cy="14397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5"/>
          <p:cNvSpPr txBox="1"/>
          <p:nvPr/>
        </p:nvSpPr>
        <p:spPr>
          <a:xfrm>
            <a:off x="754650" y="1830450"/>
            <a:ext cx="341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Offline first</a:t>
            </a:r>
            <a:endParaRPr b="1" sz="200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8" name="Google Shape;218;p35"/>
          <p:cNvSpPr/>
          <p:nvPr/>
        </p:nvSpPr>
        <p:spPr>
          <a:xfrm>
            <a:off x="754650" y="3280225"/>
            <a:ext cx="3463200" cy="14397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5"/>
          <p:cNvSpPr txBox="1"/>
          <p:nvPr/>
        </p:nvSpPr>
        <p:spPr>
          <a:xfrm>
            <a:off x="804300" y="3750325"/>
            <a:ext cx="341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Hỗ trợ Regex</a:t>
            </a:r>
            <a:endParaRPr b="1" sz="200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0" name="Google Shape;220;p35"/>
          <p:cNvSpPr/>
          <p:nvPr/>
        </p:nvSpPr>
        <p:spPr>
          <a:xfrm>
            <a:off x="4807175" y="1356900"/>
            <a:ext cx="3463200" cy="14397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5"/>
          <p:cNvSpPr txBox="1"/>
          <p:nvPr/>
        </p:nvSpPr>
        <p:spPr>
          <a:xfrm>
            <a:off x="4856825" y="1827000"/>
            <a:ext cx="341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Ưu tiên tính bảo mật</a:t>
            </a:r>
            <a:endParaRPr b="1" sz="200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Google Shape;222;p35"/>
          <p:cNvSpPr/>
          <p:nvPr/>
        </p:nvSpPr>
        <p:spPr>
          <a:xfrm>
            <a:off x="4832000" y="3276775"/>
            <a:ext cx="3463200" cy="14397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5"/>
          <p:cNvSpPr txBox="1"/>
          <p:nvPr/>
        </p:nvSpPr>
        <p:spPr>
          <a:xfrm>
            <a:off x="4881650" y="3746875"/>
            <a:ext cx="341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Giả lập độ trễ (latency)</a:t>
            </a:r>
            <a:endParaRPr b="1" sz="200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311700" y="445025"/>
            <a:ext cx="48120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Điểm nổi bật của Mockoon</a:t>
            </a:r>
            <a:endParaRPr/>
          </a:p>
        </p:txBody>
      </p:sp>
      <p:sp>
        <p:nvSpPr>
          <p:cNvPr id="229" name="Google Shape;229;p36"/>
          <p:cNvSpPr/>
          <p:nvPr/>
        </p:nvSpPr>
        <p:spPr>
          <a:xfrm>
            <a:off x="980850" y="1360350"/>
            <a:ext cx="3447600" cy="31875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6"/>
          <p:cNvSpPr txBox="1"/>
          <p:nvPr/>
        </p:nvSpPr>
        <p:spPr>
          <a:xfrm>
            <a:off x="1262250" y="1483923"/>
            <a:ext cx="288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Phát sinh dữ liệu động</a:t>
            </a:r>
            <a:endParaRPr b="1" sz="200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1" name="Google Shape;231;p36"/>
          <p:cNvSpPr txBox="1"/>
          <p:nvPr/>
        </p:nvSpPr>
        <p:spPr>
          <a:xfrm>
            <a:off x="1170600" y="1976525"/>
            <a:ext cx="3068100" cy="23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Hỗ trợ phát sinh dữ liệu trả về dưới các định dạng khác nhau (sử dụng thư viện Faker.js                )</a:t>
            </a:r>
            <a:endParaRPr sz="200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200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750" y="3306000"/>
            <a:ext cx="566500" cy="5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6"/>
          <p:cNvSpPr/>
          <p:nvPr/>
        </p:nvSpPr>
        <p:spPr>
          <a:xfrm>
            <a:off x="4995825" y="1360350"/>
            <a:ext cx="3447600" cy="31875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6"/>
          <p:cNvSpPr txBox="1"/>
          <p:nvPr/>
        </p:nvSpPr>
        <p:spPr>
          <a:xfrm>
            <a:off x="5277225" y="1483923"/>
            <a:ext cx="288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Tính tương thích cao</a:t>
            </a:r>
            <a:endParaRPr b="1" sz="200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5" name="Google Shape;235;p36"/>
          <p:cNvSpPr txBox="1"/>
          <p:nvPr/>
        </p:nvSpPr>
        <p:spPr>
          <a:xfrm>
            <a:off x="5185575" y="1898325"/>
            <a:ext cx="3068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vi" sz="20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Có thể sử dụng kết hợp với đa số các framework, thư viện phổ biến hiện nay.</a:t>
            </a:r>
            <a:endParaRPr sz="200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1650" y="3342950"/>
            <a:ext cx="566499" cy="492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9425" y="3946375"/>
            <a:ext cx="492625" cy="4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4206" y="3909449"/>
            <a:ext cx="492619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7576" y="3863959"/>
            <a:ext cx="566500" cy="583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41073" y="3343494"/>
            <a:ext cx="566500" cy="491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Các điểm nổi bật của Mockoon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212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Hỗ trợ phát sinh dữ liệu trả về dưới các định dạng khác nhau (sử dụng thư viện Faker.js)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Có tính năng ghi lại lịch sử các request và response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Hỗ trợ proxy mode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Có thể được sử dụng kết hợp với các framework, thư viện phổ biến hiện nay 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Hỗ trợ import và export project dưới dạng JSON</a:t>
            </a:r>
            <a:endParaRPr sz="2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Demo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AutoNum type="arabicPeriod"/>
            </a:pPr>
            <a:r>
              <a:rPr lang="vi" sz="2000">
                <a:solidFill>
                  <a:srgbClr val="0B5394"/>
                </a:solidFill>
              </a:rPr>
              <a:t>Set up Mockoon 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AutoNum type="arabicPeriod"/>
            </a:pPr>
            <a:r>
              <a:rPr lang="vi" sz="2000">
                <a:solidFill>
                  <a:srgbClr val="0B5394"/>
                </a:solidFill>
              </a:rPr>
              <a:t>Sử dụng Faker.js để tạo dữ liệu 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AutoNum type="arabicPeriod"/>
            </a:pPr>
            <a:r>
              <a:rPr lang="vi" sz="2000">
                <a:solidFill>
                  <a:srgbClr val="0B5394"/>
                </a:solidFill>
              </a:rPr>
              <a:t>Sử dụng Mockoon cho Javascript application</a:t>
            </a:r>
            <a:endParaRPr sz="2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/>
              <a:t>SoapUI</a:t>
            </a:r>
            <a:endParaRPr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Giới thiệu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SoapUI là công cụ kiểm thử mã nguồn mở của SmartBear.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Giúp người dùng thực hiện kiểm thử chức năng, kiểm thử tải, kiểm thử bảo mật và mô phỏng các API khác nhau. 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Có 2 phiên bản: miễn phí (SoapUI) và thương mại (ReadyAPI).</a:t>
            </a:r>
            <a:endParaRPr sz="2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Google Shape;268;p41"/>
          <p:cNvGraphicFramePr/>
          <p:nvPr/>
        </p:nvGraphicFramePr>
        <p:xfrm>
          <a:off x="311700" y="255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{A186ACC6-1A67-41A3-A02C-61A808A9D421}</a:tableStyleId>
              </a:tblPr>
              <a:tblGrid>
                <a:gridCol w="2273050"/>
                <a:gridCol w="3190925"/>
                <a:gridCol w="3056625"/>
              </a:tblGrid>
              <a:tr h="46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2000">
                          <a:solidFill>
                            <a:schemeClr val="dk1"/>
                          </a:solidFill>
                        </a:rPr>
                        <a:t>SoapUI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2000">
                          <a:solidFill>
                            <a:schemeClr val="dk1"/>
                          </a:solidFill>
                        </a:rPr>
                        <a:t>ReadyAPI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34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800"/>
                        <a:t>Protocol support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rgbClr val="0B5394"/>
                          </a:solidFill>
                        </a:rPr>
                        <a:t>REST, SOAP, GraphQL</a:t>
                      </a:r>
                      <a:endParaRPr sz="18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rgbClr val="0B5394"/>
                          </a:solidFill>
                        </a:rPr>
                        <a:t>REST, SOAP, GraphQL, Apache Kafka, WebSockets,... </a:t>
                      </a:r>
                      <a:endParaRPr sz="18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34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800"/>
                        <a:t>Automation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rgbClr val="0B5394"/>
                          </a:solidFill>
                        </a:rPr>
                        <a:t>Property Transfer</a:t>
                      </a:r>
                      <a:endParaRPr sz="18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rgbClr val="0B5394"/>
                          </a:solidFill>
                        </a:rPr>
                        <a:t>CI/CD, Data Generation, Dynamic Data Sources, Assertion Groups, …</a:t>
                      </a:r>
                      <a:endParaRPr sz="18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4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800"/>
                        <a:t>Reporting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rgbClr val="0B5394"/>
                          </a:solidFill>
                        </a:rPr>
                        <a:t>Không</a:t>
                      </a:r>
                      <a:endParaRPr sz="18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rgbClr val="0B5394"/>
                          </a:solidFill>
                        </a:rPr>
                        <a:t>Có</a:t>
                      </a:r>
                      <a:endParaRPr sz="18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4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800"/>
                        <a:t>Data-driven testing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rgbClr val="0B5394"/>
                          </a:solidFill>
                        </a:rPr>
                        <a:t>Không</a:t>
                      </a:r>
                      <a:endParaRPr sz="18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rgbClr val="0B5394"/>
                          </a:solidFill>
                        </a:rPr>
                        <a:t>Có</a:t>
                      </a:r>
                      <a:endParaRPr sz="18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800"/>
                        <a:t>Collaborations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rgbClr val="0B5394"/>
                          </a:solidFill>
                        </a:rPr>
                        <a:t>Không</a:t>
                      </a:r>
                      <a:endParaRPr sz="18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rgbClr val="0B5394"/>
                          </a:solidFill>
                        </a:rPr>
                        <a:t>Jira, Slack, GitHub, Bitbucket,...</a:t>
                      </a:r>
                      <a:endParaRPr sz="18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/>
              <a:t>Khái niệm</a:t>
            </a:r>
            <a:endParaRPr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Ưu điểm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Hỗ trợ kiểm thử hầu hết các loại API: REST, SOAP, GraphQL, …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Có thể import project từ các nguồn khác nhau: Postman collection, packed project, remote project.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Có thể thực hiện kiểm thử chức năng và kiểm thử phi chức năng (kiểm thử tải, kiểm thử bảo mật).</a:t>
            </a:r>
            <a:endParaRPr sz="20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Nhược điểm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Yêu cầu sự hiểu biết nhất định về Groovy để viết script.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Tính ổn định thấp.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Giao diện có thể khó sử dụng ở lần đầu.</a:t>
            </a:r>
            <a:endParaRPr sz="2000">
              <a:solidFill>
                <a:srgbClr val="0B5394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Một số khái niệm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Endpoint: địa chỉ của server, nơi API có thể truy cập tài nguyên.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Resource: tài nguyên mà server cung cấp, có thể sử dụng các method khác nhau để truy cập (GET, POST, PUT, DELETE, …)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Parameters: các biến lưu trữ thông tin người dùng muốn truyền lên API.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Assertion: điều kiện được sử dụng để kiểm tra message trả về.</a:t>
            </a:r>
            <a:endParaRPr sz="2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Các loại assertion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2" name="Google Shape;29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Contains/ Not Contains: kiểm tra sự tồn tại/không tồn tại của một chuỗi trong message, có hỗ trợ biểu thức chính quy (Regular expression).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JsonPath Count: kiểm tra độ dài của một phần tử.</a:t>
            </a:r>
            <a:endParaRPr sz="2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Các loại assertion (cont.)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8" name="Google Shape;29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JsonPath Existence Match: kiểm tra sự tồn tại của một thuộc tính đích trong message với kết quả mong đợi.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JsonPath Match: kiểm tra giá trị của thuộc tính đích với kết quả mong đợi.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JsonPath RegEx Match: sử dụng regular expression để kiểm tra giá trị của thuộc tính đích với kết quả mong đợi.</a:t>
            </a:r>
            <a:endParaRPr sz="2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Các loại assertion (cont.)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4" name="Google Shape;30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Valid/Invalid HTTP Status Codes: kiểm tra mã trạng thái HTTP trả về có nằm trong khoảng hợp lệ/không hợp lệ không.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Script Assertion: tự cài đặt điều kiện thông qua script viết bằng ngôn ngữ groovy.</a:t>
            </a:r>
            <a:endParaRPr sz="2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Demo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0" name="Google Shape;31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SUT: Ứng dụng OrangeHRM phiên bản 4.5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Công cụ: SoapUI phiên bản Open Source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API: /api/v1/employee/:id/supervisor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Method: POST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Tệp dữ liệu hỗ trợ: dataset.xls</a:t>
            </a:r>
            <a:endParaRPr sz="2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Khái niệm API Mocking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Là</a:t>
            </a:r>
            <a:r>
              <a:rPr b="1" lang="vi" sz="2000">
                <a:solidFill>
                  <a:srgbClr val="0B5394"/>
                </a:solidFill>
              </a:rPr>
              <a:t> </a:t>
            </a:r>
            <a:r>
              <a:rPr lang="vi" sz="2000">
                <a:solidFill>
                  <a:srgbClr val="0B5394"/>
                </a:solidFill>
              </a:rPr>
              <a:t>việc mô phỏng lại hành vi của một API (nhận response, trả request,....) khi </a:t>
            </a:r>
            <a:r>
              <a:rPr b="1" lang="vi" sz="2000">
                <a:solidFill>
                  <a:srgbClr val="0B5394"/>
                </a:solidFill>
              </a:rPr>
              <a:t>chưa có</a:t>
            </a:r>
            <a:r>
              <a:rPr lang="vi" sz="2000">
                <a:solidFill>
                  <a:srgbClr val="0B5394"/>
                </a:solidFill>
              </a:rPr>
              <a:t> implementation của API đó.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API Mocking tool thường ở dưới dạng server.</a:t>
            </a:r>
            <a:endParaRPr sz="2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Khái niệm API Testing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Là</a:t>
            </a:r>
            <a:r>
              <a:rPr b="1" lang="vi" sz="2000">
                <a:solidFill>
                  <a:srgbClr val="0B5394"/>
                </a:solidFill>
              </a:rPr>
              <a:t> </a:t>
            </a:r>
            <a:r>
              <a:rPr lang="vi" sz="2000">
                <a:solidFill>
                  <a:srgbClr val="0B5394"/>
                </a:solidFill>
              </a:rPr>
              <a:t>việc kiểm thử một API, khi </a:t>
            </a:r>
            <a:r>
              <a:rPr b="1" lang="vi" sz="2000">
                <a:solidFill>
                  <a:srgbClr val="0B5394"/>
                </a:solidFill>
              </a:rPr>
              <a:t>đã có </a:t>
            </a:r>
            <a:r>
              <a:rPr lang="vi" sz="2000">
                <a:solidFill>
                  <a:srgbClr val="0B5394"/>
                </a:solidFill>
              </a:rPr>
              <a:t>implementation của API đó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API Testing tool rất đa dạng, từ GUI đến CLI.</a:t>
            </a:r>
            <a:endParaRPr sz="2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Nhắc lại k</a:t>
            </a:r>
            <a:r>
              <a:rPr lang="vi">
                <a:solidFill>
                  <a:schemeClr val="dk1"/>
                </a:solidFill>
              </a:rPr>
              <a:t>hái niệm Stubs and Drivers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Để chỉ các thành phần trong kiểm thử, trong đó:</a:t>
            </a:r>
            <a:endParaRPr sz="2000">
              <a:solidFill>
                <a:srgbClr val="0B5394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○"/>
            </a:pPr>
            <a:r>
              <a:rPr lang="vi" sz="2000">
                <a:solidFill>
                  <a:srgbClr val="0B5394"/>
                </a:solidFill>
              </a:rPr>
              <a:t>Stub: </a:t>
            </a:r>
            <a:r>
              <a:rPr b="1" lang="vi" sz="2000">
                <a:solidFill>
                  <a:srgbClr val="0B5394"/>
                </a:solidFill>
              </a:rPr>
              <a:t>được gọi</a:t>
            </a:r>
            <a:r>
              <a:rPr lang="vi" sz="2000">
                <a:solidFill>
                  <a:srgbClr val="0B5394"/>
                </a:solidFill>
              </a:rPr>
              <a:t> bởi thành phần đang kiểm thử</a:t>
            </a:r>
            <a:endParaRPr sz="2000">
              <a:solidFill>
                <a:srgbClr val="0B5394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Char char="○"/>
            </a:pPr>
            <a:r>
              <a:rPr lang="vi" sz="2000">
                <a:solidFill>
                  <a:srgbClr val="0B5394"/>
                </a:solidFill>
              </a:rPr>
              <a:t>Driver: </a:t>
            </a:r>
            <a:r>
              <a:rPr b="1" lang="vi" sz="2000">
                <a:solidFill>
                  <a:srgbClr val="0B5394"/>
                </a:solidFill>
              </a:rPr>
              <a:t>gọi </a:t>
            </a:r>
            <a:r>
              <a:rPr lang="vi" sz="2000">
                <a:solidFill>
                  <a:srgbClr val="0B5394"/>
                </a:solidFill>
              </a:rPr>
              <a:t>Stub để được kiểm thử.</a:t>
            </a:r>
            <a:endParaRPr sz="2000">
              <a:solidFill>
                <a:srgbClr val="0B5394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200" y="2305900"/>
            <a:ext cx="6186201" cy="26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/>
              <a:t>Tại sao cần API Testing và API Mocking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Bối cảnh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vi">
                <a:solidFill>
                  <a:srgbClr val="0B5394"/>
                </a:solidFill>
              </a:rPr>
              <a:t>Đội dev về cơ bản chỉ có 2 team: Frontend và Backend</a:t>
            </a:r>
            <a:endParaRPr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B5394"/>
              </a:buClr>
              <a:buSzPts val="1800"/>
              <a:buChar char="●"/>
            </a:pPr>
            <a:r>
              <a:rPr lang="vi">
                <a:solidFill>
                  <a:srgbClr val="0B5394"/>
                </a:solidFill>
              </a:rPr>
              <a:t>Hệ thống giao tiếp thông qua API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75" y="2790750"/>
            <a:ext cx="3161098" cy="17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3600" y="2791225"/>
            <a:ext cx="3161102" cy="1777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Trường hợp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Team Frontend làm xong trước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Team Backend vẫn chưa làm xong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200"/>
              </a:spcAft>
              <a:buClr>
                <a:srgbClr val="0B5394"/>
              </a:buClr>
              <a:buSzPts val="2000"/>
              <a:buChar char="●"/>
            </a:pPr>
            <a:r>
              <a:rPr lang="vi" sz="2000">
                <a:solidFill>
                  <a:srgbClr val="0B5394"/>
                </a:solidFill>
              </a:rPr>
              <a:t>Team Frontend cần kiểm thử</a:t>
            </a:r>
            <a:endParaRPr sz="2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