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16"/>
  </p:notesMasterIdLst>
  <p:handoutMasterIdLst>
    <p:handoutMasterId r:id="rId17"/>
  </p:handoutMasterIdLst>
  <p:sldIdLst>
    <p:sldId id="256" r:id="rId2"/>
    <p:sldId id="351" r:id="rId3"/>
    <p:sldId id="352" r:id="rId4"/>
    <p:sldId id="337" r:id="rId5"/>
    <p:sldId id="353" r:id="rId6"/>
    <p:sldId id="340" r:id="rId7"/>
    <p:sldId id="341" r:id="rId8"/>
    <p:sldId id="343" r:id="rId9"/>
    <p:sldId id="345" r:id="rId10"/>
    <p:sldId id="348" r:id="rId11"/>
    <p:sldId id="346" r:id="rId12"/>
    <p:sldId id="347" r:id="rId13"/>
    <p:sldId id="349" r:id="rId14"/>
    <p:sldId id="344" r:id="rId1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00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9844" autoAdjust="0"/>
  </p:normalViewPr>
  <p:slideViewPr>
    <p:cSldViewPr>
      <p:cViewPr varScale="1">
        <p:scale>
          <a:sx n="111" d="100"/>
          <a:sy n="111" d="100"/>
        </p:scale>
        <p:origin x="16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2286"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0547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10547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0547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6B336589-F512-440B-8B27-D1461DF2B7ED}" type="slidenum">
              <a:rPr lang="en-US"/>
              <a:pPr>
                <a:defRPr/>
              </a:pPr>
              <a:t>‹#›</a:t>
            </a:fld>
            <a:endParaRPr lang="en-US"/>
          </a:p>
        </p:txBody>
      </p:sp>
    </p:spTree>
    <p:extLst>
      <p:ext uri="{BB962C8B-B14F-4D97-AF65-F5344CB8AC3E}">
        <p14:creationId xmlns:p14="http://schemas.microsoft.com/office/powerpoint/2010/main" val="130560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574B835F-FF0F-4387-8B0A-38CA3487CE8B}" type="slidenum">
              <a:rPr lang="en-US"/>
              <a:pPr>
                <a:defRPr/>
              </a:pPr>
              <a:t>‹#›</a:t>
            </a:fld>
            <a:endParaRPr lang="en-US"/>
          </a:p>
        </p:txBody>
      </p:sp>
    </p:spTree>
    <p:extLst>
      <p:ext uri="{BB962C8B-B14F-4D97-AF65-F5344CB8AC3E}">
        <p14:creationId xmlns:p14="http://schemas.microsoft.com/office/powerpoint/2010/main" val="638799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r>
              <a:rPr lang="en-US" dirty="0" err="1"/>
              <a:t>Tieu</a:t>
            </a:r>
            <a:r>
              <a:rPr lang="en-US" baseline="0"/>
              <a:t> de mail</a:t>
            </a:r>
            <a:endParaRPr lang="en-US"/>
          </a:p>
        </p:txBody>
      </p:sp>
      <p:sp>
        <p:nvSpPr>
          <p:cNvPr id="4" name="Slide Number Placeholder 3"/>
          <p:cNvSpPr>
            <a:spLocks noGrp="1"/>
          </p:cNvSpPr>
          <p:nvPr>
            <p:ph type="sldNum" sz="quarter" idx="10"/>
          </p:nvPr>
        </p:nvSpPr>
        <p:spPr/>
        <p:txBody>
          <a:bodyPr/>
          <a:lstStyle/>
          <a:p>
            <a:fld id="{B8598922-E771-4FE1-A4B5-D1700327C4E6}" type="slidenum">
              <a:rPr lang="en-US" smtClean="0"/>
              <a:pPr/>
              <a:t>2</a:t>
            </a:fld>
            <a:endParaRPr lang="en-US"/>
          </a:p>
        </p:txBody>
      </p:sp>
    </p:spTree>
    <p:extLst>
      <p:ext uri="{BB962C8B-B14F-4D97-AF65-F5344CB8AC3E}">
        <p14:creationId xmlns:p14="http://schemas.microsoft.com/office/powerpoint/2010/main" val="14979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err="1"/>
              <a:t>Nhóm</a:t>
            </a:r>
            <a:r>
              <a:rPr lang="en-US" dirty="0"/>
              <a:t>:</a:t>
            </a:r>
            <a:r>
              <a:rPr lang="en-US" baseline="0" dirty="0"/>
              <a:t> MSSV1_MSSV2_...</a:t>
            </a:r>
          </a:p>
          <a:p>
            <a:pPr>
              <a:buFontTx/>
              <a:buChar char="-"/>
            </a:pPr>
            <a:endParaRPr lang="en-US" dirty="0"/>
          </a:p>
        </p:txBody>
      </p:sp>
      <p:sp>
        <p:nvSpPr>
          <p:cNvPr id="4" name="Slide Number Placeholder 3"/>
          <p:cNvSpPr>
            <a:spLocks noGrp="1"/>
          </p:cNvSpPr>
          <p:nvPr>
            <p:ph type="sldNum" sz="quarter" idx="10"/>
          </p:nvPr>
        </p:nvSpPr>
        <p:spPr/>
        <p:txBody>
          <a:bodyPr/>
          <a:lstStyle/>
          <a:p>
            <a:fld id="{B8598922-E771-4FE1-A4B5-D1700327C4E6}" type="slidenum">
              <a:rPr lang="en-US" smtClean="0"/>
              <a:pPr/>
              <a:t>3</a:t>
            </a:fld>
            <a:endParaRPr lang="en-US"/>
          </a:p>
        </p:txBody>
      </p:sp>
    </p:spTree>
    <p:extLst>
      <p:ext uri="{BB962C8B-B14F-4D97-AF65-F5344CB8AC3E}">
        <p14:creationId xmlns:p14="http://schemas.microsoft.com/office/powerpoint/2010/main" val="147717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a:latin typeface="Arial" panose="020B0604020202020204" pitchFamily="34" charset="0"/>
                <a:cs typeface="Arial" panose="020B0604020202020204" pitchFamily="34" charset="0"/>
              </a:rPr>
              <a:t>Giải thích …: môn cnpm thì giới thiệu các khái niệm trong công nghệ phần mềm: phần mềm, qui trình làm phần mềm, lấy yêu cầu, thiết kế chương trình, hiện thực hóa chương trình, kiểm chứng, và triển khai; môn quản lý qui trình phần mềm/ quản lý dự án phần mềm/ kiểm chứng phần mềm</a:t>
            </a:r>
          </a:p>
          <a:p>
            <a:pPr marL="171450" indent="-171450">
              <a:buFontTx/>
              <a:buChar char="-"/>
            </a:pPr>
            <a:r>
              <a:rPr lang="en-US" altLang="en-US">
                <a:latin typeface="Arial" panose="020B0604020202020204" pitchFamily="34" charset="0"/>
                <a:cs typeface="Arial" panose="020B0604020202020204" pitchFamily="34" charset="0"/>
              </a:rPr>
              <a:t>Thông qua đồ án môn học sẽ xác định đc khó khăn và nguồn gốc các vấn đề (lập trình, web, …) </a:t>
            </a:r>
            <a:r>
              <a:rPr lang="en-US" altLang="en-US">
                <a:latin typeface="Arial" panose="020B0604020202020204" pitchFamily="34" charset="0"/>
                <a:cs typeface="Arial" panose="020B0604020202020204" pitchFamily="34" charset="0"/>
                <a:sym typeface="Wingdings" panose="05000000000000000000" pitchFamily="2" charset="2"/>
              </a:rPr>
              <a:t> thực tế, thực tế ?????</a:t>
            </a:r>
          </a:p>
          <a:p>
            <a:pPr marL="171450" indent="-171450">
              <a:buFontTx/>
              <a:buChar char="-"/>
            </a:pPr>
            <a:r>
              <a:rPr lang="en-US" altLang="en-US">
                <a:latin typeface="Arial" panose="020B0604020202020204" pitchFamily="34" charset="0"/>
                <a:cs typeface="Arial" panose="020B0604020202020204" pitchFamily="34" charset="0"/>
                <a:sym typeface="Wingdings" panose="05000000000000000000" pitchFamily="2" charset="2"/>
              </a:rPr>
              <a:t>YC là gì, YCPM là gì, các quy trình làm phần mềm như thế nào, các phuuwong pháp thực hiện ra sao</a:t>
            </a:r>
          </a:p>
          <a:p>
            <a:pPr marL="171450" indent="-171450">
              <a:buFontTx/>
              <a:buChar char="-"/>
            </a:pPr>
            <a:r>
              <a:rPr lang="en-US" altLang="en-US">
                <a:latin typeface="Arial" panose="020B0604020202020204" pitchFamily="34" charset="0"/>
                <a:cs typeface="Arial" panose="020B0604020202020204" pitchFamily="34" charset="0"/>
              </a:rPr>
              <a:t>Được chứng tỏ qua đồ án thực hiện</a:t>
            </a:r>
          </a:p>
          <a:p>
            <a:pPr marL="171450" indent="-171450">
              <a:buFontTx/>
              <a:buChar char="-"/>
            </a:pPr>
            <a:r>
              <a:rPr lang="en-US" altLang="en-US">
                <a:latin typeface="Arial" panose="020B0604020202020204" pitchFamily="34" charset="0"/>
                <a:cs typeface="Arial" panose="020B0604020202020204" pitchFamily="34" charset="0"/>
              </a:rPr>
              <a:t>Tìm hiểu các công cụ, phương pháp, ….</a:t>
            </a:r>
          </a:p>
          <a:p>
            <a:pPr marL="171450" indent="-171450">
              <a:buFontTx/>
              <a:buChar char="-"/>
            </a:pPr>
            <a:endParaRPr lang="en-US" altLang="en-US">
              <a:latin typeface="Arial" panose="020B0604020202020204" pitchFamily="34" charset="0"/>
              <a:cs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322C549-90A0-4B2D-8BD0-82D35CCF3EB8}" type="slidenum">
              <a:rPr lang="en-US" altLang="en-US" sz="1300"/>
              <a:pPr>
                <a:spcBef>
                  <a:spcPct val="0"/>
                </a:spcBef>
              </a:pPr>
              <a:t>4</a:t>
            </a:fld>
            <a:endParaRPr lang="en-US" altLang="en-US" sz="1300"/>
          </a:p>
        </p:txBody>
      </p:sp>
    </p:spTree>
    <p:extLst>
      <p:ext uri="{BB962C8B-B14F-4D97-AF65-F5344CB8AC3E}">
        <p14:creationId xmlns:p14="http://schemas.microsoft.com/office/powerpoint/2010/main" val="233360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4B835F-FF0F-4387-8B0A-38CA3487CE8B}" type="slidenum">
              <a:rPr lang="en-US" smtClean="0"/>
              <a:pPr>
                <a:defRPr/>
              </a:pPr>
              <a:t>12</a:t>
            </a:fld>
            <a:endParaRPr lang="en-US"/>
          </a:p>
        </p:txBody>
      </p:sp>
    </p:spTree>
    <p:extLst>
      <p:ext uri="{BB962C8B-B14F-4D97-AF65-F5344CB8AC3E}">
        <p14:creationId xmlns:p14="http://schemas.microsoft.com/office/powerpoint/2010/main" val="915220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19015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621B93-CC6E-4AEC-97F8-0154038DE717}" type="datetime1">
              <a:rPr lang="en-US"/>
              <a:pPr>
                <a:defRPr/>
              </a:pPr>
              <a:t>2/20/2022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52D0F3-AC05-4D07-B7F4-E34CE274101E}" type="slidenum">
              <a:rPr lang="en-US"/>
              <a:pPr>
                <a:defRPr/>
              </a:pPr>
              <a:t>‹#›</a:t>
            </a:fld>
            <a:endParaRPr lang="en-US"/>
          </a:p>
        </p:txBody>
      </p:sp>
    </p:spTree>
    <p:extLst>
      <p:ext uri="{BB962C8B-B14F-4D97-AF65-F5344CB8AC3E}">
        <p14:creationId xmlns:p14="http://schemas.microsoft.com/office/powerpoint/2010/main" val="242699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A6D439-72BD-4B5B-81DF-000FEF9E7042}" type="datetime1">
              <a:rPr lang="en-US"/>
              <a:pPr>
                <a:defRPr/>
              </a:pPr>
              <a:t>2/20/2022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F80A2-32EC-40EC-B24D-A207C5CD34D1}" type="slidenum">
              <a:rPr lang="en-US"/>
              <a:pPr>
                <a:defRPr/>
              </a:pPr>
              <a:t>‹#›</a:t>
            </a:fld>
            <a:endParaRPr lang="en-US"/>
          </a:p>
        </p:txBody>
      </p:sp>
    </p:spTree>
    <p:extLst>
      <p:ext uri="{BB962C8B-B14F-4D97-AF65-F5344CB8AC3E}">
        <p14:creationId xmlns:p14="http://schemas.microsoft.com/office/powerpoint/2010/main" val="344346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2" name="Picture 2" descr="E:\04_Image Collection\01_ICON\Question\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105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991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3" name="Picture 5" descr="WinFX_WCF__0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602038"/>
            <a:ext cx="43434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WinFX__LineGlow"/>
          <p:cNvPicPr>
            <a:picLocks noChangeAspect="1" noChangeArrowheads="1"/>
          </p:cNvPicPr>
          <p:nvPr/>
        </p:nvPicPr>
        <p:blipFill>
          <a:blip r:embed="rId3">
            <a:duotone>
              <a:schemeClr val="accent5">
                <a:shade val="45000"/>
                <a:satMod val="135000"/>
              </a:schemeClr>
              <a:prstClr val="white"/>
            </a:duotone>
          </a:blip>
          <a:srcRect r="16667" b="33333"/>
          <a:stretch>
            <a:fillRect/>
          </a:stretch>
        </p:blipFill>
        <p:spPr bwMode="auto">
          <a:xfrm>
            <a:off x="1524000" y="1905000"/>
            <a:ext cx="7620000" cy="152400"/>
          </a:xfrm>
          <a:prstGeom prst="rect">
            <a:avLst/>
          </a:prstGeom>
          <a:noFill/>
          <a:ln>
            <a:noFill/>
          </a:ln>
        </p:spPr>
      </p:pic>
      <p:pic>
        <p:nvPicPr>
          <p:cNvPr id="5" name="Picture 8" descr="WinFX__LineGlow"/>
          <p:cNvPicPr>
            <a:picLocks noChangeAspect="1" noChangeArrowheads="1"/>
          </p:cNvPicPr>
          <p:nvPr/>
        </p:nvPicPr>
        <p:blipFill>
          <a:blip r:embed="rId3">
            <a:extLst>
              <a:ext uri="{28A0092B-C50C-407E-A947-70E740481C1C}">
                <a14:useLocalDpi xmlns:a14="http://schemas.microsoft.com/office/drawing/2010/main" val="0"/>
              </a:ext>
            </a:extLst>
          </a:blip>
          <a:srcRect l="14999" t="33333"/>
          <a:stretch>
            <a:fillRect/>
          </a:stretch>
        </p:blipFill>
        <p:spPr bwMode="auto">
          <a:xfrm>
            <a:off x="0" y="4343400"/>
            <a:ext cx="777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ropbox\SS-Slides\DeCuong-CDIO\TemplateCDIOv1\HinhAnh\LogoCDIO_Transpar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863600"/>
            <a:ext cx="10525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Dropbox\SS-Slides\DeCuong-CDIO\TemplateCDIOv1\HinhAnh\LogoTruong_Transpar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815975"/>
            <a:ext cx="76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solidFill>
                  <a:schemeClr val="tx2"/>
                </a:solidFill>
                <a:effectLst>
                  <a:outerShdw blurRad="76200" dist="50800" dir="5400000" algn="tl" rotWithShape="0">
                    <a:srgbClr val="000000">
                      <a:alpha val="65000"/>
                    </a:srgbClr>
                  </a:outerShdw>
                </a:effectLst>
              </a:defRPr>
            </a:lvl1pPr>
          </a:lstStyle>
          <a:p>
            <a:r>
              <a:rPr lang="en-US"/>
              <a:t>Click to edit Master title style</a:t>
            </a:r>
          </a:p>
        </p:txBody>
      </p:sp>
    </p:spTree>
    <p:extLst>
      <p:ext uri="{BB962C8B-B14F-4D97-AF65-F5344CB8AC3E}">
        <p14:creationId xmlns:p14="http://schemas.microsoft.com/office/powerpoint/2010/main" val="239898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752600" y="1143000"/>
            <a:ext cx="73914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a:lvl1pPr>
            <a:lvl2pPr>
              <a:buClr>
                <a:srgbClr val="0F75BD"/>
              </a:buClr>
              <a:defRPr/>
            </a:lvl2pPr>
            <a:lvl3pPr marL="1201738" indent="-287338">
              <a:buClr>
                <a:schemeClr val="accent6"/>
              </a:buClr>
              <a:defRPr/>
            </a:lvl3pPr>
            <a:lvl4pPr>
              <a:buClr>
                <a:srgbClr val="0F75BD"/>
              </a:buClr>
              <a:defRPr/>
            </a:lvl4pPr>
            <a:lvl5pPr>
              <a:buClr>
                <a:schemeClr val="accent6"/>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7010400" y="6110288"/>
            <a:ext cx="2133600" cy="365125"/>
          </a:xfrm>
        </p:spPr>
        <p:txBody>
          <a:bodyPr/>
          <a:lstStyle>
            <a:lvl1pPr>
              <a:defRPr smtClean="0">
                <a:solidFill>
                  <a:schemeClr val="tx1"/>
                </a:solidFill>
                <a:latin typeface="Arial" panose="020B0604020202020204" pitchFamily="34" charset="0"/>
                <a:cs typeface="Arial" panose="020B0604020202020204" pitchFamily="34" charset="0"/>
              </a:defRPr>
            </a:lvl1pPr>
          </a:lstStyle>
          <a:p>
            <a:pPr>
              <a:defRPr/>
            </a:pPr>
            <a:fld id="{144C5D95-BBD2-46B1-BE04-44B1FE852FEC}" type="slidenum">
              <a:rPr lang="en-US"/>
              <a:pPr>
                <a:defRPr/>
              </a:pPr>
              <a:t>‹#›</a:t>
            </a:fld>
            <a:endParaRPr lang="en-US"/>
          </a:p>
        </p:txBody>
      </p:sp>
    </p:spTree>
    <p:extLst>
      <p:ext uri="{BB962C8B-B14F-4D97-AF65-F5344CB8AC3E}">
        <p14:creationId xmlns:p14="http://schemas.microsoft.com/office/powerpoint/2010/main" val="27754806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smtClean="0"/>
            </a:lvl1pPr>
          </a:lstStyle>
          <a:p>
            <a:pPr>
              <a:defRPr/>
            </a:pPr>
            <a:fld id="{233B6647-0783-4C43-B9BF-1EFB0AA9676C}" type="slidenum">
              <a:rPr lang="en-US"/>
              <a:pPr>
                <a:defRPr/>
              </a:pPr>
              <a:t>‹#›</a:t>
            </a:fld>
            <a:endParaRPr lang="en-US"/>
          </a:p>
        </p:txBody>
      </p:sp>
    </p:spTree>
    <p:extLst>
      <p:ext uri="{BB962C8B-B14F-4D97-AF65-F5344CB8AC3E}">
        <p14:creationId xmlns:p14="http://schemas.microsoft.com/office/powerpoint/2010/main" val="405925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smtClean="0"/>
            </a:lvl1pPr>
          </a:lstStyle>
          <a:p>
            <a:pPr>
              <a:defRPr/>
            </a:pPr>
            <a:fld id="{D57CD5B9-7636-4B12-ADC7-CB44D511D301}" type="slidenum">
              <a:rPr lang="en-US"/>
              <a:pPr>
                <a:defRPr/>
              </a:pPr>
              <a:t>‹#›</a:t>
            </a:fld>
            <a:endParaRPr lang="en-US"/>
          </a:p>
        </p:txBody>
      </p:sp>
    </p:spTree>
    <p:extLst>
      <p:ext uri="{BB962C8B-B14F-4D97-AF65-F5344CB8AC3E}">
        <p14:creationId xmlns:p14="http://schemas.microsoft.com/office/powerpoint/2010/main" val="292389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6A7263B-D8BE-4213-8EFB-5E12099A333F}" type="datetime1">
              <a:rPr lang="en-US"/>
              <a:pPr>
                <a:defRPr/>
              </a:pPr>
              <a:t>2/20/2022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E8B9222-7D8F-4D45-9C48-F169D2C7C466}" type="slidenum">
              <a:rPr lang="en-US"/>
              <a:pPr>
                <a:defRPr/>
              </a:pPr>
              <a:t>‹#›</a:t>
            </a:fld>
            <a:endParaRPr lang="en-US"/>
          </a:p>
        </p:txBody>
      </p:sp>
    </p:spTree>
    <p:extLst>
      <p:ext uri="{BB962C8B-B14F-4D97-AF65-F5344CB8AC3E}">
        <p14:creationId xmlns:p14="http://schemas.microsoft.com/office/powerpoint/2010/main" val="299494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9A4C7D8-AFA0-4970-8A48-DD73992402E9}" type="datetime1">
              <a:rPr lang="en-US"/>
              <a:pPr>
                <a:defRPr/>
              </a:pPr>
              <a:t>2/20/2022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064ACB8-B3BD-4E03-8595-A4F1B0E3A214}" type="slidenum">
              <a:rPr lang="en-US"/>
              <a:pPr>
                <a:defRPr/>
              </a:pPr>
              <a:t>‹#›</a:t>
            </a:fld>
            <a:endParaRPr lang="en-US"/>
          </a:p>
        </p:txBody>
      </p:sp>
    </p:spTree>
    <p:extLst>
      <p:ext uri="{BB962C8B-B14F-4D97-AF65-F5344CB8AC3E}">
        <p14:creationId xmlns:p14="http://schemas.microsoft.com/office/powerpoint/2010/main" val="396020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370037-24EC-4322-9489-D41CAB4B7F2E}" type="datetime1">
              <a:rPr lang="en-US"/>
              <a:pPr>
                <a:defRPr/>
              </a:pPr>
              <a:t>2/20/2022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4E392B0-EBDC-49A3-9114-37B21FFEFBBF}" type="slidenum">
              <a:rPr lang="en-US"/>
              <a:pPr>
                <a:defRPr/>
              </a:pPr>
              <a:t>‹#›</a:t>
            </a:fld>
            <a:endParaRPr lang="en-US"/>
          </a:p>
        </p:txBody>
      </p:sp>
    </p:spTree>
    <p:extLst>
      <p:ext uri="{BB962C8B-B14F-4D97-AF65-F5344CB8AC3E}">
        <p14:creationId xmlns:p14="http://schemas.microsoft.com/office/powerpoint/2010/main" val="412787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13BD95E-0D49-4EE2-B437-F4084A725729}" type="datetime1">
              <a:rPr lang="en-US"/>
              <a:pPr>
                <a:defRPr/>
              </a:pPr>
              <a:t>2/20/2022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B986CA-C68D-40B8-9493-E7F25A9B5000}" type="slidenum">
              <a:rPr lang="en-US"/>
              <a:pPr>
                <a:defRPr/>
              </a:pPr>
              <a:t>‹#›</a:t>
            </a:fld>
            <a:endParaRPr lang="en-US"/>
          </a:p>
        </p:txBody>
      </p:sp>
    </p:spTree>
    <p:extLst>
      <p:ext uri="{BB962C8B-B14F-4D97-AF65-F5344CB8AC3E}">
        <p14:creationId xmlns:p14="http://schemas.microsoft.com/office/powerpoint/2010/main" val="316722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D97BDF-5213-442A-AC89-25A9F0C5F402}" type="datetime1">
              <a:rPr lang="en-US"/>
              <a:pPr>
                <a:defRPr/>
              </a:pPr>
              <a:t>2/20/2022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6C987F-B982-411B-8D6D-DFF8F5E0B3A5}" type="slidenum">
              <a:rPr lang="en-US"/>
              <a:pPr>
                <a:defRPr/>
              </a:pPr>
              <a:t>‹#›</a:t>
            </a:fld>
            <a:endParaRPr lang="en-US"/>
          </a:p>
        </p:txBody>
      </p:sp>
    </p:spTree>
    <p:extLst>
      <p:ext uri="{BB962C8B-B14F-4D97-AF65-F5344CB8AC3E}">
        <p14:creationId xmlns:p14="http://schemas.microsoft.com/office/powerpoint/2010/main" val="426918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83DF78F7-D632-429D-A4A7-DC0454C13439}" type="datetime1">
              <a:rPr lang="en-US"/>
              <a:pPr>
                <a:defRPr/>
              </a:pPr>
              <a:t>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C0072987-0F49-4709-85FB-1FDD31EB0E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62" r:id="rId5"/>
    <p:sldLayoutId id="2147483763" r:id="rId6"/>
    <p:sldLayoutId id="2147483764" r:id="rId7"/>
    <p:sldLayoutId id="2147483765" r:id="rId8"/>
    <p:sldLayoutId id="2147483766" r:id="rId9"/>
    <p:sldLayoutId id="2147483767" r:id="rId10"/>
    <p:sldLayoutId id="2147483768" r:id="rId11"/>
    <p:sldLayoutId id="2147483773" r:id="rId12"/>
    <p:sldLayoutId id="2147483774" r:id="rId13"/>
  </p:sldLayoutIdLst>
  <p:hf hdr="0" ftr="0" dt="0"/>
  <p:txStyles>
    <p:titleStyle>
      <a:lvl1pPr algn="ctr" defTabSz="457200" rtl="0" fontAlgn="base">
        <a:spcBef>
          <a:spcPct val="0"/>
        </a:spcBef>
        <a:spcAft>
          <a:spcPct val="0"/>
        </a:spcAft>
        <a:defRPr sz="3600" b="1" kern="1200">
          <a:solidFill>
            <a:schemeClr val="tx1"/>
          </a:solidFill>
          <a:latin typeface="Arial" pitchFamily="34" charset="0"/>
          <a:ea typeface="MS PGothic" pitchFamily="34" charset="-128"/>
          <a:cs typeface="Arial" pitchFamily="34" charset="0"/>
        </a:defRPr>
      </a:lvl1pPr>
      <a:lvl2pPr algn="ctr" defTabSz="457200" rtl="0" fontAlgn="base">
        <a:spcBef>
          <a:spcPct val="0"/>
        </a:spcBef>
        <a:spcAft>
          <a:spcPct val="0"/>
        </a:spcAft>
        <a:defRPr sz="3600" b="1">
          <a:solidFill>
            <a:schemeClr val="tx1"/>
          </a:solidFill>
          <a:latin typeface="Arial" panose="020B0604020202020204" pitchFamily="34" charset="0"/>
          <a:ea typeface="MS PGothic" pitchFamily="34" charset="-128"/>
          <a:cs typeface="Arial" panose="020B0604020202020204" pitchFamily="34" charset="0"/>
        </a:defRPr>
      </a:lvl2pPr>
      <a:lvl3pPr algn="ctr" defTabSz="457200" rtl="0" fontAlgn="base">
        <a:spcBef>
          <a:spcPct val="0"/>
        </a:spcBef>
        <a:spcAft>
          <a:spcPct val="0"/>
        </a:spcAft>
        <a:defRPr sz="3600" b="1">
          <a:solidFill>
            <a:schemeClr val="tx1"/>
          </a:solidFill>
          <a:latin typeface="Arial" panose="020B0604020202020204" pitchFamily="34" charset="0"/>
          <a:ea typeface="MS PGothic" pitchFamily="34" charset="-128"/>
          <a:cs typeface="Arial" panose="020B0604020202020204" pitchFamily="34" charset="0"/>
        </a:defRPr>
      </a:lvl3pPr>
      <a:lvl4pPr algn="ctr" defTabSz="457200" rtl="0" fontAlgn="base">
        <a:spcBef>
          <a:spcPct val="0"/>
        </a:spcBef>
        <a:spcAft>
          <a:spcPct val="0"/>
        </a:spcAft>
        <a:defRPr sz="3600" b="1">
          <a:solidFill>
            <a:schemeClr val="tx1"/>
          </a:solidFill>
          <a:latin typeface="Arial" panose="020B0604020202020204" pitchFamily="34" charset="0"/>
          <a:ea typeface="MS PGothic" pitchFamily="34" charset="-128"/>
          <a:cs typeface="Arial" panose="020B0604020202020204" pitchFamily="34" charset="0"/>
        </a:defRPr>
      </a:lvl4pPr>
      <a:lvl5pPr algn="ctr" defTabSz="457200" rtl="0" fontAlgn="base">
        <a:spcBef>
          <a:spcPct val="0"/>
        </a:spcBef>
        <a:spcAft>
          <a:spcPct val="0"/>
        </a:spcAft>
        <a:defRPr sz="3600" b="1">
          <a:solidFill>
            <a:schemeClr val="tx1"/>
          </a:solidFill>
          <a:latin typeface="Arial" panose="020B0604020202020204" pitchFamily="34" charset="0"/>
          <a:ea typeface="MS PGothic" pitchFamily="34" charset="-128"/>
          <a:cs typeface="Arial" panose="020B0604020202020204"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fontAlgn="base">
        <a:spcBef>
          <a:spcPct val="20000"/>
        </a:spcBef>
        <a:spcAft>
          <a:spcPct val="0"/>
        </a:spcAft>
        <a:buClr>
          <a:srgbClr val="F7941D"/>
        </a:buClr>
        <a:buFont typeface="Wingdings 2" panose="05020102010507070707"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fontAlgn="base">
        <a:spcBef>
          <a:spcPct val="20000"/>
        </a:spcBef>
        <a:spcAft>
          <a:spcPct val="0"/>
        </a:spcAft>
        <a:buClr>
          <a:srgbClr val="0F75BD"/>
        </a:buClr>
        <a:buFont typeface="Wingdings" panose="05000000000000000000"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fontAlgn="base">
        <a:spcBef>
          <a:spcPct val="20000"/>
        </a:spcBef>
        <a:spcAft>
          <a:spcPct val="0"/>
        </a:spcAft>
        <a:buClr>
          <a:srgbClr val="F7941D"/>
        </a:buClr>
        <a:buFont typeface="Wingdings 2" panose="05020102010507070707"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fontAlgn="base">
        <a:spcBef>
          <a:spcPct val="20000"/>
        </a:spcBef>
        <a:spcAft>
          <a:spcPct val="0"/>
        </a:spcAft>
        <a:buClr>
          <a:srgbClr val="0F75BD"/>
        </a:buClr>
        <a:buFont typeface="Wingdings" panose="05000000000000000000"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fontAlgn="base">
        <a:spcBef>
          <a:spcPct val="20000"/>
        </a:spcBef>
        <a:spcAft>
          <a:spcPct val="0"/>
        </a:spcAft>
        <a:buClr>
          <a:srgbClr val="F7941D"/>
        </a:buClr>
        <a:buFont typeface="Arial" panose="020B0604020202020204" pitchFamily="34"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rtifactsoftware.com/" TargetMode="External"/><Relationship Id="rId2" Type="http://schemas.openxmlformats.org/officeDocument/2006/relationships/hyperlink" Target="http://www.laatuk.com/tools/reg_mgmt_tools.html" TargetMode="External"/><Relationship Id="rId1" Type="http://schemas.openxmlformats.org/officeDocument/2006/relationships/slideLayout" Target="../slideLayouts/slideLayout2.xml"/><Relationship Id="rId4" Type="http://schemas.openxmlformats.org/officeDocument/2006/relationships/hyperlink" Target="https://www.guru99.com/business-analyst-tutorial-course.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lqvu@fit.hcmus.edu.v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EN/Printed/RA_job_description.do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drive/folders/1VsdRgIYft5FdBxYS7jSIbJGUk8-14157?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1677988"/>
            <a:ext cx="7772400" cy="942975"/>
          </a:xfrm>
        </p:spPr>
        <p:txBody>
          <a:bodyPr/>
          <a:lstStyle/>
          <a:p>
            <a:r>
              <a:rPr lang="en-US" altLang="en-US"/>
              <a:t>Requirement Engineering</a:t>
            </a:r>
          </a:p>
        </p:txBody>
      </p:sp>
      <p:sp>
        <p:nvSpPr>
          <p:cNvPr id="10243" name="Rectangle 3"/>
          <p:cNvSpPr>
            <a:spLocks noGrp="1" noChangeArrowheads="1"/>
          </p:cNvSpPr>
          <p:nvPr>
            <p:ph type="subTitle" idx="1"/>
          </p:nvPr>
        </p:nvSpPr>
        <p:spPr>
          <a:xfrm>
            <a:off x="4572000" y="3621088"/>
            <a:ext cx="4114800" cy="381000"/>
          </a:xfrm>
        </p:spPr>
        <p:txBody>
          <a:bodyPr/>
          <a:lstStyle/>
          <a:p>
            <a:pPr algn="r">
              <a:lnSpc>
                <a:spcPct val="90000"/>
              </a:lnSpc>
            </a:pPr>
            <a:r>
              <a:rPr lang="en-US" altLang="en-US" sz="2000" dirty="0" err="1"/>
              <a:t>TS.Lâm</a:t>
            </a:r>
            <a:r>
              <a:rPr lang="en-US" altLang="en-US" sz="2000" dirty="0"/>
              <a:t> Quang Vũ</a:t>
            </a:r>
          </a:p>
          <a:p>
            <a:pPr algn="r">
              <a:lnSpc>
                <a:spcPct val="90000"/>
              </a:lnSpc>
            </a:pPr>
            <a:r>
              <a:rPr lang="en-US" altLang="en-US" sz="2000" dirty="0"/>
              <a:t>lqvu@fit.hcmus.edu.vn</a:t>
            </a:r>
          </a:p>
        </p:txBody>
      </p:sp>
      <p:sp>
        <p:nvSpPr>
          <p:cNvPr id="10244" name="Rectangle 5"/>
          <p:cNvSpPr>
            <a:spLocks noChangeArrowheads="1"/>
          </p:cNvSpPr>
          <p:nvPr/>
        </p:nvSpPr>
        <p:spPr bwMode="auto">
          <a:xfrm>
            <a:off x="0" y="3000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6" name="Rectangle 2"/>
          <p:cNvSpPr txBox="1">
            <a:spLocks noChangeArrowheads="1"/>
          </p:cNvSpPr>
          <p:nvPr/>
        </p:nvSpPr>
        <p:spPr bwMode="auto">
          <a:xfrm>
            <a:off x="685800" y="2587625"/>
            <a:ext cx="7772400" cy="809625"/>
          </a:xfrm>
          <a:prstGeom prst="rect">
            <a:avLst/>
          </a:prstGeom>
          <a:noFill/>
          <a:ln w="9525">
            <a:noFill/>
            <a:miter lim="800000"/>
            <a:headEnd/>
            <a:tailEnd/>
          </a:ln>
          <a:effectLst/>
        </p:spPr>
        <p:txBody>
          <a:bodyPr anchor="b"/>
          <a:lstStyle/>
          <a:p>
            <a:pPr algn="ctr" eaLnBrk="1" hangingPunct="1">
              <a:defRPr/>
            </a:pPr>
            <a:r>
              <a:rPr lang="en-US" sz="4000" b="1" kern="0" dirty="0" err="1">
                <a:solidFill>
                  <a:schemeClr val="tx2"/>
                </a:solidFill>
                <a:latin typeface="+mj-lt"/>
                <a:ea typeface="+mj-ea"/>
                <a:cs typeface="+mj-cs"/>
              </a:rPr>
              <a:t>Giới</a:t>
            </a:r>
            <a:r>
              <a:rPr lang="en-US" sz="4000" b="1" kern="0" dirty="0">
                <a:solidFill>
                  <a:schemeClr val="tx2"/>
                </a:solidFill>
                <a:latin typeface="+mj-lt"/>
                <a:ea typeface="+mj-ea"/>
                <a:cs typeface="+mj-cs"/>
              </a:rPr>
              <a:t> </a:t>
            </a:r>
            <a:r>
              <a:rPr lang="en-US" sz="4000" b="1" kern="0" dirty="0" err="1">
                <a:solidFill>
                  <a:schemeClr val="tx2"/>
                </a:solidFill>
                <a:latin typeface="+mj-lt"/>
                <a:ea typeface="+mj-ea"/>
                <a:cs typeface="+mj-cs"/>
              </a:rPr>
              <a:t>thiệu</a:t>
            </a:r>
            <a:endParaRPr lang="en-US" sz="4000" b="1" kern="0" dirty="0">
              <a:solidFill>
                <a:schemeClr val="tx2"/>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 trình đồ án</a:t>
            </a:r>
          </a:p>
        </p:txBody>
      </p:sp>
      <p:sp>
        <p:nvSpPr>
          <p:cNvPr id="3" name="Content Placeholder 2"/>
          <p:cNvSpPr>
            <a:spLocks noGrp="1"/>
          </p:cNvSpPr>
          <p:nvPr>
            <p:ph idx="1"/>
          </p:nvPr>
        </p:nvSpPr>
        <p:spPr/>
        <p:txBody>
          <a:bodyPr/>
          <a:lstStyle/>
          <a:p>
            <a:r>
              <a:rPr lang="en-US" sz="2800" dirty="0"/>
              <a:t>Thành lập </a:t>
            </a:r>
            <a:r>
              <a:rPr lang="en-US" sz="2800" dirty="0" err="1"/>
              <a:t>nhóm</a:t>
            </a:r>
            <a:r>
              <a:rPr lang="en-US" sz="2800" dirty="0"/>
              <a:t> (~5 SV)</a:t>
            </a:r>
          </a:p>
          <a:p>
            <a:r>
              <a:rPr lang="en-US" sz="2800" dirty="0" err="1"/>
              <a:t>Chọn</a:t>
            </a:r>
            <a:r>
              <a:rPr lang="en-US" sz="2800" dirty="0"/>
              <a:t> </a:t>
            </a:r>
            <a:r>
              <a:rPr lang="en-US" sz="2800" dirty="0" err="1"/>
              <a:t>chủ</a:t>
            </a:r>
            <a:r>
              <a:rPr lang="en-US" sz="2800" dirty="0"/>
              <a:t> </a:t>
            </a:r>
            <a:r>
              <a:rPr lang="en-US" sz="2800" dirty="0" err="1"/>
              <a:t>đề</a:t>
            </a:r>
            <a:r>
              <a:rPr lang="en-US" sz="2800" dirty="0"/>
              <a:t> </a:t>
            </a:r>
            <a:r>
              <a:rPr lang="en-US" sz="2800" dirty="0">
                <a:sym typeface="Wingdings" panose="05000000000000000000" pitchFamily="2" charset="2"/>
              </a:rPr>
              <a:t> </a:t>
            </a:r>
            <a:r>
              <a:rPr lang="en-US" sz="2800" dirty="0" err="1">
                <a:sym typeface="Wingdings" panose="05000000000000000000" pitchFamily="2" charset="2"/>
              </a:rPr>
              <a:t>chọn</a:t>
            </a:r>
            <a:r>
              <a:rPr lang="en-US" sz="2800" dirty="0">
                <a:sym typeface="Wingdings" panose="05000000000000000000" pitchFamily="2" charset="2"/>
              </a:rPr>
              <a:t> </a:t>
            </a:r>
            <a:r>
              <a:rPr lang="en-US" sz="2800" dirty="0" err="1">
                <a:sym typeface="Wingdings" panose="05000000000000000000" pitchFamily="2" charset="2"/>
              </a:rPr>
              <a:t>ứng</a:t>
            </a:r>
            <a:r>
              <a:rPr lang="en-US" sz="2800" dirty="0">
                <a:sym typeface="Wingdings" panose="05000000000000000000" pitchFamily="2" charset="2"/>
              </a:rPr>
              <a:t> </a:t>
            </a:r>
            <a:r>
              <a:rPr lang="en-US" sz="2800" dirty="0" err="1">
                <a:sym typeface="Wingdings" panose="05000000000000000000" pitchFamily="2" charset="2"/>
              </a:rPr>
              <a:t>dụng</a:t>
            </a:r>
            <a:endParaRPr lang="en-US" sz="2800" dirty="0">
              <a:sym typeface="Wingdings" panose="05000000000000000000" pitchFamily="2" charset="2"/>
            </a:endParaRPr>
          </a:p>
          <a:p>
            <a:r>
              <a:rPr lang="en-US" sz="2800" dirty="0">
                <a:sym typeface="Wingdings" panose="05000000000000000000" pitchFamily="2" charset="2"/>
              </a:rPr>
              <a:t>Thu </a:t>
            </a:r>
            <a:r>
              <a:rPr lang="en-US" sz="2800" dirty="0" err="1">
                <a:sym typeface="Wingdings" panose="05000000000000000000" pitchFamily="2" charset="2"/>
              </a:rPr>
              <a:t>thập</a:t>
            </a:r>
            <a:r>
              <a:rPr lang="en-US" sz="2800" dirty="0">
                <a:sym typeface="Wingdings" panose="05000000000000000000" pitchFamily="2" charset="2"/>
              </a:rPr>
              <a:t> </a:t>
            </a:r>
            <a:r>
              <a:rPr lang="en-US" sz="2800" dirty="0" err="1">
                <a:sym typeface="Wingdings" panose="05000000000000000000" pitchFamily="2" charset="2"/>
              </a:rPr>
              <a:t>yêu</a:t>
            </a:r>
            <a:r>
              <a:rPr lang="en-US" sz="2800" dirty="0">
                <a:sym typeface="Wingdings" panose="05000000000000000000" pitchFamily="2" charset="2"/>
              </a:rPr>
              <a:t> </a:t>
            </a:r>
            <a:r>
              <a:rPr lang="en-US" sz="2800" dirty="0" err="1">
                <a:sym typeface="Wingdings" panose="05000000000000000000" pitchFamily="2" charset="2"/>
              </a:rPr>
              <a:t>cầu</a:t>
            </a:r>
            <a:endParaRPr lang="en-US" sz="2800" dirty="0">
              <a:sym typeface="Wingdings" panose="05000000000000000000" pitchFamily="2" charset="2"/>
            </a:endParaRPr>
          </a:p>
          <a:p>
            <a:pPr lvl="1"/>
            <a:r>
              <a:rPr lang="en-US" sz="2400" dirty="0">
                <a:sym typeface="Wingdings" panose="05000000000000000000" pitchFamily="2" charset="2"/>
              </a:rPr>
              <a:t>front-end, back-end</a:t>
            </a:r>
            <a:endParaRPr lang="en-US" sz="2400" dirty="0"/>
          </a:p>
          <a:p>
            <a:pPr lvl="1"/>
            <a:r>
              <a:rPr lang="en-US" sz="2400" dirty="0">
                <a:sym typeface="Wingdings" panose="05000000000000000000" pitchFamily="2" charset="2"/>
              </a:rPr>
              <a:t>Client-server</a:t>
            </a:r>
          </a:p>
          <a:p>
            <a:pPr lvl="1"/>
            <a:r>
              <a:rPr lang="en-US" sz="2400" dirty="0">
                <a:sym typeface="Wingdings" panose="05000000000000000000" pitchFamily="2" charset="2"/>
              </a:rPr>
              <a:t>Mobile </a:t>
            </a:r>
          </a:p>
          <a:p>
            <a:r>
              <a:rPr lang="en-US" sz="2800" dirty="0" err="1">
                <a:sym typeface="Wingdings" panose="05000000000000000000" pitchFamily="2" charset="2"/>
              </a:rPr>
              <a:t>Đặc</a:t>
            </a:r>
            <a:r>
              <a:rPr lang="en-US" sz="2800" dirty="0">
                <a:sym typeface="Wingdings" panose="05000000000000000000" pitchFamily="2" charset="2"/>
              </a:rPr>
              <a:t> </a:t>
            </a:r>
            <a:r>
              <a:rPr lang="en-US" sz="2800" dirty="0" err="1">
                <a:sym typeface="Wingdings" panose="05000000000000000000" pitchFamily="2" charset="2"/>
              </a:rPr>
              <a:t>tả</a:t>
            </a:r>
            <a:r>
              <a:rPr lang="en-US" sz="2800" dirty="0">
                <a:sym typeface="Wingdings" panose="05000000000000000000" pitchFamily="2" charset="2"/>
              </a:rPr>
              <a:t> </a:t>
            </a:r>
            <a:r>
              <a:rPr lang="en-US" sz="2800" dirty="0" err="1">
                <a:sym typeface="Wingdings" panose="05000000000000000000" pitchFamily="2" charset="2"/>
              </a:rPr>
              <a:t>và</a:t>
            </a:r>
            <a:r>
              <a:rPr lang="en-US" sz="2800" dirty="0">
                <a:sym typeface="Wingdings" panose="05000000000000000000" pitchFamily="2" charset="2"/>
              </a:rPr>
              <a:t> </a:t>
            </a:r>
            <a:r>
              <a:rPr lang="en-US" sz="2800" dirty="0" err="1">
                <a:sym typeface="Wingdings" panose="05000000000000000000" pitchFamily="2" charset="2"/>
              </a:rPr>
              <a:t>mô</a:t>
            </a:r>
            <a:r>
              <a:rPr lang="en-US" sz="2800" dirty="0">
                <a:sym typeface="Wingdings" panose="05000000000000000000" pitchFamily="2" charset="2"/>
              </a:rPr>
              <a:t> </a:t>
            </a:r>
            <a:r>
              <a:rPr lang="en-US" sz="2800" dirty="0" err="1">
                <a:sym typeface="Wingdings" panose="05000000000000000000" pitchFamily="2" charset="2"/>
              </a:rPr>
              <a:t>hình</a:t>
            </a:r>
            <a:r>
              <a:rPr lang="en-US" sz="2800" dirty="0">
                <a:sym typeface="Wingdings" panose="05000000000000000000" pitchFamily="2" charset="2"/>
              </a:rPr>
              <a:t> </a:t>
            </a:r>
            <a:r>
              <a:rPr lang="en-US" sz="2800" dirty="0" err="1">
                <a:sym typeface="Wingdings" panose="05000000000000000000" pitchFamily="2" charset="2"/>
              </a:rPr>
              <a:t>hóa</a:t>
            </a:r>
            <a:endParaRPr lang="en-US" sz="2800" dirty="0">
              <a:sym typeface="Wingdings" panose="05000000000000000000" pitchFamily="2" charset="2"/>
            </a:endParaRPr>
          </a:p>
          <a:p>
            <a:r>
              <a:rPr lang="en-US" sz="2800" dirty="0" err="1">
                <a:sym typeface="Wingdings" panose="05000000000000000000" pitchFamily="2" charset="2"/>
              </a:rPr>
              <a:t>Thiết</a:t>
            </a:r>
            <a:r>
              <a:rPr lang="en-US" sz="2800" dirty="0">
                <a:sym typeface="Wingdings" panose="05000000000000000000" pitchFamily="2" charset="2"/>
              </a:rPr>
              <a:t> </a:t>
            </a:r>
            <a:r>
              <a:rPr lang="en-US" sz="2800" dirty="0" err="1">
                <a:sym typeface="Wingdings" panose="05000000000000000000" pitchFamily="2" charset="2"/>
              </a:rPr>
              <a:t>kế</a:t>
            </a:r>
            <a:r>
              <a:rPr lang="en-US" sz="2800" dirty="0">
                <a:sym typeface="Wingdings" panose="05000000000000000000" pitchFamily="2" charset="2"/>
              </a:rPr>
              <a:t> prototype</a:t>
            </a:r>
          </a:p>
          <a:p>
            <a:pPr lvl="1"/>
            <a:r>
              <a:rPr lang="en-US" sz="2400" dirty="0" err="1">
                <a:sym typeface="Wingdings" panose="05000000000000000000" pitchFamily="2" charset="2"/>
              </a:rPr>
              <a:t>Đầy</a:t>
            </a:r>
            <a:r>
              <a:rPr lang="en-US" sz="2400" dirty="0">
                <a:sym typeface="Wingdings" panose="05000000000000000000" pitchFamily="2" charset="2"/>
              </a:rPr>
              <a:t> </a:t>
            </a:r>
            <a:r>
              <a:rPr lang="en-US" sz="2400" dirty="0" err="1">
                <a:sym typeface="Wingdings" panose="05000000000000000000" pitchFamily="2" charset="2"/>
              </a:rPr>
              <a:t>đủ</a:t>
            </a:r>
            <a:r>
              <a:rPr lang="en-US" sz="2400" dirty="0">
                <a:sym typeface="Wingdings" panose="05000000000000000000" pitchFamily="2" charset="2"/>
              </a:rPr>
              <a:t> </a:t>
            </a:r>
            <a:r>
              <a:rPr lang="en-US" sz="2400" dirty="0" err="1">
                <a:sym typeface="Wingdings" panose="05000000000000000000" pitchFamily="2" charset="2"/>
              </a:rPr>
              <a:t>chức</a:t>
            </a:r>
            <a:r>
              <a:rPr lang="en-US" sz="2400" dirty="0">
                <a:sym typeface="Wingdings" panose="05000000000000000000" pitchFamily="2" charset="2"/>
              </a:rPr>
              <a:t> </a:t>
            </a:r>
            <a:r>
              <a:rPr lang="en-US" sz="2400" dirty="0" err="1">
                <a:sym typeface="Wingdings" panose="05000000000000000000" pitchFamily="2" charset="2"/>
              </a:rPr>
              <a:t>năng</a:t>
            </a:r>
            <a:endParaRPr lang="en-US" sz="2400" dirty="0"/>
          </a:p>
        </p:txBody>
      </p:sp>
      <p:sp>
        <p:nvSpPr>
          <p:cNvPr id="4" name="Slide Number Placeholder 3"/>
          <p:cNvSpPr>
            <a:spLocks noGrp="1"/>
          </p:cNvSpPr>
          <p:nvPr>
            <p:ph type="sldNum" sz="quarter" idx="10"/>
          </p:nvPr>
        </p:nvSpPr>
        <p:spPr/>
        <p:txBody>
          <a:bodyPr/>
          <a:lstStyle/>
          <a:p>
            <a:pPr>
              <a:defRPr/>
            </a:pPr>
            <a:fld id="{144C5D95-BBD2-46B1-BE04-44B1FE852FEC}" type="slidenum">
              <a:rPr lang="en-US" smtClean="0"/>
              <a:pPr>
                <a:defRPr/>
              </a:pPr>
              <a:t>10</a:t>
            </a:fld>
            <a:endParaRPr lang="en-US"/>
          </a:p>
        </p:txBody>
      </p:sp>
    </p:spTree>
    <p:extLst>
      <p:ext uri="{BB962C8B-B14F-4D97-AF65-F5344CB8AC3E}">
        <p14:creationId xmlns:p14="http://schemas.microsoft.com/office/powerpoint/2010/main" val="415328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 </a:t>
            </a:r>
            <a:r>
              <a:rPr lang="en-US" dirty="0" err="1"/>
              <a:t>chủ</a:t>
            </a:r>
            <a:r>
              <a:rPr lang="en-US" dirty="0"/>
              <a:t> </a:t>
            </a:r>
            <a:r>
              <a:rPr lang="en-US" dirty="0" err="1"/>
              <a:t>đề</a:t>
            </a:r>
            <a:r>
              <a:rPr lang="en-US" dirty="0"/>
              <a:t> </a:t>
            </a:r>
            <a:r>
              <a:rPr lang="en-US" dirty="0" err="1"/>
              <a:t>gợi</a:t>
            </a:r>
            <a:r>
              <a:rPr lang="en-US" dirty="0"/>
              <a:t> ý</a:t>
            </a:r>
          </a:p>
        </p:txBody>
      </p:sp>
      <p:sp>
        <p:nvSpPr>
          <p:cNvPr id="3" name="Content Placeholder 2"/>
          <p:cNvSpPr>
            <a:spLocks noGrp="1"/>
          </p:cNvSpPr>
          <p:nvPr>
            <p:ph idx="1"/>
          </p:nvPr>
        </p:nvSpPr>
        <p:spPr/>
        <p:txBody>
          <a:bodyPr/>
          <a:lstStyle/>
          <a:p>
            <a:pPr marL="0" indent="0">
              <a:buNone/>
            </a:pPr>
            <a:r>
              <a:rPr lang="en-US" sz="2400" dirty="0" err="1"/>
              <a:t>Giải</a:t>
            </a:r>
            <a:r>
              <a:rPr lang="en-US" sz="2400" dirty="0"/>
              <a:t> </a:t>
            </a:r>
            <a:r>
              <a:rPr lang="en-US" sz="2400" dirty="0" err="1"/>
              <a:t>quyết</a:t>
            </a:r>
            <a:r>
              <a:rPr lang="en-US" sz="2400" dirty="0"/>
              <a:t> </a:t>
            </a:r>
            <a:r>
              <a:rPr lang="en-US" sz="2400" dirty="0" err="1"/>
              <a:t>vấn</a:t>
            </a:r>
            <a:r>
              <a:rPr lang="en-US" sz="2400" dirty="0"/>
              <a:t> </a:t>
            </a:r>
            <a:r>
              <a:rPr lang="en-US" sz="2400" dirty="0" err="1"/>
              <a:t>đề</a:t>
            </a:r>
            <a:r>
              <a:rPr lang="en-US" sz="2400" dirty="0"/>
              <a:t> </a:t>
            </a:r>
            <a:r>
              <a:rPr lang="en-US" sz="2400" dirty="0" err="1"/>
              <a:t>xã</a:t>
            </a:r>
            <a:r>
              <a:rPr lang="en-US" sz="2400" dirty="0"/>
              <a:t> </a:t>
            </a:r>
            <a:r>
              <a:rPr lang="en-US" sz="2400" dirty="0" err="1"/>
              <a:t>hội</a:t>
            </a:r>
            <a:endParaRPr lang="en-US" sz="2400" dirty="0"/>
          </a:p>
          <a:p>
            <a:pPr marL="514350" indent="-514350">
              <a:buFont typeface="+mj-lt"/>
              <a:buAutoNum type="alphaUcPeriod"/>
            </a:pPr>
            <a:r>
              <a:rPr lang="en-US" sz="2400" dirty="0"/>
              <a:t>IoT</a:t>
            </a:r>
          </a:p>
          <a:p>
            <a:pPr marL="514350" indent="-514350">
              <a:buFont typeface="+mj-lt"/>
              <a:buAutoNum type="alphaUcPeriod"/>
            </a:pPr>
            <a:r>
              <a:rPr lang="en-US" sz="2400" dirty="0"/>
              <a:t>Sharing economy</a:t>
            </a:r>
          </a:p>
          <a:p>
            <a:pPr marL="514350" indent="-514350">
              <a:buFont typeface="+mj-lt"/>
              <a:buAutoNum type="alphaUcPeriod"/>
            </a:pPr>
            <a:r>
              <a:rPr lang="en-US" sz="2400" dirty="0"/>
              <a:t>FinTech</a:t>
            </a:r>
          </a:p>
          <a:p>
            <a:pPr marL="514350" indent="-514350">
              <a:buFont typeface="+mj-lt"/>
              <a:buAutoNum type="alphaUcPeriod"/>
            </a:pPr>
            <a:r>
              <a:rPr lang="en-US" sz="2000" dirty="0"/>
              <a:t>BUS</a:t>
            </a:r>
          </a:p>
          <a:p>
            <a:pPr marL="514350" indent="-514350">
              <a:buFont typeface="+mj-lt"/>
              <a:buAutoNum type="alphaUcPeriod"/>
            </a:pPr>
            <a:r>
              <a:rPr lang="en-US" sz="2000" dirty="0"/>
              <a:t>Ô </a:t>
            </a:r>
            <a:r>
              <a:rPr lang="en-US" sz="2000" dirty="0" err="1"/>
              <a:t>nhiễm</a:t>
            </a:r>
            <a:r>
              <a:rPr lang="en-US" sz="2000" dirty="0"/>
              <a:t> </a:t>
            </a:r>
            <a:r>
              <a:rPr lang="en-US" sz="2000" dirty="0" err="1"/>
              <a:t>môi</a:t>
            </a:r>
            <a:r>
              <a:rPr lang="en-US" sz="2000" dirty="0"/>
              <a:t> tr</a:t>
            </a:r>
            <a:r>
              <a:rPr lang="vi-VN" sz="2000" dirty="0"/>
              <a:t>ư</a:t>
            </a:r>
            <a:r>
              <a:rPr lang="en-US" sz="2000" dirty="0" err="1"/>
              <a:t>ờng</a:t>
            </a:r>
            <a:endParaRPr lang="en-US" sz="2000" dirty="0"/>
          </a:p>
          <a:p>
            <a:pPr marL="514350" indent="-514350">
              <a:buFont typeface="+mj-lt"/>
              <a:buAutoNum type="alphaUcPeriod"/>
            </a:pPr>
            <a:r>
              <a:rPr lang="en-US" sz="2000" dirty="0"/>
              <a:t>Đề tài h</a:t>
            </a:r>
            <a:r>
              <a:rPr lang="vi-VN" sz="2000" dirty="0"/>
              <a:t>ư</a:t>
            </a:r>
            <a:r>
              <a:rPr lang="en-US" sz="2000" dirty="0" err="1"/>
              <a:t>ớng</a:t>
            </a:r>
            <a:r>
              <a:rPr lang="en-US" sz="2000" dirty="0"/>
              <a:t> tới đồ án tốt nghiệp</a:t>
            </a:r>
          </a:p>
          <a:p>
            <a:pPr marL="911225" lvl="1" indent="-514350">
              <a:buFont typeface="+mj-lt"/>
              <a:buAutoNum type="alphaUcPeriod"/>
            </a:pPr>
            <a:r>
              <a:rPr lang="en-US" sz="1600" dirty="0"/>
              <a:t>Hệ thống quản lý phòng, tài sản</a:t>
            </a:r>
          </a:p>
          <a:p>
            <a:pPr marL="911225" lvl="1" indent="-514350">
              <a:buFont typeface="+mj-lt"/>
              <a:buAutoNum type="alphaUcPeriod"/>
            </a:pPr>
            <a:r>
              <a:rPr lang="en-US" sz="1600" dirty="0"/>
              <a:t>Hệ thống điểm danh</a:t>
            </a:r>
          </a:p>
          <a:p>
            <a:pPr marL="911225" lvl="1" indent="-514350">
              <a:buFont typeface="+mj-lt"/>
              <a:buAutoNum type="alphaUcPeriod"/>
            </a:pPr>
            <a:r>
              <a:rPr lang="en-US" sz="1600" dirty="0"/>
              <a:t>Hệ thống tích điểm hoạt động</a:t>
            </a:r>
          </a:p>
          <a:p>
            <a:pPr marL="911225" lvl="1" indent="-514350">
              <a:buFont typeface="+mj-lt"/>
              <a:buAutoNum type="alphaUcPeriod"/>
            </a:pPr>
            <a:r>
              <a:rPr lang="en-US" sz="1600"/>
              <a:t>….</a:t>
            </a:r>
            <a:endParaRPr lang="en-US" sz="1600" dirty="0"/>
          </a:p>
          <a:p>
            <a:pPr marL="514350" indent="-514350">
              <a:buFont typeface="+mj-lt"/>
              <a:buAutoNum type="alphaUcPeriod"/>
            </a:pPr>
            <a:endParaRPr lang="en-US" sz="2000" dirty="0"/>
          </a:p>
          <a:p>
            <a:pPr marL="514350" indent="-514350">
              <a:buFont typeface="+mj-lt"/>
              <a:buAutoNum type="alphaUcPeriod"/>
            </a:pPr>
            <a:endParaRPr lang="en-US" sz="2400" dirty="0"/>
          </a:p>
          <a:p>
            <a:pPr marL="514350" indent="-514350">
              <a:buFont typeface="+mj-lt"/>
              <a:buAutoNum type="alphaUcPeriod"/>
            </a:pPr>
            <a:endParaRPr lang="en-US" sz="2400" dirty="0"/>
          </a:p>
        </p:txBody>
      </p:sp>
      <p:sp>
        <p:nvSpPr>
          <p:cNvPr id="4" name="Slide Number Placeholder 3"/>
          <p:cNvSpPr>
            <a:spLocks noGrp="1"/>
          </p:cNvSpPr>
          <p:nvPr>
            <p:ph type="sldNum" sz="quarter" idx="10"/>
          </p:nvPr>
        </p:nvSpPr>
        <p:spPr/>
        <p:txBody>
          <a:bodyPr/>
          <a:lstStyle/>
          <a:p>
            <a:pPr>
              <a:defRPr/>
            </a:pPr>
            <a:fld id="{144C5D95-BBD2-46B1-BE04-44B1FE852FEC}" type="slidenum">
              <a:rPr lang="en-US" smtClean="0"/>
              <a:pPr>
                <a:defRPr/>
              </a:pPr>
              <a:t>11</a:t>
            </a:fld>
            <a:endParaRPr lang="en-US"/>
          </a:p>
        </p:txBody>
      </p:sp>
    </p:spTree>
    <p:extLst>
      <p:ext uri="{BB962C8B-B14F-4D97-AF65-F5344CB8AC3E}">
        <p14:creationId xmlns:p14="http://schemas.microsoft.com/office/powerpoint/2010/main" val="285037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 cá nhân hàng tuần</a:t>
            </a:r>
          </a:p>
        </p:txBody>
      </p:sp>
      <p:sp>
        <p:nvSpPr>
          <p:cNvPr id="3" name="Content Placeholder 2"/>
          <p:cNvSpPr>
            <a:spLocks noGrp="1"/>
          </p:cNvSpPr>
          <p:nvPr>
            <p:ph idx="1"/>
          </p:nvPr>
        </p:nvSpPr>
        <p:spPr/>
        <p:txBody>
          <a:bodyPr/>
          <a:lstStyle/>
          <a:p>
            <a:r>
              <a:rPr lang="en-US" dirty="0" err="1"/>
              <a:t>Bài</a:t>
            </a:r>
            <a:r>
              <a:rPr lang="en-US" dirty="0"/>
              <a:t> </a:t>
            </a:r>
            <a:r>
              <a:rPr lang="en-US" dirty="0" err="1"/>
              <a:t>tập</a:t>
            </a:r>
            <a:r>
              <a:rPr lang="en-US" dirty="0"/>
              <a:t> </a:t>
            </a:r>
            <a:r>
              <a:rPr lang="en-US" dirty="0" err="1"/>
              <a:t>theo</a:t>
            </a:r>
            <a:r>
              <a:rPr lang="en-US" dirty="0"/>
              <a:t> </a:t>
            </a:r>
            <a:r>
              <a:rPr lang="en-US" dirty="0" err="1"/>
              <a:t>chủ</a:t>
            </a:r>
            <a:r>
              <a:rPr lang="en-US" dirty="0"/>
              <a:t> </a:t>
            </a:r>
            <a:r>
              <a:rPr lang="en-US" dirty="0" err="1"/>
              <a:t>đề</a:t>
            </a:r>
            <a:r>
              <a:rPr lang="en-US" dirty="0"/>
              <a:t> </a:t>
            </a:r>
            <a:r>
              <a:rPr lang="en-US" dirty="0" err="1"/>
              <a:t>hằng</a:t>
            </a:r>
            <a:r>
              <a:rPr lang="en-US" dirty="0"/>
              <a:t> </a:t>
            </a:r>
            <a:r>
              <a:rPr lang="en-US" dirty="0" err="1"/>
              <a:t>tuần</a:t>
            </a:r>
            <a:r>
              <a:rPr lang="en-US" dirty="0"/>
              <a:t> (</a:t>
            </a:r>
            <a:r>
              <a:rPr lang="en-US" dirty="0" err="1"/>
              <a:t>cá</a:t>
            </a:r>
            <a:r>
              <a:rPr lang="en-US" dirty="0"/>
              <a:t> </a:t>
            </a:r>
            <a:r>
              <a:rPr lang="en-US" dirty="0" err="1"/>
              <a:t>nhân</a:t>
            </a:r>
            <a:r>
              <a:rPr lang="en-US" dirty="0"/>
              <a:t>)</a:t>
            </a:r>
          </a:p>
          <a:p>
            <a:pPr lvl="1"/>
            <a:r>
              <a:rPr lang="en-US" dirty="0" err="1"/>
              <a:t>Khảo</a:t>
            </a:r>
            <a:r>
              <a:rPr lang="en-US" dirty="0"/>
              <a:t> </a:t>
            </a:r>
            <a:r>
              <a:rPr lang="en-US" dirty="0" err="1"/>
              <a:t>sát</a:t>
            </a:r>
            <a:r>
              <a:rPr lang="en-US" dirty="0"/>
              <a:t> </a:t>
            </a:r>
            <a:r>
              <a:rPr lang="en-US" dirty="0" err="1"/>
              <a:t>phần</a:t>
            </a:r>
            <a:r>
              <a:rPr lang="en-US" dirty="0"/>
              <a:t> </a:t>
            </a:r>
            <a:r>
              <a:rPr lang="en-US" dirty="0" err="1"/>
              <a:t>mềm</a:t>
            </a:r>
            <a:r>
              <a:rPr lang="en-US" dirty="0"/>
              <a:t> </a:t>
            </a:r>
            <a:r>
              <a:rPr lang="en-US" dirty="0" err="1"/>
              <a:t>theo</a:t>
            </a:r>
            <a:r>
              <a:rPr lang="en-US" dirty="0"/>
              <a:t> </a:t>
            </a:r>
            <a:r>
              <a:rPr lang="en-US" dirty="0" err="1"/>
              <a:t>chủ</a:t>
            </a:r>
            <a:r>
              <a:rPr lang="en-US" dirty="0"/>
              <a:t> </a:t>
            </a:r>
            <a:r>
              <a:rPr lang="en-US" dirty="0" err="1"/>
              <a:t>đề</a:t>
            </a:r>
            <a:endParaRPr lang="en-US" dirty="0"/>
          </a:p>
          <a:p>
            <a:pPr lvl="1"/>
            <a:r>
              <a:rPr lang="en-US" dirty="0" err="1"/>
              <a:t>Tạo</a:t>
            </a:r>
            <a:r>
              <a:rPr lang="en-US" dirty="0"/>
              <a:t> </a:t>
            </a:r>
            <a:r>
              <a:rPr lang="en-US" dirty="0" err="1"/>
              <a:t>bảng</a:t>
            </a:r>
            <a:r>
              <a:rPr lang="en-US" dirty="0"/>
              <a:t> </a:t>
            </a:r>
            <a:r>
              <a:rPr lang="en-US" dirty="0" err="1"/>
              <a:t>khảo</a:t>
            </a:r>
            <a:r>
              <a:rPr lang="en-US" dirty="0"/>
              <a:t> </a:t>
            </a:r>
            <a:r>
              <a:rPr lang="en-US" dirty="0" err="1"/>
              <a:t>sát</a:t>
            </a:r>
            <a:r>
              <a:rPr lang="en-US" dirty="0"/>
              <a:t> (</a:t>
            </a:r>
            <a:r>
              <a:rPr lang="en-US" dirty="0" err="1"/>
              <a:t>bằng</a:t>
            </a:r>
            <a:r>
              <a:rPr lang="en-US" dirty="0"/>
              <a:t> tools)</a:t>
            </a:r>
          </a:p>
          <a:p>
            <a:pPr lvl="1"/>
            <a:r>
              <a:rPr lang="en-US" dirty="0" err="1"/>
              <a:t>Thiết</a:t>
            </a:r>
            <a:r>
              <a:rPr lang="en-US" dirty="0"/>
              <a:t> </a:t>
            </a:r>
            <a:r>
              <a:rPr lang="en-US" dirty="0" err="1"/>
              <a:t>kế</a:t>
            </a:r>
            <a:r>
              <a:rPr lang="en-US" dirty="0"/>
              <a:t> </a:t>
            </a:r>
            <a:r>
              <a:rPr lang="en-US" dirty="0" err="1"/>
              <a:t>quy</a:t>
            </a:r>
            <a:r>
              <a:rPr lang="en-US" dirty="0"/>
              <a:t> </a:t>
            </a:r>
            <a:r>
              <a:rPr lang="en-US" dirty="0" err="1"/>
              <a:t>trình</a:t>
            </a:r>
            <a:r>
              <a:rPr lang="en-US" dirty="0"/>
              <a:t> </a:t>
            </a:r>
            <a:r>
              <a:rPr lang="en-US" dirty="0" err="1"/>
              <a:t>nghiệm</a:t>
            </a:r>
            <a:r>
              <a:rPr lang="en-US" dirty="0"/>
              <a:t> </a:t>
            </a:r>
            <a:r>
              <a:rPr lang="en-US" dirty="0" err="1"/>
              <a:t>vụ</a:t>
            </a:r>
            <a:r>
              <a:rPr lang="en-US" dirty="0"/>
              <a:t> </a:t>
            </a:r>
            <a:r>
              <a:rPr lang="en-US" dirty="0" err="1"/>
              <a:t>bằng</a:t>
            </a:r>
            <a:r>
              <a:rPr lang="en-US" dirty="0"/>
              <a:t> BPMN</a:t>
            </a:r>
          </a:p>
          <a:p>
            <a:pPr lvl="1"/>
            <a:r>
              <a:rPr lang="en-US" dirty="0"/>
              <a:t>Thiết </a:t>
            </a:r>
            <a:r>
              <a:rPr lang="en-US" dirty="0" err="1"/>
              <a:t>kế</a:t>
            </a:r>
            <a:r>
              <a:rPr lang="en-US" dirty="0"/>
              <a:t> </a:t>
            </a:r>
            <a:r>
              <a:rPr lang="en-US" dirty="0" err="1"/>
              <a:t>pototype</a:t>
            </a:r>
            <a:endParaRPr lang="en-US" dirty="0"/>
          </a:p>
          <a:p>
            <a:pPr lvl="1"/>
            <a:r>
              <a:rPr lang="en-US" dirty="0" err="1"/>
              <a:t>Phản</a:t>
            </a:r>
            <a:r>
              <a:rPr lang="en-US" dirty="0"/>
              <a:t> </a:t>
            </a:r>
            <a:r>
              <a:rPr lang="en-US" dirty="0" err="1"/>
              <a:t>chiếu</a:t>
            </a:r>
            <a:r>
              <a:rPr lang="en-US" dirty="0"/>
              <a:t> </a:t>
            </a:r>
            <a:r>
              <a:rPr lang="en-US" dirty="0" err="1"/>
              <a:t>kinh</a:t>
            </a:r>
            <a:r>
              <a:rPr lang="en-US" dirty="0"/>
              <a:t> </a:t>
            </a:r>
            <a:r>
              <a:rPr lang="en-US" dirty="0" err="1"/>
              <a:t>nghiệm</a:t>
            </a:r>
            <a:r>
              <a:rPr lang="en-US" dirty="0"/>
              <a:t> qua </a:t>
            </a:r>
            <a:r>
              <a:rPr lang="en-US" dirty="0" err="1"/>
              <a:t>dự</a:t>
            </a:r>
            <a:r>
              <a:rPr lang="en-US" dirty="0"/>
              <a:t> </a:t>
            </a:r>
            <a:r>
              <a:rPr lang="en-US" dirty="0" err="1"/>
              <a:t>án</a:t>
            </a:r>
            <a:endParaRPr lang="en-US" dirty="0"/>
          </a:p>
          <a:p>
            <a:r>
              <a:rPr lang="en-US" dirty="0" err="1"/>
              <a:t>Bài</a:t>
            </a:r>
            <a:r>
              <a:rPr lang="en-US" dirty="0"/>
              <a:t> </a:t>
            </a:r>
            <a:r>
              <a:rPr lang="en-US" dirty="0" err="1"/>
              <a:t>kiểm</a:t>
            </a:r>
            <a:r>
              <a:rPr lang="en-US" dirty="0"/>
              <a:t> </a:t>
            </a:r>
            <a:r>
              <a:rPr lang="en-US" dirty="0" err="1"/>
              <a:t>tra</a:t>
            </a:r>
            <a:r>
              <a:rPr lang="en-US" dirty="0"/>
              <a:t> </a:t>
            </a:r>
            <a:r>
              <a:rPr lang="en-US" dirty="0" err="1"/>
              <a:t>nhanh</a:t>
            </a:r>
            <a:endParaRPr lang="en-US" dirty="0"/>
          </a:p>
          <a:p>
            <a:r>
              <a:rPr lang="en-US" dirty="0" err="1"/>
              <a:t>Hoạt</a:t>
            </a:r>
            <a:r>
              <a:rPr lang="en-US" dirty="0"/>
              <a:t> </a:t>
            </a:r>
            <a:r>
              <a:rPr lang="en-US" dirty="0" err="1"/>
              <a:t>động</a:t>
            </a:r>
            <a:r>
              <a:rPr lang="en-US" dirty="0"/>
              <a:t> </a:t>
            </a:r>
            <a:r>
              <a:rPr lang="en-US" dirty="0" err="1"/>
              <a:t>trên</a:t>
            </a:r>
            <a:r>
              <a:rPr lang="en-US" dirty="0"/>
              <a:t> </a:t>
            </a:r>
            <a:r>
              <a:rPr lang="en-US" dirty="0" err="1"/>
              <a:t>lớp</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44C5D95-BBD2-46B1-BE04-44B1FE852FEC}" type="slidenum">
              <a:rPr lang="en-US" smtClean="0"/>
              <a:pPr>
                <a:defRPr/>
              </a:pPr>
              <a:t>12</a:t>
            </a:fld>
            <a:endParaRPr lang="en-US"/>
          </a:p>
        </p:txBody>
      </p:sp>
    </p:spTree>
    <p:extLst>
      <p:ext uri="{BB962C8B-B14F-4D97-AF65-F5344CB8AC3E}">
        <p14:creationId xmlns:p14="http://schemas.microsoft.com/office/powerpoint/2010/main" val="310784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endParaRPr lang="en-US" dirty="0"/>
          </a:p>
        </p:txBody>
      </p:sp>
      <p:sp>
        <p:nvSpPr>
          <p:cNvPr id="3" name="Content Placeholder 2"/>
          <p:cNvSpPr>
            <a:spLocks noGrp="1"/>
          </p:cNvSpPr>
          <p:nvPr>
            <p:ph idx="1"/>
          </p:nvPr>
        </p:nvSpPr>
        <p:spPr/>
        <p:txBody>
          <a:bodyPr/>
          <a:lstStyle/>
          <a:p>
            <a:pPr lvl="0"/>
            <a:r>
              <a:rPr lang="en-US" sz="2000" dirty="0"/>
              <a:t>Karl E. </a:t>
            </a:r>
            <a:r>
              <a:rPr lang="en-US" sz="2000" dirty="0" err="1"/>
              <a:t>Wiegers</a:t>
            </a:r>
            <a:r>
              <a:rPr lang="en-US" sz="2000" dirty="0"/>
              <a:t> (2003) , “</a:t>
            </a:r>
            <a:r>
              <a:rPr lang="en-US" sz="2000" b="1" dirty="0"/>
              <a:t>Software Requirements, Second Edition</a:t>
            </a:r>
            <a:r>
              <a:rPr lang="en-US" sz="2000" dirty="0"/>
              <a:t>”, Microsoft Press.</a:t>
            </a:r>
          </a:p>
          <a:p>
            <a:pPr lvl="1"/>
            <a:r>
              <a:rPr lang="en-US" sz="1800" b="1" dirty="0">
                <a:solidFill>
                  <a:srgbClr val="FF0000"/>
                </a:solidFill>
              </a:rPr>
              <a:t>File: "[1].Software Requirements 2Ed.chm“</a:t>
            </a:r>
          </a:p>
          <a:p>
            <a:pPr lvl="0"/>
            <a:r>
              <a:rPr lang="en-US" sz="2000" dirty="0"/>
              <a:t>Ralph </a:t>
            </a:r>
            <a:r>
              <a:rPr lang="en-US" sz="2000" dirty="0" err="1"/>
              <a:t>R.Young</a:t>
            </a:r>
            <a:r>
              <a:rPr lang="en-US" sz="2000" dirty="0"/>
              <a:t> (2004), “</a:t>
            </a:r>
            <a:r>
              <a:rPr lang="en-US" sz="2000" b="1" dirty="0"/>
              <a:t>The Requirement Engineering Handbook</a:t>
            </a:r>
            <a:r>
              <a:rPr lang="en-US" sz="2000" dirty="0"/>
              <a:t>”</a:t>
            </a:r>
          </a:p>
          <a:p>
            <a:pPr lvl="1"/>
            <a:r>
              <a:rPr lang="en-US" sz="1600" dirty="0"/>
              <a:t>File: “[2].The Requirement Engineering Handbook.pdf"</a:t>
            </a:r>
          </a:p>
          <a:p>
            <a:pPr lvl="0"/>
            <a:r>
              <a:rPr lang="en-US" sz="2000" dirty="0"/>
              <a:t> Alistair Cockburn (1999-2000) </a:t>
            </a:r>
            <a:r>
              <a:rPr lang="en-US" sz="2000" b="1" dirty="0"/>
              <a:t>Writing Effective Use Cases</a:t>
            </a:r>
            <a:r>
              <a:rPr lang="en-US" sz="2000" dirty="0"/>
              <a:t>, Addison Wesley.</a:t>
            </a:r>
          </a:p>
          <a:p>
            <a:pPr lvl="1"/>
            <a:r>
              <a:rPr lang="en-US" sz="1600" dirty="0"/>
              <a:t>File: "[3].Addison-Wesley - Writing Effective Use Cases.pdf"</a:t>
            </a:r>
          </a:p>
          <a:p>
            <a:pPr lvl="0"/>
            <a:r>
              <a:rPr lang="en-US" sz="2000" dirty="0" err="1"/>
              <a:t>Kotonya</a:t>
            </a:r>
            <a:r>
              <a:rPr lang="en-US" sz="2000" dirty="0"/>
              <a:t> G, </a:t>
            </a:r>
            <a:r>
              <a:rPr lang="en-US" sz="2000" dirty="0" err="1"/>
              <a:t>Sommerville</a:t>
            </a:r>
            <a:r>
              <a:rPr lang="en-US" sz="2000" dirty="0"/>
              <a:t> I (2000) Requirements engineering – processes and techniques, John Wiley &amp; Sons UK</a:t>
            </a:r>
          </a:p>
          <a:p>
            <a:pPr lvl="0"/>
            <a:r>
              <a:rPr lang="en-US" sz="2000" dirty="0" err="1"/>
              <a:t>Lauesen</a:t>
            </a:r>
            <a:r>
              <a:rPr lang="en-US" sz="2000" dirty="0"/>
              <a:t>, S (2002) Software requirements: styles and techniques, Addison-Wesley, London, UK</a:t>
            </a:r>
            <a:r>
              <a:rPr lang="en-US" sz="2000" i="1" dirty="0"/>
              <a:t>.</a:t>
            </a:r>
            <a:endParaRPr lang="en-US" sz="2000" dirty="0"/>
          </a:p>
          <a:p>
            <a:endParaRPr lang="en-US" sz="2000" dirty="0"/>
          </a:p>
          <a:p>
            <a:endParaRPr lang="en-US" sz="2000" dirty="0"/>
          </a:p>
        </p:txBody>
      </p:sp>
      <p:sp>
        <p:nvSpPr>
          <p:cNvPr id="4" name="Slide Number Placeholder 3"/>
          <p:cNvSpPr>
            <a:spLocks noGrp="1"/>
          </p:cNvSpPr>
          <p:nvPr>
            <p:ph type="sldNum" sz="quarter" idx="10"/>
          </p:nvPr>
        </p:nvSpPr>
        <p:spPr/>
        <p:txBody>
          <a:bodyPr/>
          <a:lstStyle/>
          <a:p>
            <a:pPr>
              <a:defRPr/>
            </a:pPr>
            <a:fld id="{144C5D95-BBD2-46B1-BE04-44B1FE852FEC}" type="slidenum">
              <a:rPr lang="en-US" smtClean="0"/>
              <a:pPr>
                <a:defRPr/>
              </a:pPr>
              <a:t>13</a:t>
            </a:fld>
            <a:endParaRPr lang="en-US"/>
          </a:p>
        </p:txBody>
      </p:sp>
    </p:spTree>
    <p:extLst>
      <p:ext uri="{BB962C8B-B14F-4D97-AF65-F5344CB8AC3E}">
        <p14:creationId xmlns:p14="http://schemas.microsoft.com/office/powerpoint/2010/main" val="112863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377950" y="42863"/>
            <a:ext cx="7308850" cy="966787"/>
          </a:xfrm>
        </p:spPr>
        <p:txBody>
          <a:bodyPr/>
          <a:lstStyle/>
          <a:p>
            <a:r>
              <a:rPr lang="en-US" altLang="en-US"/>
              <a:t>Links</a:t>
            </a:r>
          </a:p>
        </p:txBody>
      </p:sp>
      <p:sp>
        <p:nvSpPr>
          <p:cNvPr id="10243" name="Content Placeholder 2"/>
          <p:cNvSpPr>
            <a:spLocks noGrp="1"/>
          </p:cNvSpPr>
          <p:nvPr>
            <p:ph idx="1"/>
          </p:nvPr>
        </p:nvSpPr>
        <p:spPr>
          <a:xfrm>
            <a:off x="457200" y="1204913"/>
            <a:ext cx="8229600" cy="4745037"/>
          </a:xfrm>
        </p:spPr>
        <p:txBody>
          <a:bodyPr/>
          <a:lstStyle/>
          <a:p>
            <a:pPr>
              <a:defRPr/>
            </a:pPr>
            <a:r>
              <a:rPr lang="en-US" u="sng" dirty="0">
                <a:hlinkClick r:id="rId2"/>
              </a:rPr>
              <a:t>Google</a:t>
            </a:r>
          </a:p>
          <a:p>
            <a:pPr>
              <a:defRPr/>
            </a:pPr>
            <a:r>
              <a:rPr lang="en-US" u="sng" dirty="0">
                <a:hlinkClick r:id="rId2"/>
              </a:rPr>
              <a:t>Wiki</a:t>
            </a:r>
          </a:p>
          <a:p>
            <a:pPr>
              <a:defRPr/>
            </a:pPr>
            <a:r>
              <a:rPr lang="en-US" u="sng" dirty="0">
                <a:hlinkClick r:id="rId2"/>
              </a:rPr>
              <a:t>http://www.laatuk.com/tools/reg_mgmt_tools.html</a:t>
            </a:r>
            <a:endParaRPr lang="en-US" u="sng" dirty="0"/>
          </a:p>
          <a:p>
            <a:pPr>
              <a:defRPr/>
            </a:pPr>
            <a:r>
              <a:rPr lang="en-US" dirty="0">
                <a:hlinkClick r:id="rId3"/>
              </a:rPr>
              <a:t>http://www.artifactsoftware.com/</a:t>
            </a:r>
            <a:endParaRPr lang="en-US" dirty="0"/>
          </a:p>
          <a:p>
            <a:pPr>
              <a:defRPr/>
            </a:pPr>
            <a:r>
              <a:rPr lang="en-US">
                <a:hlinkClick r:id="rId4"/>
              </a:rPr>
              <a:t>https://www.guru99.com/business-analyst-tutorial-course.html</a:t>
            </a:r>
            <a:r>
              <a:rPr lang="en-US"/>
              <a:t> </a:t>
            </a:r>
          </a:p>
          <a:p>
            <a:pPr>
              <a:defRPr/>
            </a:pPr>
            <a:endParaRPr lang="en-US" dirty="0"/>
          </a:p>
          <a:p>
            <a:pPr>
              <a:defRPr/>
            </a:pPr>
            <a:endParaRPr lang="en-US" dirty="0"/>
          </a:p>
        </p:txBody>
      </p:sp>
      <p:sp>
        <p:nvSpPr>
          <p:cNvPr id="1946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DD3B2E1D-5EF5-4510-BB7C-5B5596C6A97A}" type="slidenum">
              <a:rPr lang="en-US" altLang="en-US"/>
              <a:pPr/>
              <a:t>14</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315200" cy="1066800"/>
          </a:xfrm>
        </p:spPr>
        <p:txBody>
          <a:bodyPr/>
          <a:lstStyle/>
          <a:p>
            <a:r>
              <a:rPr lang="en-US" dirty="0" err="1"/>
              <a:t>Thông</a:t>
            </a:r>
            <a:r>
              <a:rPr lang="en-US" dirty="0"/>
              <a:t> tin</a:t>
            </a:r>
          </a:p>
        </p:txBody>
      </p:sp>
      <p:sp>
        <p:nvSpPr>
          <p:cNvPr id="3" name="Content Placeholder 2"/>
          <p:cNvSpPr>
            <a:spLocks noGrp="1"/>
          </p:cNvSpPr>
          <p:nvPr>
            <p:ph idx="1"/>
          </p:nvPr>
        </p:nvSpPr>
        <p:spPr>
          <a:xfrm>
            <a:off x="457200" y="1716024"/>
            <a:ext cx="8229600" cy="4760976"/>
          </a:xfrm>
        </p:spPr>
        <p:txBody>
          <a:bodyPr>
            <a:normAutofit/>
          </a:bodyPr>
          <a:lstStyle/>
          <a:p>
            <a:r>
              <a:rPr lang="en-US" dirty="0" err="1"/>
              <a:t>Giảng</a:t>
            </a:r>
            <a:r>
              <a:rPr lang="en-US" dirty="0"/>
              <a:t> </a:t>
            </a:r>
            <a:r>
              <a:rPr lang="en-US" dirty="0" err="1"/>
              <a:t>viên</a:t>
            </a:r>
            <a:r>
              <a:rPr lang="en-US" dirty="0"/>
              <a:t>: </a:t>
            </a:r>
          </a:p>
          <a:p>
            <a:pPr lvl="1"/>
            <a:r>
              <a:rPr lang="en-US" sz="2400" dirty="0"/>
              <a:t>Lâm Quang Vũ</a:t>
            </a:r>
          </a:p>
          <a:p>
            <a:pPr lvl="1"/>
            <a:r>
              <a:rPr lang="en-US" sz="2400" dirty="0"/>
              <a:t>Email: </a:t>
            </a:r>
            <a:r>
              <a:rPr lang="en-US" sz="2400" u="sng" dirty="0">
                <a:hlinkClick r:id="rId3"/>
              </a:rPr>
              <a:t>lqvu@fit.hcmus.edu.vn</a:t>
            </a:r>
            <a:endParaRPr lang="en-US" sz="2400" u="sng" dirty="0"/>
          </a:p>
          <a:p>
            <a:pPr lvl="2"/>
            <a:r>
              <a:rPr lang="en-US" sz="2000" u="sng" dirty="0"/>
              <a:t>Lamquangvu.teaching@gmail.com</a:t>
            </a:r>
          </a:p>
          <a:p>
            <a:r>
              <a:rPr lang="en-US" dirty="0"/>
              <a:t>Thông tin </a:t>
            </a:r>
            <a:r>
              <a:rPr lang="en-US" dirty="0" err="1"/>
              <a:t>của</a:t>
            </a:r>
            <a:r>
              <a:rPr lang="en-US" dirty="0"/>
              <a:t> </a:t>
            </a:r>
            <a:r>
              <a:rPr lang="en-US" dirty="0" err="1"/>
              <a:t>lớp</a:t>
            </a:r>
            <a:r>
              <a:rPr lang="en-US" dirty="0"/>
              <a:t>:</a:t>
            </a:r>
          </a:p>
          <a:p>
            <a:pPr lvl="1"/>
            <a:r>
              <a:rPr lang="en-US" sz="2400" dirty="0" err="1"/>
              <a:t>Tên</a:t>
            </a:r>
            <a:r>
              <a:rPr lang="en-US" sz="2400" dirty="0"/>
              <a:t>:</a:t>
            </a:r>
          </a:p>
          <a:p>
            <a:pPr lvl="1"/>
            <a:r>
              <a:rPr lang="en-US" sz="2400" dirty="0"/>
              <a:t>Email:</a:t>
            </a:r>
          </a:p>
          <a:p>
            <a:pPr lvl="1"/>
            <a:r>
              <a:rPr lang="en-US" sz="2400" dirty="0" err="1"/>
              <a:t>Điện</a:t>
            </a:r>
            <a:r>
              <a:rPr lang="en-US" sz="2400" dirty="0"/>
              <a:t> </a:t>
            </a:r>
            <a:r>
              <a:rPr lang="en-US" sz="2400" dirty="0" err="1"/>
              <a:t>thoại</a:t>
            </a:r>
            <a:r>
              <a:rPr lang="en-US" sz="2400" dirty="0"/>
              <a:t>:</a:t>
            </a:r>
          </a:p>
        </p:txBody>
      </p:sp>
    </p:spTree>
    <p:extLst>
      <p:ext uri="{BB962C8B-B14F-4D97-AF65-F5344CB8AC3E}">
        <p14:creationId xmlns:p14="http://schemas.microsoft.com/office/powerpoint/2010/main" val="197359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 </a:t>
            </a:r>
            <a:r>
              <a:rPr lang="en-US" dirty="0" err="1"/>
              <a:t>định</a:t>
            </a:r>
            <a:endParaRPr lang="en-US" dirty="0"/>
          </a:p>
        </p:txBody>
      </p:sp>
      <p:sp>
        <p:nvSpPr>
          <p:cNvPr id="3" name="Content Placeholder 2"/>
          <p:cNvSpPr>
            <a:spLocks noGrp="1"/>
          </p:cNvSpPr>
          <p:nvPr>
            <p:ph idx="1"/>
          </p:nvPr>
        </p:nvSpPr>
        <p:spPr/>
        <p:txBody>
          <a:bodyPr>
            <a:normAutofit lnSpcReduction="10000"/>
          </a:bodyPr>
          <a:lstStyle/>
          <a:p>
            <a:r>
              <a:rPr lang="en-US" sz="2400" dirty="0" err="1"/>
              <a:t>Trao</a:t>
            </a:r>
            <a:r>
              <a:rPr lang="en-US" sz="2400" dirty="0"/>
              <a:t> </a:t>
            </a:r>
            <a:r>
              <a:rPr lang="en-US" sz="2400" dirty="0" err="1"/>
              <a:t>đổi</a:t>
            </a:r>
            <a:r>
              <a:rPr lang="en-US" sz="2400" dirty="0"/>
              <a:t> qua </a:t>
            </a:r>
            <a:r>
              <a:rPr lang="en-US" sz="2400" dirty="0" err="1"/>
              <a:t>diễn</a:t>
            </a:r>
            <a:r>
              <a:rPr lang="en-US" sz="2400" dirty="0"/>
              <a:t> </a:t>
            </a:r>
            <a:r>
              <a:rPr lang="en-US" sz="2400" dirty="0" err="1"/>
              <a:t>đàn</a:t>
            </a:r>
            <a:r>
              <a:rPr lang="en-US" sz="2400" dirty="0"/>
              <a:t>.</a:t>
            </a:r>
          </a:p>
          <a:p>
            <a:r>
              <a:rPr lang="en-US" sz="2400" dirty="0"/>
              <a:t>Email (</a:t>
            </a:r>
            <a:r>
              <a:rPr lang="en-US" sz="2400" dirty="0" err="1"/>
              <a:t>khuyến</a:t>
            </a:r>
            <a:r>
              <a:rPr lang="en-US" sz="2400" dirty="0"/>
              <a:t> </a:t>
            </a:r>
            <a:r>
              <a:rPr lang="en-US" sz="2400" dirty="0" err="1"/>
              <a:t>khích</a:t>
            </a:r>
            <a:r>
              <a:rPr lang="en-US" sz="2400" dirty="0"/>
              <a:t> </a:t>
            </a:r>
            <a:r>
              <a:rPr lang="en-US" sz="2400" dirty="0" err="1"/>
              <a:t>gửi</a:t>
            </a:r>
            <a:r>
              <a:rPr lang="en-US" sz="2400" dirty="0"/>
              <a:t> </a:t>
            </a:r>
            <a:r>
              <a:rPr lang="en-US" sz="2400" dirty="0" err="1"/>
              <a:t>gmail</a:t>
            </a:r>
            <a:r>
              <a:rPr lang="en-US" sz="2400" dirty="0"/>
              <a:t>)</a:t>
            </a:r>
          </a:p>
          <a:p>
            <a:pPr lvl="1"/>
            <a:r>
              <a:rPr lang="en-US" sz="2000" dirty="0"/>
              <a:t>Tiêu đề: [YCPM].[CQ2022]……</a:t>
            </a:r>
          </a:p>
          <a:p>
            <a:pPr lvl="1"/>
            <a:r>
              <a:rPr lang="en-US" sz="2000" dirty="0" err="1"/>
              <a:t>Nội</a:t>
            </a:r>
            <a:r>
              <a:rPr lang="en-US" sz="2000" dirty="0"/>
              <a:t> dung: </a:t>
            </a:r>
            <a:r>
              <a:rPr lang="en-US" sz="2000" dirty="0" err="1"/>
              <a:t>giới</a:t>
            </a:r>
            <a:r>
              <a:rPr lang="en-US" sz="2000" dirty="0"/>
              <a:t> </a:t>
            </a:r>
            <a:r>
              <a:rPr lang="en-US" sz="2000" dirty="0" err="1"/>
              <a:t>thiệu</a:t>
            </a:r>
            <a:r>
              <a:rPr lang="en-US" sz="2000" dirty="0"/>
              <a:t> </a:t>
            </a:r>
            <a:r>
              <a:rPr lang="en-US" sz="2000" dirty="0" err="1"/>
              <a:t>tên</a:t>
            </a:r>
            <a:r>
              <a:rPr lang="en-US" sz="2000" dirty="0"/>
              <a:t>, </a:t>
            </a:r>
            <a:r>
              <a:rPr lang="en-US" sz="2000" dirty="0" err="1"/>
              <a:t>câu</a:t>
            </a:r>
            <a:r>
              <a:rPr lang="en-US" sz="2000" dirty="0"/>
              <a:t> </a:t>
            </a:r>
            <a:r>
              <a:rPr lang="en-US" sz="2000" dirty="0" err="1"/>
              <a:t>hỏi</a:t>
            </a:r>
            <a:r>
              <a:rPr lang="en-US" sz="2000" dirty="0"/>
              <a:t> </a:t>
            </a:r>
            <a:r>
              <a:rPr lang="en-US" sz="2000" dirty="0" err="1"/>
              <a:t>rõ</a:t>
            </a:r>
            <a:r>
              <a:rPr lang="en-US" sz="2000" dirty="0"/>
              <a:t> </a:t>
            </a:r>
            <a:r>
              <a:rPr lang="en-US" sz="2000" dirty="0" err="1"/>
              <a:t>ràng</a:t>
            </a:r>
            <a:r>
              <a:rPr lang="en-US" sz="2000" dirty="0"/>
              <a:t>.</a:t>
            </a:r>
          </a:p>
          <a:p>
            <a:r>
              <a:rPr lang="en-US" sz="2400" dirty="0" err="1"/>
              <a:t>Nộp</a:t>
            </a:r>
            <a:r>
              <a:rPr lang="en-US" sz="2400" dirty="0"/>
              <a:t> </a:t>
            </a:r>
            <a:r>
              <a:rPr lang="en-US" sz="2400" dirty="0" err="1"/>
              <a:t>bài</a:t>
            </a:r>
            <a:r>
              <a:rPr lang="en-US" sz="2400" dirty="0"/>
              <a:t> </a:t>
            </a:r>
            <a:r>
              <a:rPr lang="en-US" sz="2400" dirty="0" err="1"/>
              <a:t>trên</a:t>
            </a:r>
            <a:r>
              <a:rPr lang="en-US" sz="2400" dirty="0"/>
              <a:t> </a:t>
            </a:r>
            <a:r>
              <a:rPr lang="en-US" sz="2400" dirty="0" err="1"/>
              <a:t>moodle</a:t>
            </a:r>
            <a:r>
              <a:rPr lang="en-US" sz="2400" dirty="0"/>
              <a:t>:</a:t>
            </a:r>
          </a:p>
          <a:p>
            <a:pPr lvl="1"/>
            <a:r>
              <a:rPr lang="en-US" sz="2000" dirty="0"/>
              <a:t>Không chấp nhận trễ deadline</a:t>
            </a:r>
          </a:p>
          <a:p>
            <a:pPr lvl="1"/>
            <a:r>
              <a:rPr lang="en-US" sz="2000" dirty="0"/>
              <a:t>Cá nhân: MSSV.zip/</a:t>
            </a:r>
            <a:r>
              <a:rPr lang="en-US" sz="2000" dirty="0" err="1"/>
              <a:t>rar</a:t>
            </a:r>
            <a:endParaRPr lang="en-US" sz="2000" dirty="0"/>
          </a:p>
          <a:p>
            <a:pPr lvl="1"/>
            <a:r>
              <a:rPr lang="en-US" sz="2000" dirty="0"/>
              <a:t>Nhóm:  Nhom_MSSV1_MSSV2_..._MSSVn.zip/</a:t>
            </a:r>
            <a:r>
              <a:rPr lang="en-US" sz="2000" dirty="0" err="1"/>
              <a:t>rar</a:t>
            </a:r>
            <a:r>
              <a:rPr lang="en-US" sz="2000" dirty="0"/>
              <a:t> (sắp </a:t>
            </a:r>
            <a:r>
              <a:rPr lang="en-US" sz="2000" dirty="0" err="1"/>
              <a:t>xêp</a:t>
            </a:r>
            <a:r>
              <a:rPr lang="en-US" sz="2000" dirty="0"/>
              <a:t> tăng dần) =&gt; phải có danh sách thành viên, công việc mỗi thành viên, thời gian thực hiện.</a:t>
            </a:r>
          </a:p>
          <a:p>
            <a:r>
              <a:rPr lang="en-US" sz="2800" dirty="0"/>
              <a:t>Không</a:t>
            </a:r>
            <a:r>
              <a:rPr lang="en-US" sz="2400" dirty="0"/>
              <a:t> gian lận trong mọi hoạt động của môn học:</a:t>
            </a:r>
          </a:p>
          <a:p>
            <a:pPr lvl="1"/>
            <a:r>
              <a:rPr lang="en-US" sz="2000" dirty="0">
                <a:solidFill>
                  <a:srgbClr val="FF0000"/>
                </a:solidFill>
              </a:rPr>
              <a:t>Gian lận: 0 điểm môn học</a:t>
            </a:r>
          </a:p>
          <a:p>
            <a:pPr marL="393192" lvl="1" indent="0">
              <a:buNone/>
            </a:pPr>
            <a:r>
              <a:rPr lang="en-US" sz="2000" dirty="0"/>
              <a:t>	</a:t>
            </a:r>
          </a:p>
        </p:txBody>
      </p:sp>
    </p:spTree>
    <p:extLst>
      <p:ext uri="{BB962C8B-B14F-4D97-AF65-F5344CB8AC3E}">
        <p14:creationId xmlns:p14="http://schemas.microsoft.com/office/powerpoint/2010/main" val="76031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7950" y="42863"/>
            <a:ext cx="7308850" cy="966787"/>
          </a:xfrm>
        </p:spPr>
        <p:txBody>
          <a:bodyPr/>
          <a:lstStyle/>
          <a:p>
            <a:r>
              <a:rPr lang="en-US" altLang="en-US" dirty="0" err="1"/>
              <a:t>Mục</a:t>
            </a:r>
            <a:r>
              <a:rPr lang="en-US" altLang="en-US" dirty="0"/>
              <a:t> </a:t>
            </a:r>
            <a:r>
              <a:rPr lang="en-US" altLang="en-US" dirty="0" err="1"/>
              <a:t>tiêu</a:t>
            </a:r>
            <a:endParaRPr lang="en-US" altLang="en-US" dirty="0"/>
          </a:p>
        </p:txBody>
      </p:sp>
      <p:sp>
        <p:nvSpPr>
          <p:cNvPr id="4099" name="Content Placeholder 2"/>
          <p:cNvSpPr>
            <a:spLocks noGrp="1"/>
          </p:cNvSpPr>
          <p:nvPr>
            <p:ph idx="1"/>
          </p:nvPr>
        </p:nvSpPr>
        <p:spPr>
          <a:xfrm>
            <a:off x="457200" y="1395413"/>
            <a:ext cx="8229600" cy="4745037"/>
          </a:xfrm>
        </p:spPr>
        <p:txBody>
          <a:bodyPr/>
          <a:lstStyle/>
          <a:p>
            <a:pPr>
              <a:defRPr/>
            </a:pPr>
            <a:r>
              <a:rPr lang="vi-VN" sz="2000"/>
              <a:t>SV được trang bị các kỹ năng ngh</a:t>
            </a:r>
            <a:r>
              <a:rPr lang="en-US" sz="2000"/>
              <a:t>ề</a:t>
            </a:r>
            <a:r>
              <a:rPr lang="vi-VN" sz="2000"/>
              <a:t> nghiệp cơ bản để có thể làm việc ở vị trí Business Analyst.‎ SV sau khi hoàn thành khóa học sẽ :</a:t>
            </a:r>
          </a:p>
          <a:p>
            <a:pPr lvl="1">
              <a:defRPr/>
            </a:pPr>
            <a:r>
              <a:rPr lang="vi-VN" sz="1600"/>
              <a:t>	Giải thích được vai trò của yêu cầu phần mềm trong bối cảnh toàn bộ quy trình phát triển phần mềm. Liệt kê được các lợi ích của việc phân tích đầy đủ và quản l‎ý chặt chẽ yêu cầu cũng ‎như chi phí cần thiết để thực hiện điều này.</a:t>
            </a:r>
          </a:p>
          <a:p>
            <a:pPr lvl="1">
              <a:defRPr/>
            </a:pPr>
            <a:r>
              <a:rPr lang="vi-VN" sz="1600"/>
              <a:t>Xác định được các khó khăn và nguồn gốc của những vấn đề thường gặp trong quy trình phân tích và quản l‎ý yêu cầu.</a:t>
            </a:r>
          </a:p>
          <a:p>
            <a:pPr lvl="1">
              <a:defRPr/>
            </a:pPr>
            <a:r>
              <a:rPr lang="vi-VN" sz="1600"/>
              <a:t>Giải thích được các khái niệm, trình bày được các phương pháp cơ bản để phân tích, đặc tả và quản l‎‎ý yêu cầu.</a:t>
            </a:r>
          </a:p>
          <a:p>
            <a:pPr lvl="1">
              <a:defRPr/>
            </a:pPr>
            <a:r>
              <a:rPr lang="vi-VN" sz="1600"/>
              <a:t>Có thể sử dụng tối thiểu một phương pháp để xây dựng bản phân tích yêu cầu cho một dự án phần mềm cũng như quản lý việc thực hiện các yêu cầu này. </a:t>
            </a:r>
          </a:p>
          <a:p>
            <a:pPr lvl="1">
              <a:defRPr/>
            </a:pPr>
            <a:r>
              <a:rPr lang="vi-VN" sz="1600"/>
              <a:t>Có khả năng lựa chọn phương pháp và công cụ thích hợp để phân tích và quản l‎ý yêu cầu cho một dự án phần mềm cụ thể.</a:t>
            </a:r>
          </a:p>
          <a:p>
            <a:pPr>
              <a:defRPr/>
            </a:pPr>
            <a:endParaRPr lang="en-US" sz="2000"/>
          </a:p>
          <a:p>
            <a:pPr>
              <a:defRPr/>
            </a:pPr>
            <a:endParaRPr lang="en-US" sz="2000"/>
          </a:p>
        </p:txBody>
      </p:sp>
      <p:sp>
        <p:nvSpPr>
          <p:cNvPr id="1126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7337101E-B1BD-46C1-AA09-F2A7E6138E36}"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92685B9-10BB-4B34-8186-468850A9D01F}"/>
              </a:ext>
            </a:extLst>
          </p:cNvPr>
          <p:cNvSpPr>
            <a:spLocks noGrp="1"/>
          </p:cNvSpPr>
          <p:nvPr>
            <p:ph type="title"/>
          </p:nvPr>
        </p:nvSpPr>
        <p:spPr/>
        <p:txBody>
          <a:bodyPr/>
          <a:lstStyle/>
          <a:p>
            <a:r>
              <a:rPr lang="en-US" altLang="en-US" dirty="0" err="1"/>
              <a:t>Thông</a:t>
            </a:r>
            <a:r>
              <a:rPr lang="en-US" altLang="en-US" dirty="0"/>
              <a:t> tin </a:t>
            </a:r>
            <a:r>
              <a:rPr lang="en-US" altLang="en-US" dirty="0" err="1"/>
              <a:t>tuyển</a:t>
            </a:r>
            <a:r>
              <a:rPr lang="en-US" altLang="en-US" dirty="0"/>
              <a:t> </a:t>
            </a:r>
            <a:r>
              <a:rPr lang="en-US" altLang="en-US" dirty="0" err="1"/>
              <a:t>dụng</a:t>
            </a:r>
            <a:endParaRPr lang="en-US" altLang="en-US" dirty="0"/>
          </a:p>
        </p:txBody>
      </p:sp>
      <p:sp>
        <p:nvSpPr>
          <p:cNvPr id="6147" name="Content Placeholder 2">
            <a:extLst>
              <a:ext uri="{FF2B5EF4-FFF2-40B4-BE49-F238E27FC236}">
                <a16:creationId xmlns:a16="http://schemas.microsoft.com/office/drawing/2014/main" id="{9C91A539-834C-4EE6-A098-F09F8D15AFFF}"/>
              </a:ext>
            </a:extLst>
          </p:cNvPr>
          <p:cNvSpPr>
            <a:spLocks noGrp="1"/>
          </p:cNvSpPr>
          <p:nvPr>
            <p:ph idx="1"/>
          </p:nvPr>
        </p:nvSpPr>
        <p:spPr/>
        <p:txBody>
          <a:bodyPr/>
          <a:lstStyle/>
          <a:p>
            <a:r>
              <a:rPr lang="en-US" altLang="en-US" dirty="0">
                <a:hlinkClick r:id="rId2" action="ppaction://hlinkfile"/>
              </a:rPr>
              <a:t>RE job description</a:t>
            </a:r>
            <a:endParaRPr lang="en-US" altLang="en-US" dirty="0"/>
          </a:p>
          <a:p>
            <a:endParaRPr lang="en-US" altLang="en-US" dirty="0"/>
          </a:p>
        </p:txBody>
      </p:sp>
      <p:sp>
        <p:nvSpPr>
          <p:cNvPr id="6148" name="Date Placeholder 3">
            <a:extLst>
              <a:ext uri="{FF2B5EF4-FFF2-40B4-BE49-F238E27FC236}">
                <a16:creationId xmlns:a16="http://schemas.microsoft.com/office/drawing/2014/main" id="{87C16600-206C-475E-9128-0759375527D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F3F88009-83B1-4C58-A0C8-0904BE4C026D}" type="datetime1">
              <a:rPr lang="en-US" altLang="en-US" sz="1200" smtClean="0">
                <a:latin typeface="Verdana" panose="020B0604030504040204" pitchFamily="34" charset="0"/>
              </a:rPr>
              <a:pPr>
                <a:spcBef>
                  <a:spcPct val="0"/>
                </a:spcBef>
                <a:buClrTx/>
                <a:buFontTx/>
                <a:buNone/>
              </a:pPr>
              <a:t>2/20/2022</a:t>
            </a:fld>
            <a:endParaRPr lang="en-US" altLang="en-US" sz="1200">
              <a:latin typeface="Verdana" panose="020B0604030504040204" pitchFamily="34" charset="0"/>
            </a:endParaRPr>
          </a:p>
        </p:txBody>
      </p:sp>
      <p:sp>
        <p:nvSpPr>
          <p:cNvPr id="6149" name="Footer Placeholder 4">
            <a:extLst>
              <a:ext uri="{FF2B5EF4-FFF2-40B4-BE49-F238E27FC236}">
                <a16:creationId xmlns:a16="http://schemas.microsoft.com/office/drawing/2014/main" id="{9D2B9AEE-FB20-459D-84F9-8387B39E61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en-US" sz="1200">
                <a:latin typeface="Verdana" panose="020B0604030504040204" pitchFamily="34" charset="0"/>
              </a:rPr>
              <a:t>Requirement Management</a:t>
            </a:r>
          </a:p>
        </p:txBody>
      </p:sp>
      <p:sp>
        <p:nvSpPr>
          <p:cNvPr id="6150" name="Slide Number Placeholder 5">
            <a:extLst>
              <a:ext uri="{FF2B5EF4-FFF2-40B4-BE49-F238E27FC236}">
                <a16:creationId xmlns:a16="http://schemas.microsoft.com/office/drawing/2014/main" id="{8D6F57F8-9B00-4DB8-9134-81A6F4EBE8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fld id="{6D696476-F623-42CD-A08F-9601E6F40D92}" type="slidenum">
              <a:rPr lang="en-US" altLang="en-US" sz="1200">
                <a:latin typeface="Verdana" panose="020B0604030504040204" pitchFamily="34" charset="0"/>
              </a:rPr>
              <a:pPr>
                <a:spcBef>
                  <a:spcPct val="0"/>
                </a:spcBef>
                <a:buClrTx/>
                <a:buFontTx/>
                <a:buNone/>
              </a:pPr>
              <a:t>5</a:t>
            </a:fld>
            <a:endParaRPr lang="en-US" altLang="en-US" sz="1200">
              <a:latin typeface="Verdana" panose="020B0604030504040204" pitchFamily="34" charset="0"/>
            </a:endParaRPr>
          </a:p>
        </p:txBody>
      </p:sp>
    </p:spTree>
    <p:extLst>
      <p:ext uri="{BB962C8B-B14F-4D97-AF65-F5344CB8AC3E}">
        <p14:creationId xmlns:p14="http://schemas.microsoft.com/office/powerpoint/2010/main" val="360294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77950" y="42863"/>
            <a:ext cx="7308850" cy="966787"/>
          </a:xfrm>
        </p:spPr>
        <p:txBody>
          <a:bodyPr/>
          <a:lstStyle/>
          <a:p>
            <a:r>
              <a:rPr lang="en-US" altLang="en-US"/>
              <a:t>Nội dung</a:t>
            </a:r>
          </a:p>
        </p:txBody>
      </p:sp>
      <p:sp>
        <p:nvSpPr>
          <p:cNvPr id="5123" name="Content Placeholder 2"/>
          <p:cNvSpPr>
            <a:spLocks noGrp="1"/>
          </p:cNvSpPr>
          <p:nvPr>
            <p:ph idx="1"/>
          </p:nvPr>
        </p:nvSpPr>
        <p:spPr>
          <a:xfrm>
            <a:off x="457200" y="1363663"/>
            <a:ext cx="8229600" cy="4746625"/>
          </a:xfrm>
        </p:spPr>
        <p:txBody>
          <a:bodyPr/>
          <a:lstStyle/>
          <a:p>
            <a:pPr algn="just">
              <a:defRPr/>
            </a:pPr>
            <a:r>
              <a:rPr lang="vi-VN" sz="1600" dirty="0"/>
              <a:t>Lý thuyết</a:t>
            </a:r>
          </a:p>
          <a:p>
            <a:pPr lvl="1" algn="just">
              <a:defRPr/>
            </a:pPr>
            <a:r>
              <a:rPr lang="en-US" sz="1600" dirty="0"/>
              <a:t>Các phương pháp luận</a:t>
            </a:r>
          </a:p>
          <a:p>
            <a:pPr lvl="1" algn="just">
              <a:defRPr/>
            </a:pPr>
            <a:r>
              <a:rPr lang="en-US" sz="1600" dirty="0"/>
              <a:t>Khái niệm</a:t>
            </a:r>
          </a:p>
          <a:p>
            <a:pPr algn="just">
              <a:defRPr/>
            </a:pPr>
            <a:r>
              <a:rPr lang="vi-VN" sz="1600" dirty="0"/>
              <a:t>Thực hành</a:t>
            </a:r>
          </a:p>
          <a:p>
            <a:pPr lvl="1" algn="just">
              <a:defRPr/>
            </a:pPr>
            <a:r>
              <a:rPr lang="vi-VN" sz="1600" dirty="0"/>
              <a:t>Làm đồ án môn học trong suốt quá trình học</a:t>
            </a:r>
            <a:endParaRPr lang="en-US" sz="1600" dirty="0"/>
          </a:p>
          <a:p>
            <a:pPr lvl="2" algn="just">
              <a:defRPr/>
            </a:pPr>
            <a:r>
              <a:rPr lang="en-US" sz="1400" dirty="0"/>
              <a:t>Bài tập hằng tuần</a:t>
            </a:r>
          </a:p>
          <a:p>
            <a:pPr lvl="2" algn="just">
              <a:defRPr/>
            </a:pPr>
            <a:r>
              <a:rPr lang="en-US" sz="1400" dirty="0"/>
              <a:t>Trình bày seminar trước lớp</a:t>
            </a:r>
          </a:p>
          <a:p>
            <a:pPr algn="just">
              <a:defRPr/>
            </a:pPr>
            <a:r>
              <a:rPr lang="en-US" sz="1600" dirty="0"/>
              <a:t>Kỹ năng</a:t>
            </a:r>
          </a:p>
          <a:p>
            <a:pPr lvl="1" algn="just">
              <a:defRPr/>
            </a:pPr>
            <a:r>
              <a:rPr lang="en-US" sz="1600" dirty="0"/>
              <a:t>Lập báo cáo</a:t>
            </a:r>
          </a:p>
          <a:p>
            <a:pPr lvl="1" algn="just">
              <a:defRPr/>
            </a:pPr>
            <a:r>
              <a:rPr lang="en-US" sz="1600" dirty="0"/>
              <a:t>Tổ chức làm việc nhóm</a:t>
            </a:r>
          </a:p>
          <a:p>
            <a:pPr lvl="1" algn="just">
              <a:defRPr/>
            </a:pPr>
            <a:r>
              <a:rPr lang="en-US" sz="1600" dirty="0"/>
              <a:t>Trình diễn</a:t>
            </a:r>
          </a:p>
          <a:p>
            <a:pPr lvl="1" algn="just">
              <a:defRPr/>
            </a:pPr>
            <a:r>
              <a:rPr lang="en-US" sz="1600" dirty="0"/>
              <a:t>Đàm phán &amp; thuyết phục</a:t>
            </a:r>
          </a:p>
          <a:p>
            <a:pPr algn="just">
              <a:defRPr/>
            </a:pPr>
            <a:endParaRPr lang="en-US" sz="1600" dirty="0"/>
          </a:p>
          <a:p>
            <a:pPr>
              <a:defRPr/>
            </a:pPr>
            <a:endParaRPr lang="en-US" sz="2400" dirty="0"/>
          </a:p>
        </p:txBody>
      </p:sp>
      <p:sp>
        <p:nvSpPr>
          <p:cNvPr id="1331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FD078E0F-89B6-49A4-AC94-AB892F9814D7}"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77950" y="42863"/>
            <a:ext cx="7308850" cy="966787"/>
          </a:xfrm>
        </p:spPr>
        <p:txBody>
          <a:bodyPr/>
          <a:lstStyle/>
          <a:p>
            <a:r>
              <a:rPr lang="en-US" altLang="en-US"/>
              <a:t>Tài liệu</a:t>
            </a:r>
          </a:p>
        </p:txBody>
      </p:sp>
      <p:sp>
        <p:nvSpPr>
          <p:cNvPr id="8195" name="Content Placeholder 2"/>
          <p:cNvSpPr>
            <a:spLocks noGrp="1"/>
          </p:cNvSpPr>
          <p:nvPr>
            <p:ph idx="1"/>
          </p:nvPr>
        </p:nvSpPr>
        <p:spPr>
          <a:xfrm>
            <a:off x="457200" y="1204913"/>
            <a:ext cx="8229600" cy="4745037"/>
          </a:xfrm>
        </p:spPr>
        <p:txBody>
          <a:bodyPr/>
          <a:lstStyle/>
          <a:p>
            <a:pPr>
              <a:defRPr/>
            </a:pPr>
            <a:r>
              <a:rPr lang="en-US" sz="2800" dirty="0"/>
              <a:t>Moodle</a:t>
            </a:r>
          </a:p>
          <a:p>
            <a:pPr>
              <a:defRPr/>
            </a:pPr>
            <a:r>
              <a:rPr lang="en-US" sz="2800" dirty="0"/>
              <a:t>IBM Courses</a:t>
            </a:r>
          </a:p>
          <a:p>
            <a:pPr>
              <a:defRPr/>
            </a:pPr>
            <a:r>
              <a:rPr lang="en-US" sz="2800" dirty="0"/>
              <a:t>CMU Courses</a:t>
            </a:r>
          </a:p>
          <a:p>
            <a:pPr>
              <a:defRPr/>
            </a:pPr>
            <a:r>
              <a:rPr lang="en-US" sz="2800" dirty="0"/>
              <a:t>FB Group</a:t>
            </a:r>
          </a:p>
          <a:p>
            <a:pPr lvl="1">
              <a:defRPr/>
            </a:pPr>
            <a:r>
              <a:rPr lang="en-US" sz="2400" dirty="0"/>
              <a:t>2022-FIT.HCMUS.CQ.PTQLYCPM </a:t>
            </a:r>
            <a:r>
              <a:rPr lang="en-US" sz="2000" dirty="0"/>
              <a:t> https://www.facebook.com/groups/344327730937041  </a:t>
            </a:r>
            <a:endParaRPr lang="en-US" sz="2400" dirty="0"/>
          </a:p>
          <a:p>
            <a:pPr>
              <a:defRPr/>
            </a:pPr>
            <a:r>
              <a:rPr lang="en-US" sz="2800" dirty="0"/>
              <a:t>Google Drive</a:t>
            </a:r>
          </a:p>
          <a:p>
            <a:pPr lvl="1">
              <a:defRPr/>
            </a:pPr>
            <a:r>
              <a:rPr lang="en-US" dirty="0">
                <a:hlinkClick r:id="rId2"/>
              </a:rPr>
              <a:t>https://drive.google.com/drive/folders/1VsdRgIYft5FdBxYS7jSIbJGUk8-14157?usp=sharing</a:t>
            </a:r>
            <a:r>
              <a:rPr lang="en-US" dirty="0"/>
              <a:t> </a:t>
            </a:r>
          </a:p>
        </p:txBody>
      </p:sp>
      <p:sp>
        <p:nvSpPr>
          <p:cNvPr id="1741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75100B58-B23E-4343-AEEC-144EC2396E00}"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77950" y="42863"/>
            <a:ext cx="7308850" cy="966787"/>
          </a:xfrm>
        </p:spPr>
        <p:txBody>
          <a:bodyPr/>
          <a:lstStyle/>
          <a:p>
            <a:r>
              <a:rPr lang="en-US" altLang="en-US"/>
              <a:t>Thang điểm</a:t>
            </a:r>
          </a:p>
        </p:txBody>
      </p:sp>
      <p:sp>
        <p:nvSpPr>
          <p:cNvPr id="9219" name="Content Placeholder 2"/>
          <p:cNvSpPr>
            <a:spLocks noGrp="1"/>
          </p:cNvSpPr>
          <p:nvPr>
            <p:ph idx="1"/>
          </p:nvPr>
        </p:nvSpPr>
        <p:spPr>
          <a:xfrm>
            <a:off x="457200" y="1204913"/>
            <a:ext cx="8229600" cy="4745037"/>
          </a:xfrm>
        </p:spPr>
        <p:txBody>
          <a:bodyPr/>
          <a:lstStyle/>
          <a:p>
            <a:pPr marL="463550" lvl="1" indent="-463550">
              <a:buClr>
                <a:schemeClr val="accent6"/>
              </a:buClr>
              <a:buFont typeface="Wingdings 2" panose="05020102010507070707" pitchFamily="18" charset="2"/>
              <a:buChar char=""/>
              <a:defRPr/>
            </a:pPr>
            <a:r>
              <a:rPr lang="en-US" dirty="0"/>
              <a:t>Bài tập cá nhân hằng tuần + quiz (15%)</a:t>
            </a:r>
          </a:p>
          <a:p>
            <a:pPr>
              <a:defRPr/>
            </a:pPr>
            <a:r>
              <a:rPr lang="en-US" sz="2800" dirty="0"/>
              <a:t>Đồ án thực hành (nhóm): 30%</a:t>
            </a:r>
          </a:p>
          <a:p>
            <a:pPr lvl="2">
              <a:defRPr/>
            </a:pPr>
            <a:r>
              <a:rPr lang="en-US" sz="2000" dirty="0"/>
              <a:t>Bài tập quá trình thực hiện (20%).</a:t>
            </a:r>
          </a:p>
          <a:p>
            <a:pPr lvl="2">
              <a:defRPr/>
            </a:pPr>
            <a:r>
              <a:rPr lang="en-US" sz="2000" dirty="0"/>
              <a:t>Seminar cuối kỳ (10%).</a:t>
            </a:r>
          </a:p>
          <a:p>
            <a:pPr>
              <a:defRPr/>
            </a:pPr>
            <a:r>
              <a:rPr lang="en-US" sz="2800" dirty="0"/>
              <a:t>Báo cáo hoạt động cá nhân: 5%</a:t>
            </a:r>
          </a:p>
          <a:p>
            <a:pPr>
              <a:defRPr/>
            </a:pPr>
            <a:r>
              <a:rPr lang="en-US" sz="2800" dirty="0" err="1"/>
              <a:t>Cuối</a:t>
            </a:r>
            <a:r>
              <a:rPr lang="en-US" sz="2800" dirty="0"/>
              <a:t> kỳ lý thuyết: 50%</a:t>
            </a:r>
          </a:p>
          <a:p>
            <a:pPr lvl="1">
              <a:defRPr/>
            </a:pPr>
            <a:r>
              <a:rPr lang="en-US" sz="2400" dirty="0" err="1"/>
              <a:t>Cuối</a:t>
            </a:r>
            <a:r>
              <a:rPr lang="en-US" sz="2400" dirty="0"/>
              <a:t> </a:t>
            </a:r>
            <a:r>
              <a:rPr lang="en-US" sz="2400" dirty="0" err="1"/>
              <a:t>kỳ</a:t>
            </a:r>
            <a:r>
              <a:rPr lang="en-US" sz="2400" dirty="0"/>
              <a:t>: 50%</a:t>
            </a:r>
          </a:p>
        </p:txBody>
      </p:sp>
      <p:sp>
        <p:nvSpPr>
          <p:cNvPr id="18436"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3A9CD8BB-F9D5-4CD8-BCC7-1BC701E87D82}"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Đồ</a:t>
            </a:r>
            <a:r>
              <a:rPr lang="en-US" dirty="0"/>
              <a:t> </a:t>
            </a:r>
            <a:r>
              <a:rPr lang="en-US" dirty="0" err="1"/>
              <a:t>án</a:t>
            </a:r>
            <a:r>
              <a:rPr lang="en-US" dirty="0"/>
              <a:t> </a:t>
            </a:r>
            <a:r>
              <a:rPr lang="en-US" dirty="0" err="1"/>
              <a:t>môn</a:t>
            </a:r>
            <a:r>
              <a:rPr lang="en-US" dirty="0"/>
              <a:t> </a:t>
            </a:r>
            <a:r>
              <a:rPr lang="en-US" dirty="0" err="1"/>
              <a:t>học</a:t>
            </a:r>
            <a:endParaRPr lang="en-US" dirty="0"/>
          </a:p>
        </p:txBody>
      </p:sp>
      <p:sp>
        <p:nvSpPr>
          <p:cNvPr id="3" name="Content Placeholder 2"/>
          <p:cNvSpPr>
            <a:spLocks noGrp="1"/>
          </p:cNvSpPr>
          <p:nvPr>
            <p:ph idx="1"/>
          </p:nvPr>
        </p:nvSpPr>
        <p:spPr/>
        <p:txBody>
          <a:bodyPr/>
          <a:lstStyle/>
          <a:p>
            <a:r>
              <a:rPr lang="en-US" sz="1800" dirty="0" err="1"/>
              <a:t>Quá</a:t>
            </a:r>
            <a:r>
              <a:rPr lang="en-US" sz="1800" dirty="0"/>
              <a:t> </a:t>
            </a:r>
            <a:r>
              <a:rPr lang="en-US" sz="1800" dirty="0" err="1"/>
              <a:t>trình</a:t>
            </a:r>
            <a:r>
              <a:rPr lang="en-US" sz="1800" dirty="0"/>
              <a:t>:</a:t>
            </a:r>
          </a:p>
          <a:p>
            <a:pPr lvl="1"/>
            <a:r>
              <a:rPr lang="en-US" sz="1600" dirty="0"/>
              <a:t>M1: </a:t>
            </a:r>
            <a:r>
              <a:rPr lang="en-US" sz="1600" dirty="0" err="1"/>
              <a:t>xác</a:t>
            </a:r>
            <a:r>
              <a:rPr lang="en-US" sz="1600" dirty="0"/>
              <a:t> </a:t>
            </a:r>
            <a:r>
              <a:rPr lang="en-US" sz="1600" dirty="0" err="1"/>
              <a:t>định</a:t>
            </a:r>
            <a:r>
              <a:rPr lang="en-US" sz="1600" dirty="0"/>
              <a:t> </a:t>
            </a:r>
            <a:r>
              <a:rPr lang="en-US" sz="1600" dirty="0" err="1"/>
              <a:t>đề</a:t>
            </a:r>
            <a:r>
              <a:rPr lang="en-US" sz="1600" dirty="0"/>
              <a:t> </a:t>
            </a:r>
            <a:r>
              <a:rPr lang="en-US" sz="1600" dirty="0" err="1"/>
              <a:t>tài</a:t>
            </a:r>
            <a:r>
              <a:rPr lang="en-US" sz="1600" dirty="0"/>
              <a:t> </a:t>
            </a:r>
            <a:r>
              <a:rPr lang="en-US" sz="1600" dirty="0">
                <a:sym typeface="Wingdings" panose="05000000000000000000" pitchFamily="2" charset="2"/>
              </a:rPr>
              <a:t></a:t>
            </a:r>
            <a:r>
              <a:rPr lang="en-US" sz="1600" dirty="0"/>
              <a:t> </a:t>
            </a:r>
            <a:r>
              <a:rPr lang="en-US" sz="1600" dirty="0" err="1"/>
              <a:t>viết</a:t>
            </a:r>
            <a:r>
              <a:rPr lang="en-US" sz="1600" dirty="0"/>
              <a:t> </a:t>
            </a:r>
            <a:r>
              <a:rPr lang="en-US" sz="1600" dirty="0" err="1"/>
              <a:t>kế</a:t>
            </a:r>
            <a:r>
              <a:rPr lang="en-US" sz="1600" dirty="0"/>
              <a:t> </a:t>
            </a:r>
            <a:r>
              <a:rPr lang="en-US" sz="1600" dirty="0" err="1"/>
              <a:t>hoạch</a:t>
            </a:r>
            <a:r>
              <a:rPr lang="en-US" sz="1600" dirty="0"/>
              <a:t> </a:t>
            </a:r>
            <a:r>
              <a:rPr lang="en-US" sz="1600" dirty="0" err="1"/>
              <a:t>thu</a:t>
            </a:r>
            <a:r>
              <a:rPr lang="en-US" sz="1600" dirty="0"/>
              <a:t> </a:t>
            </a:r>
            <a:r>
              <a:rPr lang="en-US" sz="1600" dirty="0" err="1"/>
              <a:t>thập</a:t>
            </a:r>
            <a:r>
              <a:rPr lang="en-US" sz="1600" dirty="0"/>
              <a:t> </a:t>
            </a:r>
            <a:r>
              <a:rPr lang="en-US" sz="1600" dirty="0" err="1"/>
              <a:t>yêu</a:t>
            </a:r>
            <a:r>
              <a:rPr lang="en-US" sz="1600" dirty="0"/>
              <a:t> </a:t>
            </a:r>
            <a:r>
              <a:rPr lang="en-US" sz="1600" dirty="0" err="1"/>
              <a:t>cầu</a:t>
            </a:r>
            <a:r>
              <a:rPr lang="en-US" sz="1600" dirty="0"/>
              <a:t> (</a:t>
            </a:r>
            <a:r>
              <a:rPr lang="en-US" sz="1600" dirty="0" err="1"/>
              <a:t>góp</a:t>
            </a:r>
            <a:r>
              <a:rPr lang="en-US" sz="1600" dirty="0"/>
              <a:t> ý)</a:t>
            </a:r>
          </a:p>
          <a:p>
            <a:pPr lvl="2"/>
            <a:r>
              <a:rPr lang="en-US" sz="1200" dirty="0" err="1"/>
              <a:t>Tuần</a:t>
            </a:r>
            <a:r>
              <a:rPr lang="en-US" sz="1200" dirty="0"/>
              <a:t> 3</a:t>
            </a:r>
          </a:p>
          <a:p>
            <a:pPr lvl="1"/>
            <a:r>
              <a:rPr lang="en-US" sz="1600" dirty="0"/>
              <a:t>M2: </a:t>
            </a:r>
            <a:r>
              <a:rPr lang="en-US" sz="1600" dirty="0" err="1"/>
              <a:t>thu</a:t>
            </a:r>
            <a:r>
              <a:rPr lang="en-US" sz="1600" dirty="0"/>
              <a:t> </a:t>
            </a:r>
            <a:r>
              <a:rPr lang="en-US" sz="1600" dirty="0" err="1"/>
              <a:t>thập</a:t>
            </a:r>
            <a:r>
              <a:rPr lang="en-US" sz="1600" dirty="0"/>
              <a:t> </a:t>
            </a:r>
            <a:r>
              <a:rPr lang="en-US" sz="1600" dirty="0" err="1"/>
              <a:t>yêu</a:t>
            </a:r>
            <a:r>
              <a:rPr lang="en-US" sz="1600" dirty="0"/>
              <a:t> </a:t>
            </a:r>
            <a:r>
              <a:rPr lang="en-US" sz="1600" dirty="0" err="1"/>
              <a:t>cầu</a:t>
            </a:r>
            <a:r>
              <a:rPr lang="en-US" sz="1600" dirty="0"/>
              <a:t> </a:t>
            </a:r>
            <a:r>
              <a:rPr lang="en-US" sz="1600" dirty="0">
                <a:sym typeface="Wingdings" panose="05000000000000000000" pitchFamily="2" charset="2"/>
              </a:rPr>
              <a:t></a:t>
            </a:r>
            <a:r>
              <a:rPr lang="en-US" sz="1600" dirty="0"/>
              <a:t> </a:t>
            </a:r>
            <a:r>
              <a:rPr lang="en-US" sz="1600" dirty="0" err="1"/>
              <a:t>trình</a:t>
            </a:r>
            <a:r>
              <a:rPr lang="en-US" sz="1600" dirty="0"/>
              <a:t> </a:t>
            </a:r>
            <a:r>
              <a:rPr lang="en-US" sz="1600" dirty="0" err="1"/>
              <a:t>bày</a:t>
            </a:r>
            <a:r>
              <a:rPr lang="en-US" sz="1600" dirty="0"/>
              <a:t> seminar (</a:t>
            </a:r>
            <a:r>
              <a:rPr lang="en-US" sz="1600" dirty="0" err="1"/>
              <a:t>góp</a:t>
            </a:r>
            <a:r>
              <a:rPr lang="en-US" sz="1600" dirty="0"/>
              <a:t> ý + </a:t>
            </a:r>
            <a:r>
              <a:rPr lang="en-US" sz="1600" dirty="0" err="1"/>
              <a:t>chấm</a:t>
            </a:r>
            <a:r>
              <a:rPr lang="en-US" sz="1600" dirty="0"/>
              <a:t> (25%)</a:t>
            </a:r>
          </a:p>
          <a:p>
            <a:pPr lvl="2"/>
            <a:r>
              <a:rPr lang="en-US" sz="1200" dirty="0"/>
              <a:t>Tuần 6</a:t>
            </a:r>
          </a:p>
          <a:p>
            <a:pPr lvl="1"/>
            <a:r>
              <a:rPr lang="en-US" sz="1600" dirty="0"/>
              <a:t>M3: </a:t>
            </a:r>
            <a:r>
              <a:rPr lang="en-US" sz="1600" dirty="0" err="1"/>
              <a:t>mô</a:t>
            </a:r>
            <a:r>
              <a:rPr lang="en-US" sz="1600" dirty="0"/>
              <a:t> </a:t>
            </a:r>
            <a:r>
              <a:rPr lang="en-US" sz="1600" dirty="0" err="1"/>
              <a:t>hình</a:t>
            </a:r>
            <a:r>
              <a:rPr lang="en-US" sz="1600" dirty="0"/>
              <a:t> </a:t>
            </a:r>
            <a:r>
              <a:rPr lang="en-US" sz="1600" dirty="0" err="1"/>
              <a:t>hóa</a:t>
            </a:r>
            <a:r>
              <a:rPr lang="en-US" sz="1600" dirty="0"/>
              <a:t> </a:t>
            </a:r>
            <a:r>
              <a:rPr lang="en-US" sz="1600" dirty="0" err="1"/>
              <a:t>yêu</a:t>
            </a:r>
            <a:r>
              <a:rPr lang="en-US" sz="1600" dirty="0"/>
              <a:t> </a:t>
            </a:r>
            <a:r>
              <a:rPr lang="en-US" sz="1600" dirty="0" err="1"/>
              <a:t>cầu</a:t>
            </a:r>
            <a:r>
              <a:rPr lang="en-US" sz="1600" dirty="0"/>
              <a:t> (15%)</a:t>
            </a:r>
          </a:p>
          <a:p>
            <a:pPr lvl="2"/>
            <a:r>
              <a:rPr lang="en-US" sz="1200" dirty="0"/>
              <a:t>Tuần 8</a:t>
            </a:r>
          </a:p>
          <a:p>
            <a:pPr lvl="1"/>
            <a:r>
              <a:rPr lang="en-US" sz="1600" dirty="0"/>
              <a:t>M4: </a:t>
            </a:r>
            <a:r>
              <a:rPr lang="en-US" sz="1600" dirty="0" err="1"/>
              <a:t>xây</a:t>
            </a:r>
            <a:r>
              <a:rPr lang="en-US" sz="1600" dirty="0"/>
              <a:t> </a:t>
            </a:r>
            <a:r>
              <a:rPr lang="en-US" sz="1600" dirty="0" err="1"/>
              <a:t>dựng</a:t>
            </a:r>
            <a:r>
              <a:rPr lang="en-US" sz="1600" dirty="0"/>
              <a:t> prototype (25%)</a:t>
            </a:r>
          </a:p>
          <a:p>
            <a:pPr lvl="2"/>
            <a:r>
              <a:rPr lang="en-US" sz="1200" dirty="0"/>
              <a:t>Tuần 10</a:t>
            </a:r>
          </a:p>
          <a:p>
            <a:r>
              <a:rPr lang="en-US" sz="2000" dirty="0" err="1"/>
              <a:t>Trình</a:t>
            </a:r>
            <a:r>
              <a:rPr lang="en-US" sz="2000" dirty="0"/>
              <a:t> </a:t>
            </a:r>
            <a:r>
              <a:rPr lang="en-US" sz="2000" dirty="0" err="1"/>
              <a:t>bày</a:t>
            </a:r>
            <a:r>
              <a:rPr lang="en-US" sz="2000" dirty="0"/>
              <a:t> seminar:</a:t>
            </a:r>
          </a:p>
          <a:p>
            <a:pPr lvl="1"/>
            <a:r>
              <a:rPr lang="en-US" sz="1600" dirty="0" err="1"/>
              <a:t>Quản</a:t>
            </a:r>
            <a:r>
              <a:rPr lang="en-US" sz="1600" dirty="0"/>
              <a:t> </a:t>
            </a:r>
            <a:r>
              <a:rPr lang="en-US" sz="1600" dirty="0" err="1"/>
              <a:t>lý</a:t>
            </a:r>
            <a:r>
              <a:rPr lang="en-US" sz="1600" dirty="0"/>
              <a:t> </a:t>
            </a:r>
            <a:r>
              <a:rPr lang="en-US" sz="1600" dirty="0" err="1"/>
              <a:t>thay</a:t>
            </a:r>
            <a:r>
              <a:rPr lang="en-US" sz="1600" dirty="0"/>
              <a:t> </a:t>
            </a:r>
            <a:r>
              <a:rPr lang="en-US" sz="1600" dirty="0" err="1"/>
              <a:t>đổi</a:t>
            </a:r>
            <a:r>
              <a:rPr lang="en-US" sz="1600" dirty="0"/>
              <a:t> </a:t>
            </a:r>
            <a:r>
              <a:rPr lang="en-US" sz="1600" dirty="0" err="1"/>
              <a:t>yêu</a:t>
            </a:r>
            <a:r>
              <a:rPr lang="en-US" sz="1600" dirty="0"/>
              <a:t> </a:t>
            </a:r>
            <a:r>
              <a:rPr lang="en-US" sz="1600" dirty="0" err="1"/>
              <a:t>cầu</a:t>
            </a:r>
            <a:r>
              <a:rPr lang="en-US" sz="1600" dirty="0"/>
              <a:t> (5%)</a:t>
            </a:r>
          </a:p>
          <a:p>
            <a:pPr lvl="1"/>
            <a:r>
              <a:rPr lang="en-US" sz="1600" dirty="0"/>
              <a:t>Tổng hợp sưu liệu (10%)</a:t>
            </a:r>
          </a:p>
          <a:p>
            <a:pPr lvl="2"/>
            <a:r>
              <a:rPr lang="en-US" sz="1200" dirty="0"/>
              <a:t>Tuần 12</a:t>
            </a:r>
          </a:p>
          <a:p>
            <a:pPr lvl="1"/>
            <a:r>
              <a:rPr lang="en-US" sz="1600" dirty="0" err="1"/>
              <a:t>Trình</a:t>
            </a:r>
            <a:r>
              <a:rPr lang="en-US" sz="1600" dirty="0"/>
              <a:t> </a:t>
            </a:r>
            <a:r>
              <a:rPr lang="en-US" sz="1600" dirty="0" err="1"/>
              <a:t>bày</a:t>
            </a:r>
            <a:r>
              <a:rPr lang="en-US" sz="1600" dirty="0"/>
              <a:t> seminar </a:t>
            </a:r>
            <a:r>
              <a:rPr lang="en-US" sz="1600" dirty="0" err="1"/>
              <a:t>trước</a:t>
            </a:r>
            <a:r>
              <a:rPr lang="en-US" sz="1600" dirty="0"/>
              <a:t> </a:t>
            </a:r>
            <a:r>
              <a:rPr lang="en-US" sz="1600" dirty="0" err="1"/>
              <a:t>lớp</a:t>
            </a:r>
            <a:r>
              <a:rPr lang="en-US" sz="1600" dirty="0"/>
              <a:t> (20%) – </a:t>
            </a:r>
            <a:r>
              <a:rPr lang="en-US" sz="1600" dirty="0" err="1"/>
              <a:t>chỉ</a:t>
            </a:r>
            <a:r>
              <a:rPr lang="en-US" sz="1600" dirty="0"/>
              <a:t> </a:t>
            </a:r>
            <a:r>
              <a:rPr lang="en-US" sz="1600" dirty="0" err="1"/>
              <a:t>dành</a:t>
            </a:r>
            <a:r>
              <a:rPr lang="en-US" sz="1600" dirty="0"/>
              <a:t> </a:t>
            </a:r>
            <a:r>
              <a:rPr lang="en-US" sz="1600" dirty="0" err="1"/>
              <a:t>cho</a:t>
            </a:r>
            <a:r>
              <a:rPr lang="en-US" sz="1600" dirty="0"/>
              <a:t> top 10 </a:t>
            </a:r>
            <a:r>
              <a:rPr lang="en-US" sz="1600" dirty="0" err="1"/>
              <a:t>nhóm</a:t>
            </a:r>
            <a:r>
              <a:rPr lang="en-US" sz="1600" dirty="0"/>
              <a:t> </a:t>
            </a:r>
            <a:r>
              <a:rPr lang="en-US" sz="1600" dirty="0" err="1"/>
              <a:t>có</a:t>
            </a:r>
            <a:r>
              <a:rPr lang="en-US" sz="1600" dirty="0"/>
              <a:t> </a:t>
            </a:r>
            <a:r>
              <a:rPr lang="en-US" sz="1600" dirty="0" err="1"/>
              <a:t>kết</a:t>
            </a:r>
            <a:r>
              <a:rPr lang="en-US" sz="1600" dirty="0"/>
              <a:t> </a:t>
            </a:r>
            <a:r>
              <a:rPr lang="en-US" sz="1600" dirty="0" err="1"/>
              <a:t>quả</a:t>
            </a:r>
            <a:r>
              <a:rPr lang="en-US" sz="1600" dirty="0"/>
              <a:t> </a:t>
            </a:r>
            <a:r>
              <a:rPr lang="en-US" sz="1600" dirty="0" err="1"/>
              <a:t>tích</a:t>
            </a:r>
            <a:r>
              <a:rPr lang="en-US" sz="1600" dirty="0"/>
              <a:t> </a:t>
            </a:r>
            <a:r>
              <a:rPr lang="en-US" sz="1600" dirty="0" err="1"/>
              <a:t>lũy</a:t>
            </a:r>
            <a:r>
              <a:rPr lang="en-US" sz="1600" dirty="0"/>
              <a:t> </a:t>
            </a:r>
            <a:r>
              <a:rPr lang="en-US" sz="1600" dirty="0" err="1"/>
              <a:t>tốt</a:t>
            </a:r>
            <a:r>
              <a:rPr lang="en-US" sz="1600" dirty="0"/>
              <a:t> </a:t>
            </a:r>
            <a:r>
              <a:rPr lang="en-US" sz="1600" dirty="0" err="1"/>
              <a:t>nhất</a:t>
            </a:r>
            <a:endParaRPr lang="en-US" sz="1600" dirty="0"/>
          </a:p>
          <a:p>
            <a:pPr lvl="2"/>
            <a:r>
              <a:rPr lang="en-US" sz="1200" dirty="0"/>
              <a:t>Tuần 10-11</a:t>
            </a:r>
          </a:p>
          <a:p>
            <a:r>
              <a:rPr lang="en-US" sz="2000" dirty="0"/>
              <a:t>Báo cáo reflective report cá nhân</a:t>
            </a:r>
          </a:p>
          <a:p>
            <a:pPr lvl="2"/>
            <a:endParaRPr lang="en-US" sz="1200" dirty="0"/>
          </a:p>
          <a:p>
            <a:pPr lvl="1"/>
            <a:endParaRPr lang="en-US" sz="1600" dirty="0"/>
          </a:p>
        </p:txBody>
      </p:sp>
      <p:sp>
        <p:nvSpPr>
          <p:cNvPr id="4" name="Slide Number Placeholder 3"/>
          <p:cNvSpPr>
            <a:spLocks noGrp="1"/>
          </p:cNvSpPr>
          <p:nvPr>
            <p:ph type="sldNum" sz="quarter" idx="10"/>
          </p:nvPr>
        </p:nvSpPr>
        <p:spPr/>
        <p:txBody>
          <a:bodyPr/>
          <a:lstStyle/>
          <a:p>
            <a:pPr>
              <a:defRPr/>
            </a:pPr>
            <a:fld id="{144C5D95-BBD2-46B1-BE04-44B1FE852FEC}" type="slidenum">
              <a:rPr lang="en-US" smtClean="0"/>
              <a:pPr>
                <a:defRPr/>
              </a:pPr>
              <a:t>9</a:t>
            </a:fld>
            <a:endParaRPr lang="en-US"/>
          </a:p>
        </p:txBody>
      </p:sp>
    </p:spTree>
    <p:extLst>
      <p:ext uri="{BB962C8B-B14F-4D97-AF65-F5344CB8AC3E}">
        <p14:creationId xmlns:p14="http://schemas.microsoft.com/office/powerpoint/2010/main" val="982933940"/>
      </p:ext>
    </p:extLst>
  </p:cSld>
  <p:clrMapOvr>
    <a:masterClrMapping/>
  </p:clrMapOvr>
</p:sld>
</file>

<file path=ppt/theme/theme1.xml><?xml version="1.0" encoding="utf-8"?>
<a:theme xmlns:a="http://schemas.openxmlformats.org/drawingml/2006/main" name="CNT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NTT_Template" id="{C43FFA48-6B5D-44B3-AA7A-6EB35F183307}" vid="{DFF3375F-D2AB-4F4E-A2CE-16564D66972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CDIO template  2013 - HTBTran</Template>
  <TotalTime>20</TotalTime>
  <Words>1142</Words>
  <Application>Microsoft Office PowerPoint</Application>
  <PresentationFormat>On-screen Show (4:3)</PresentationFormat>
  <Paragraphs>151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Verdana</vt:lpstr>
      <vt:lpstr>Wingdings</vt:lpstr>
      <vt:lpstr>Wingdings 2</vt:lpstr>
      <vt:lpstr>CNTT_Template</vt:lpstr>
      <vt:lpstr>Requirement Engineering</vt:lpstr>
      <vt:lpstr>Thông tin</vt:lpstr>
      <vt:lpstr>Qui định</vt:lpstr>
      <vt:lpstr>Mục tiêu</vt:lpstr>
      <vt:lpstr>Thông tin tuyển dụng</vt:lpstr>
      <vt:lpstr>Nội dung</vt:lpstr>
      <vt:lpstr>Tài liệu</vt:lpstr>
      <vt:lpstr>Thang điểm</vt:lpstr>
      <vt:lpstr>Đồ án môn học</vt:lpstr>
      <vt:lpstr>Qui trình đồ án</vt:lpstr>
      <vt:lpstr>DS chủ đề gợi ý</vt:lpstr>
      <vt:lpstr>Bài tập cá nhân hàng tuần</vt:lpstr>
      <vt:lpstr>Tài liệu</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Reqirements</dc:title>
  <dc:creator>salsero</dc:creator>
  <cp:lastModifiedBy>Lam Quang, Vu</cp:lastModifiedBy>
  <cp:revision>763</cp:revision>
  <cp:lastPrinted>2015-09-10T09:58:12Z</cp:lastPrinted>
  <dcterms:created xsi:type="dcterms:W3CDTF">2004-05-28T22:10:58Z</dcterms:created>
  <dcterms:modified xsi:type="dcterms:W3CDTF">2022-02-20T09:10:44Z</dcterms:modified>
</cp:coreProperties>
</file>