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jsRJMJuAGDzbw9ZI1zYD36TC1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1678675"/>
            <a:ext cx="7772400" cy="941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2702258"/>
            <a:ext cx="6400800" cy="750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⬜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04_Image Collection\01_ICON\Question\Help.png"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FX_WCF__03a"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600" y="3602038"/>
            <a:ext cx="4343400" cy="3255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_LineGlow" id="80" name="Google Shape;80;p18"/>
          <p:cNvPicPr preferRelativeResize="0"/>
          <p:nvPr/>
        </p:nvPicPr>
        <p:blipFill rotWithShape="1">
          <a:blip r:embed="rId3">
            <a:alphaModFix/>
          </a:blip>
          <a:srcRect b="33333" l="0" r="16666" t="0"/>
          <a:stretch/>
        </p:blipFill>
        <p:spPr>
          <a:xfrm>
            <a:off x="1524000" y="1905000"/>
            <a:ext cx="7620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_LineGlow" id="81" name="Google Shape;81;p18"/>
          <p:cNvPicPr preferRelativeResize="0"/>
          <p:nvPr/>
        </p:nvPicPr>
        <p:blipFill rotWithShape="1">
          <a:blip r:embed="rId4">
            <a:alphaModFix/>
          </a:blip>
          <a:srcRect b="0" l="14999" r="0" t="33333"/>
          <a:stretch/>
        </p:blipFill>
        <p:spPr>
          <a:xfrm>
            <a:off x="0" y="4343400"/>
            <a:ext cx="777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opbox\SS-Slides\DeCuong-CDIO\TemplateCDIOv1\HinhAnh\LogoCDIO_Transparent.png" id="82" name="Google Shape;8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088" y="863600"/>
            <a:ext cx="1052512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opbox\SS-Slides\DeCuong-CDIO\TemplateCDIOv1\HinhAnh\LogoTruong_Transparent.png" id="83" name="Google Shape;8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888" y="815975"/>
            <a:ext cx="7620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7"/>
          <p:cNvCxnSpPr/>
          <p:nvPr/>
        </p:nvCxnSpPr>
        <p:spPr>
          <a:xfrm>
            <a:off x="1752600" y="1143000"/>
            <a:ext cx="7391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0" name="Google Shape;20;p7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⬜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75BD"/>
              </a:buClr>
              <a:buSzPts val="2800"/>
              <a:buChar char="?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◼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75BD"/>
              </a:buClr>
              <a:buSzPts val="2000"/>
              <a:buChar char="▪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?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⬜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⬜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7941D"/>
              </a:buClr>
              <a:buSzPts val="3200"/>
              <a:buFont typeface="Noto Sans Symbols"/>
              <a:buChar char="⬜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F75BD"/>
              </a:buClr>
              <a:buSzPts val="2800"/>
              <a:buFont typeface="Noto Sans Symbols"/>
              <a:buChar char="🞐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7941D"/>
              </a:buClr>
              <a:buSzPts val="2400"/>
              <a:buFont typeface="Noto Sans Symbols"/>
              <a:buChar char="◼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F75BD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7941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1677988"/>
            <a:ext cx="77724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4572000" y="3621088"/>
            <a:ext cx="4114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TS.Lâm Quang Vũ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lqvu@fit.hcmus.edu.vn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85800" y="2587625"/>
            <a:ext cx="7772400" cy="809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Ôn tập</a:t>
            </a:r>
            <a:endParaRPr b="1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377950" y="42863"/>
            <a:ext cx="730885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Thang điểm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204913"/>
            <a:ext cx="8229600" cy="474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1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Noto Sans Symbols"/>
              <a:buChar char="⬜"/>
            </a:pPr>
            <a:r>
              <a:rPr lang="en-US"/>
              <a:t>Bài tập cá nhân hằng tuần + quiz (</a:t>
            </a:r>
            <a:r>
              <a:rPr lang="en-US"/>
              <a:t>10</a:t>
            </a:r>
            <a:r>
              <a:rPr lang="en-US"/>
              <a:t>%)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</a:pPr>
            <a:r>
              <a:rPr lang="en-US" sz="2800"/>
              <a:t>Đồ án thực hành (nhóm): 30%</a:t>
            </a:r>
            <a:endParaRPr/>
          </a:p>
          <a:p>
            <a:pPr indent="-287338" lvl="2" marL="1201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Bài tập quá trình thực hiện (15%).</a:t>
            </a:r>
            <a:endParaRPr/>
          </a:p>
          <a:p>
            <a:pPr indent="-287338" lvl="2" marL="1201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 sz="2000"/>
              <a:t>Seminar + video + sưu liệu cuối kỳ (15%)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</a:pPr>
            <a:r>
              <a:rPr lang="en-US" sz="2800"/>
              <a:t>Báo cáo hoạt động cá nhân: 5%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⬜"/>
            </a:pPr>
            <a:r>
              <a:rPr lang="en-US" sz="2800"/>
              <a:t>Thi cuối kỳ lý thuyết: 55%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Đồ án môn học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⬜"/>
            </a:pPr>
            <a:r>
              <a:rPr lang="en-US" sz="1800"/>
              <a:t>Quá trình: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Kế hoạch thu thập yêu cầu 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Sưu liệu thu thập yêu cầu</a:t>
            </a:r>
            <a:endParaRPr sz="1600"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Mô hình hóa và đặc tả yêu cầu</a:t>
            </a:r>
            <a:endParaRPr sz="1600"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Xây dựng prototype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⬜"/>
            </a:pPr>
            <a:r>
              <a:rPr lang="en-US" sz="2000"/>
              <a:t>Cuối kỳ: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Tổng hợp sưu liệu</a:t>
            </a:r>
            <a:endParaRPr sz="1600"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Các sưu liệu quá trình</a:t>
            </a:r>
            <a:endParaRPr sz="1200"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DS các yc chức năng + phi chức năng có sắp xếp độ ưu tiên</a:t>
            </a:r>
            <a:endParaRPr sz="1200"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SRS</a:t>
            </a:r>
            <a:endParaRPr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Video giới thiệu</a:t>
            </a:r>
            <a:endParaRPr sz="1200"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Slides trình bày trước lớp</a:t>
            </a:r>
            <a:endParaRPr sz="1200"/>
          </a:p>
          <a:p>
            <a:pPr indent="-287338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◼"/>
            </a:pPr>
            <a:r>
              <a:rPr lang="en-US" sz="1200"/>
              <a:t>Full prototype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</a:pPr>
            <a:r>
              <a:rPr lang="en-US" sz="1600"/>
              <a:t>Trình bày seminar trước lớp 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⬜"/>
            </a:pPr>
            <a:r>
              <a:rPr lang="en-US" sz="2400"/>
              <a:t>Báo cáo reflective report cá nhân</a:t>
            </a:r>
            <a:endParaRPr/>
          </a:p>
          <a:p>
            <a:pPr indent="-211137" lvl="2" marL="1201738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01625" lvl="1" marL="86042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378424" y="42622"/>
            <a:ext cx="7308376" cy="96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Nội dung ôn tập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204408"/>
            <a:ext cx="8229600" cy="474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⬜"/>
            </a:pPr>
            <a:r>
              <a:rPr lang="en-US"/>
              <a:t>Các công đoạn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</a:pPr>
            <a:r>
              <a:rPr lang="en-US"/>
              <a:t>Thu thập, phân tích, đặc tả, kiểm tra yêu cầu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</a:pPr>
            <a:r>
              <a:rPr lang="en-US"/>
              <a:t>Quản lý thay đổi yêu cầu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⬜"/>
            </a:pPr>
            <a:r>
              <a:rPr lang="en-US"/>
              <a:t>Seminar trên lớp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</a:pPr>
            <a:r>
              <a:rPr lang="en-US"/>
              <a:t>Đánh giá các đề tài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⬜"/>
            </a:pPr>
            <a:r>
              <a:rPr lang="en-US"/>
              <a:t>Bài tập vẽ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</a:pPr>
            <a:r>
              <a:rPr lang="en-US"/>
              <a:t>BPMN</a:t>
            </a:r>
            <a:endParaRPr/>
          </a:p>
          <a:p>
            <a:pPr indent="-403225" lvl="1" marL="860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?"/>
            </a:pPr>
            <a:r>
              <a:rPr lang="en-US"/>
              <a:t>Prototype</a:t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7010400" y="611028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NT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2004-05-28T22:10:58Z</dcterms:created>
  <dc:creator>salsero</dc:creator>
</cp:coreProperties>
</file>