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4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6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2a65aee5_1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2a65aee5_1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62a65aee5_12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62a65aee5_12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62a65aee5_1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62a65aee5_1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62a65aee5_12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62a65aee5_12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2a65aee5_12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2a65aee5_12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62a65aee5_1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62a65aee5_1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62a65aee5_12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62a65aee5_12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62a65aee5_1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62a65aee5_1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62a65aee5_1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62a65aee5_1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62a65aee5_1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62a65aee5_1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62a65aee5_1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62a65aee5_1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62a65aee5_14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62a65aee5_14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62a65aee5_1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62a65aee5_1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62a65aee5_1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62a65aee5_1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62a65aee5_14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62a65aee5_14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2a65aee5_17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2a65aee5_1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2a65aee5_14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2a65aee5_14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62a65aee5_15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62a65aee5_15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2a65aee5_16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62a65aee5_16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2a65aee5_13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62a65aee5_13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62a65aee5_1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62a65aee5_1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62a65aee5_1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62a65aee5_1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62a65aee5_15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62a65aee5_15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62a65aee5_15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62a65aee5_15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62a65aee5_1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62a65aee5_1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62a65aee5_13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62a65aee5_13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62a65aee5_16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62a65aee5_16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62a65aee5_18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62a65aee5_18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62a65aee5_13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62a65aee5_1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62a65aee5_19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62a65aee5_1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62a65aee5_18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62a65aee5_18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62a65aee5_18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62a65aee5_18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2a65aee5_15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2a65aee5_15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62a65aee5_1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62a65aee5_1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62a65aee5_2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62a65aee5_2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62a65aee5_2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62a65aee5_2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2a65aee5_2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2a65aee5_2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743ed17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743ed17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6723ca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6723ca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2a65aee5_1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2a65aee5_1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62a65aee5_1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62a65aee5_1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2a65ae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2a65ae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62a65aee5_17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62a65aee5_17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62a65aee5_1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62a65aee5_1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Ý tưởng đề tài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1712396</a:t>
            </a:r>
            <a:r>
              <a:rPr lang="en"/>
              <a:t>- Vũ Duy</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Tên đề tài: Mạng xã hội trao đổi thông tin sản phẩm nông nghiệp </a:t>
            </a:r>
            <a:endParaRPr/>
          </a:p>
          <a:p>
            <a:pPr indent="0" lvl="0" marL="0" rtl="0" algn="l">
              <a:spcBef>
                <a:spcPts val="1200"/>
              </a:spcBef>
              <a:spcAft>
                <a:spcPts val="0"/>
              </a:spcAft>
              <a:buNone/>
            </a:pPr>
            <a:r>
              <a:rPr lang="en"/>
              <a:t>Loại: Mạng xã hội</a:t>
            </a:r>
            <a:endParaRPr/>
          </a:p>
          <a:p>
            <a:pPr indent="0" lvl="0" marL="0" rtl="0" algn="l">
              <a:spcBef>
                <a:spcPts val="1200"/>
              </a:spcBef>
              <a:spcAft>
                <a:spcPts val="0"/>
              </a:spcAft>
              <a:buNone/>
            </a:pPr>
            <a:r>
              <a:rPr lang="en"/>
              <a:t>Người dùng: Nhà nông dân, dân buôn</a:t>
            </a:r>
            <a:endParaRPr/>
          </a:p>
          <a:p>
            <a:pPr indent="0" lvl="0" marL="0" rtl="0" algn="l">
              <a:spcBef>
                <a:spcPts val="1200"/>
              </a:spcBef>
              <a:spcAft>
                <a:spcPts val="0"/>
              </a:spcAft>
              <a:buNone/>
            </a:pPr>
            <a:r>
              <a:rPr lang="en"/>
              <a:t>Mục tiêu chính: Người dân sẽ cung cấp sản phẩm mà nhà mình đang sản xuất, hoặc dự định sẽ sản xuất, vị trí sản xuất, mọi người có thể chia sẻ kinh nghiệm khi làm sản phẩm này, hoặc réo lên “anh làm đi tôi mua cho“ và chứng minh, và sẽ kết nối tốt hơn giữa người mua và người bán, tránh bị ép giá hoặc thị trường không có nhu cầu.</a:t>
            </a:r>
            <a:endParaRPr/>
          </a:p>
          <a:p>
            <a:pPr indent="0" lvl="0" marL="0" rtl="0" algn="l">
              <a:spcBef>
                <a:spcPts val="1200"/>
              </a:spcBef>
              <a:spcAft>
                <a:spcPts val="1200"/>
              </a:spcAft>
              <a:buNone/>
            </a:pPr>
            <a:r>
              <a:rPr lang="en"/>
              <a:t>Mục tiêu khác:thu thập thông tin người dùng (địa điểm, sản phẩm, quan hệ,..)</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0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19120592 </a:t>
            </a:r>
            <a:r>
              <a:rPr lang="en"/>
              <a:t>- Đỗ Duy Nam</a:t>
            </a:r>
            <a:endParaRPr/>
          </a:p>
        </p:txBody>
      </p:sp>
      <p:sp>
        <p:nvSpPr>
          <p:cNvPr id="115" name="Google Shape;115;p23"/>
          <p:cNvSpPr txBox="1"/>
          <p:nvPr>
            <p:ph idx="1" type="body"/>
          </p:nvPr>
        </p:nvSpPr>
        <p:spPr>
          <a:xfrm>
            <a:off x="311700" y="14333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Tên đề tài: Mạng xã hội chia sẻ kiến thức về nuôi chim cảnh</a:t>
            </a:r>
            <a:endParaRPr/>
          </a:p>
          <a:p>
            <a:pPr indent="0" lvl="0" marL="0" rtl="0" algn="l">
              <a:spcBef>
                <a:spcPts val="1200"/>
              </a:spcBef>
              <a:spcAft>
                <a:spcPts val="0"/>
              </a:spcAft>
              <a:buNone/>
            </a:pPr>
            <a:r>
              <a:rPr lang="en"/>
              <a:t>Loại: SSN</a:t>
            </a:r>
            <a:endParaRPr/>
          </a:p>
          <a:p>
            <a:pPr indent="0" lvl="0" marL="0" rtl="0" algn="l">
              <a:spcBef>
                <a:spcPts val="1200"/>
              </a:spcBef>
              <a:spcAft>
                <a:spcPts val="0"/>
              </a:spcAft>
              <a:buNone/>
            </a:pPr>
            <a:r>
              <a:rPr lang="en"/>
              <a:t>Người dùng: Những người có niềm đam mê và yêu thích với việc nuôi chim và chơi chim cảnh.</a:t>
            </a:r>
            <a:endParaRPr/>
          </a:p>
          <a:p>
            <a:pPr indent="0" lvl="0" marL="0" rtl="0" algn="l">
              <a:spcBef>
                <a:spcPts val="1200"/>
              </a:spcBef>
              <a:spcAft>
                <a:spcPts val="0"/>
              </a:spcAft>
              <a:buNone/>
            </a:pPr>
            <a:r>
              <a:rPr lang="en"/>
              <a:t>Mục tiêu: Xây dựng một cộng đồng chia sẻ kiến thức về chăm nuôi chim, trao đổi mua bán chim cảnh và các vật dụng, phụ kiện chăm sóc chim.</a:t>
            </a:r>
            <a:endParaRPr/>
          </a:p>
          <a:p>
            <a:pPr indent="0" lvl="0" marL="0" rtl="0" algn="l">
              <a:spcBef>
                <a:spcPts val="1200"/>
              </a:spcBef>
              <a:spcAft>
                <a:spcPts val="0"/>
              </a:spcAft>
              <a:buNone/>
            </a:pPr>
            <a:r>
              <a:rPr lang="en"/>
              <a:t>Đặc trưng: </a:t>
            </a:r>
            <a:endParaRPr/>
          </a:p>
          <a:p>
            <a:pPr indent="457200" lvl="0" marL="0" rtl="0" algn="l">
              <a:spcBef>
                <a:spcPts val="1200"/>
              </a:spcBef>
              <a:spcAft>
                <a:spcPts val="0"/>
              </a:spcAft>
              <a:buNone/>
            </a:pPr>
            <a:r>
              <a:rPr lang="en"/>
              <a:t>- Tạo sự liên kết giữa cộng đồng chơi chim cảnh trên các vùng miền khác nhau</a:t>
            </a:r>
            <a:endParaRPr/>
          </a:p>
          <a:p>
            <a:pPr indent="0" lvl="0" marL="0" rtl="0" algn="l">
              <a:spcBef>
                <a:spcPts val="1200"/>
              </a:spcBef>
              <a:spcAft>
                <a:spcPts val="0"/>
              </a:spcAft>
              <a:buNone/>
            </a:pPr>
            <a:r>
              <a:rPr lang="en"/>
              <a:t>	- Có sàn đấu giá cho mọi người mua bán có thể tham gia</a:t>
            </a:r>
            <a:endParaRPr/>
          </a:p>
          <a:p>
            <a:pPr indent="0" lvl="0" marL="0" rtl="0" algn="l">
              <a:spcBef>
                <a:spcPts val="1200"/>
              </a:spcBef>
              <a:spcAft>
                <a:spcPts val="1200"/>
              </a:spcAft>
              <a:buNone/>
            </a:pPr>
            <a:r>
              <a:rPr lang="en"/>
              <a:t>	- Có trung tính năng trung gian mua bán để bảo vệ quyền lợi giữa người mua và người bán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19120546 - Lê Trần Đăng Khoa</a:t>
            </a:r>
            <a:endParaRPr/>
          </a:p>
        </p:txBody>
      </p:sp>
      <p:sp>
        <p:nvSpPr>
          <p:cNvPr id="121" name="Google Shape;121;p24"/>
          <p:cNvSpPr txBox="1"/>
          <p:nvPr>
            <p:ph idx="1" type="body"/>
          </p:nvPr>
        </p:nvSpPr>
        <p:spPr>
          <a:xfrm>
            <a:off x="311700" y="114382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Tên đề tài: NearFood</a:t>
            </a:r>
            <a:endParaRPr/>
          </a:p>
          <a:p>
            <a:pPr indent="0" lvl="0" marL="0" rtl="0" algn="l">
              <a:spcBef>
                <a:spcPts val="1200"/>
              </a:spcBef>
              <a:spcAft>
                <a:spcPts val="0"/>
              </a:spcAft>
              <a:buNone/>
            </a:pPr>
            <a:r>
              <a:rPr lang="en"/>
              <a:t>Loại: E-commerce</a:t>
            </a:r>
            <a:endParaRPr/>
          </a:p>
          <a:p>
            <a:pPr indent="0" lvl="0" marL="0" rtl="0" algn="l">
              <a:spcBef>
                <a:spcPts val="1200"/>
              </a:spcBef>
              <a:spcAft>
                <a:spcPts val="0"/>
              </a:spcAft>
              <a:buNone/>
            </a:pPr>
            <a:r>
              <a:rPr lang="en"/>
              <a:t>Người dùng: Những người có nhu cầu tìm các cửa hàng bán thức ăn nước uống gần vị trí hiện tại của họ và những người có nhu cầu quảng bá dịch vụ ẩm thực của mình.</a:t>
            </a:r>
            <a:endParaRPr/>
          </a:p>
          <a:p>
            <a:pPr indent="0" lvl="0" marL="0" rtl="0" algn="l">
              <a:spcBef>
                <a:spcPts val="1200"/>
              </a:spcBef>
              <a:spcAft>
                <a:spcPts val="0"/>
              </a:spcAft>
              <a:buNone/>
            </a:pPr>
            <a:r>
              <a:rPr lang="en"/>
              <a:t>Mục tiêu: Xây dựng một ứng dụng giúp người dùng tìm kiếm các vị trí của những nơi bán thức ăn gần họ, đồng thời hiển thị các thông tin về thức ăn, giá cả, đánh giá,... tại cửa hàng đó</a:t>
            </a:r>
            <a:endParaRPr/>
          </a:p>
          <a:p>
            <a:pPr indent="0" lvl="0" marL="0" rtl="0" algn="l">
              <a:spcBef>
                <a:spcPts val="1200"/>
              </a:spcBef>
              <a:spcAft>
                <a:spcPts val="0"/>
              </a:spcAft>
              <a:buNone/>
            </a:pPr>
            <a:r>
              <a:rPr lang="en"/>
              <a:t>Đặc trưng: Có hỗ trợ chỉ đường cho người dùng và đặt hàng onl nếu có thể</a:t>
            </a:r>
            <a:endParaRPr/>
          </a:p>
          <a:p>
            <a:pPr indent="0" lvl="0" marL="0" rtl="0" algn="l">
              <a:spcBef>
                <a:spcPts val="1200"/>
              </a:spcBef>
              <a:spcAft>
                <a:spcPts val="1200"/>
              </a:spcAft>
              <a:buNone/>
            </a:pPr>
            <a:r>
              <a:rPr lang="en"/>
              <a:t>Tìm tuong tu: Foody, Now.vn, reviu.vn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255300" y="40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19120584</a:t>
            </a:r>
            <a:r>
              <a:rPr lang="en"/>
              <a:t> - Nguyễn Anh Minh</a:t>
            </a:r>
            <a:endParaRPr/>
          </a:p>
        </p:txBody>
      </p:sp>
      <p:sp>
        <p:nvSpPr>
          <p:cNvPr id="127" name="Google Shape;127;p25"/>
          <p:cNvSpPr txBox="1"/>
          <p:nvPr>
            <p:ph idx="1" type="body"/>
          </p:nvPr>
        </p:nvSpPr>
        <p:spPr>
          <a:xfrm>
            <a:off x="255300" y="1186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Ứng dụng trò chuyện và chơi cờ vua</a:t>
            </a:r>
            <a:endParaRPr/>
          </a:p>
          <a:p>
            <a:pPr indent="0" lvl="0" marL="0" rtl="0" algn="l">
              <a:spcBef>
                <a:spcPts val="1200"/>
              </a:spcBef>
              <a:spcAft>
                <a:spcPts val="0"/>
              </a:spcAft>
              <a:buNone/>
            </a:pPr>
            <a:r>
              <a:rPr lang="en"/>
              <a:t>Loại:</a:t>
            </a:r>
            <a:r>
              <a:rPr lang="en"/>
              <a:t>Social Network và game</a:t>
            </a:r>
            <a:endParaRPr/>
          </a:p>
          <a:p>
            <a:pPr indent="0" lvl="0" marL="0" rtl="0" algn="l">
              <a:spcBef>
                <a:spcPts val="1200"/>
              </a:spcBef>
              <a:spcAft>
                <a:spcPts val="0"/>
              </a:spcAft>
              <a:buNone/>
            </a:pPr>
            <a:r>
              <a:rPr lang="en"/>
              <a:t>Người dùng: Những người thích chơi cờ vua và muốn tìm bạn bè để nói chuyện và chơi cùng.</a:t>
            </a:r>
            <a:endParaRPr/>
          </a:p>
          <a:p>
            <a:pPr indent="0" lvl="0" marL="0" rtl="0" algn="l">
              <a:spcBef>
                <a:spcPts val="1200"/>
              </a:spcBef>
              <a:spcAft>
                <a:spcPts val="0"/>
              </a:spcAft>
              <a:buNone/>
            </a:pPr>
            <a:r>
              <a:rPr lang="en"/>
              <a:t>Mục tiêu: Tạo ra được ứng dụng cho mọi người chơi cờ vua với nhau hoặc chơi với máy. Bên cạnh đó có thể kết bạn trò chuyện, chia sẻ thông tin về các giải đấu hay các trận đấu.</a:t>
            </a:r>
            <a:endParaRPr/>
          </a:p>
          <a:p>
            <a:pPr indent="0" lvl="0" marL="0" rtl="0" algn="l">
              <a:spcBef>
                <a:spcPts val="1200"/>
              </a:spcBef>
              <a:spcAft>
                <a:spcPts val="1200"/>
              </a:spcAft>
              <a:buNone/>
            </a:pPr>
            <a:r>
              <a:rPr lang="en"/>
              <a:t>Đặc trưng: Không chỉ chơi game mà còn trò chuyện trao đổi thông tin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19120508 </a:t>
            </a:r>
            <a:r>
              <a:rPr lang="en"/>
              <a:t>- Nguyễn Đức Hiếu	</a:t>
            </a:r>
            <a:endParaRPr/>
          </a:p>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Tên đề tài: Bán hàng online second hand của bản thân</a:t>
            </a:r>
            <a:endParaRPr/>
          </a:p>
          <a:p>
            <a:pPr indent="0" lvl="0" marL="0" rtl="0" algn="l">
              <a:spcBef>
                <a:spcPts val="1200"/>
              </a:spcBef>
              <a:spcAft>
                <a:spcPts val="0"/>
              </a:spcAft>
              <a:buNone/>
            </a:pPr>
            <a:r>
              <a:rPr lang="en"/>
              <a:t>Loại: Ecommerce</a:t>
            </a:r>
            <a:endParaRPr/>
          </a:p>
          <a:p>
            <a:pPr indent="0" lvl="0" marL="0" rtl="0" algn="l">
              <a:spcBef>
                <a:spcPts val="1200"/>
              </a:spcBef>
              <a:spcAft>
                <a:spcPts val="0"/>
              </a:spcAft>
              <a:buNone/>
            </a:pPr>
            <a:r>
              <a:rPr lang="en"/>
              <a:t>Người dùng: Những người có các sản phẩm muốn rao bán sau khi đã qua sử dụng mà không ưng ý, hoặc kẹt tiền muốn bán.</a:t>
            </a:r>
            <a:endParaRPr/>
          </a:p>
          <a:p>
            <a:pPr indent="0" lvl="0" marL="0" rtl="0" algn="l">
              <a:spcBef>
                <a:spcPts val="1200"/>
              </a:spcBef>
              <a:spcAft>
                <a:spcPts val="0"/>
              </a:spcAft>
              <a:buNone/>
            </a:pPr>
            <a:r>
              <a:rPr lang="en"/>
              <a:t>Mục tiêu: Để thanh lý các sản phẩm mình không muốn sử dụng nữa cho những người cần mua với giá rẻ</a:t>
            </a:r>
            <a:endParaRPr/>
          </a:p>
          <a:p>
            <a:pPr indent="0" lvl="0" marL="0" rtl="0" algn="l">
              <a:spcBef>
                <a:spcPts val="1200"/>
              </a:spcBef>
              <a:spcAft>
                <a:spcPts val="0"/>
              </a:spcAft>
              <a:buNone/>
            </a:pPr>
            <a:r>
              <a:rPr lang="en"/>
              <a:t>Đặc trưng: Phù hợp với các bạn sinh viên, có nhiều áo quần hoặc đồ dùng học tập muốn pass rẻ lại cho người khác</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19120493</a:t>
            </a:r>
            <a:r>
              <a:rPr lang="en"/>
              <a:t> - Hồ Đắc Duy</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Mua thuốc điều trị F0 online bằng app.</a:t>
            </a:r>
            <a:endParaRPr/>
          </a:p>
          <a:p>
            <a:pPr indent="0" lvl="0" marL="0" rtl="0" algn="l">
              <a:spcBef>
                <a:spcPts val="1200"/>
              </a:spcBef>
              <a:spcAft>
                <a:spcPts val="0"/>
              </a:spcAft>
              <a:buNone/>
            </a:pPr>
            <a:r>
              <a:rPr lang="en"/>
              <a:t>Loại:</a:t>
            </a:r>
            <a:endParaRPr/>
          </a:p>
          <a:p>
            <a:pPr indent="0" lvl="0" marL="0" rtl="0" algn="l">
              <a:spcBef>
                <a:spcPts val="1200"/>
              </a:spcBef>
              <a:spcAft>
                <a:spcPts val="0"/>
              </a:spcAft>
              <a:buNone/>
            </a:pPr>
            <a:r>
              <a:rPr lang="en"/>
              <a:t>Người dùng: Người bị F0, người thân của người bị F0, bác sĩ có chuyên môn.</a:t>
            </a:r>
            <a:endParaRPr/>
          </a:p>
          <a:p>
            <a:pPr indent="0" lvl="0" marL="0" rtl="0" algn="l">
              <a:spcBef>
                <a:spcPts val="1200"/>
              </a:spcBef>
              <a:spcAft>
                <a:spcPts val="0"/>
              </a:spcAft>
              <a:buNone/>
            </a:pPr>
            <a:r>
              <a:rPr lang="en"/>
              <a:t>Mục tiêu: Giúp điều trị khỏi bệnh sớm cho bệnh nhân F0, hạn chế được tràn bệnh xá.</a:t>
            </a:r>
            <a:endParaRPr/>
          </a:p>
          <a:p>
            <a:pPr indent="0" lvl="0" marL="0" rtl="0" algn="l">
              <a:spcBef>
                <a:spcPts val="1200"/>
              </a:spcBef>
              <a:spcAft>
                <a:spcPts val="1200"/>
              </a:spcAft>
              <a:buNone/>
            </a:pPr>
            <a:r>
              <a:rPr lang="en"/>
              <a:t>Đặc trưng: Bác sĩ và bệnh nhân có thể liên lạc và video với nhau, hạn chế được sự tiếp xúc.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19120591 </a:t>
            </a:r>
            <a:r>
              <a:rPr lang="en"/>
              <a:t>- Đặng Phương Nam</a:t>
            </a:r>
            <a:endParaRPr/>
          </a:p>
        </p:txBody>
      </p:sp>
      <p:sp>
        <p:nvSpPr>
          <p:cNvPr id="145" name="Google Shape;145;p28"/>
          <p:cNvSpPr txBox="1"/>
          <p:nvPr>
            <p:ph idx="1" type="body"/>
          </p:nvPr>
        </p:nvSpPr>
        <p:spPr>
          <a:xfrm>
            <a:off x="311700" y="11633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Tên đề tài: Mạng xã hội cho người yêu thú cưng</a:t>
            </a:r>
            <a:endParaRPr/>
          </a:p>
          <a:p>
            <a:pPr indent="0" lvl="0" marL="0" rtl="0" algn="l">
              <a:spcBef>
                <a:spcPts val="1200"/>
              </a:spcBef>
              <a:spcAft>
                <a:spcPts val="0"/>
              </a:spcAft>
              <a:buNone/>
            </a:pPr>
            <a:r>
              <a:rPr lang="en"/>
              <a:t>Loại: Mobile app</a:t>
            </a:r>
            <a:endParaRPr/>
          </a:p>
          <a:p>
            <a:pPr indent="0" lvl="0" marL="0" rtl="0" algn="l">
              <a:spcBef>
                <a:spcPts val="1200"/>
              </a:spcBef>
              <a:spcAft>
                <a:spcPts val="0"/>
              </a:spcAft>
              <a:buNone/>
            </a:pPr>
            <a:r>
              <a:rPr lang="en"/>
              <a:t>Người dùng: Mọi lựa tuổi, yêu động vật, thú cưng</a:t>
            </a:r>
            <a:endParaRPr/>
          </a:p>
          <a:p>
            <a:pPr indent="0" lvl="0" marL="0" rtl="0" algn="l">
              <a:spcBef>
                <a:spcPts val="1200"/>
              </a:spcBef>
              <a:spcAft>
                <a:spcPts val="0"/>
              </a:spcAft>
              <a:buNone/>
            </a:pPr>
            <a:r>
              <a:rPr lang="en"/>
              <a:t>Mục tiêu: Kết nối những người yêu thú cưng; bảo vệ, cứu trợ thú nuôi bị bỏ rơi, lan tỏa thông điệp bảo vệ động vật.</a:t>
            </a:r>
            <a:endParaRPr/>
          </a:p>
          <a:p>
            <a:pPr indent="0" lvl="0" marL="0" rtl="0" algn="l">
              <a:spcBef>
                <a:spcPts val="1200"/>
              </a:spcBef>
              <a:spcAft>
                <a:spcPts val="0"/>
              </a:spcAft>
              <a:buNone/>
            </a:pPr>
            <a:r>
              <a:rPr lang="en"/>
              <a:t>Đặc trưng: Chức năng tạo, xem những video ngắn như TikTok, Youtube Short nhưng đối tượng liên quan đến thú cưng.</a:t>
            </a:r>
            <a:endParaRPr/>
          </a:p>
          <a:p>
            <a:pPr indent="0" lvl="0" marL="0" rtl="0" algn="l">
              <a:spcBef>
                <a:spcPts val="1200"/>
              </a:spcBef>
              <a:spcAft>
                <a:spcPts val="1200"/>
              </a:spcAft>
              <a:buNone/>
            </a:pPr>
            <a:r>
              <a:rPr lang="en"/>
              <a:t>Tương tự: Pety, MeoZi, Kloof, Lackky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19120072</a:t>
            </a:r>
            <a:r>
              <a:rPr lang="en"/>
              <a:t> - </a:t>
            </a:r>
            <a:r>
              <a:rPr lang="en"/>
              <a:t>Nguyễn Minh Hiển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200"/>
              <a:t>Tên đề tài: </a:t>
            </a:r>
            <a:r>
              <a:rPr lang="en" sz="1200"/>
              <a:t>Hệ thống quản lý giờ sử dụng thiết bị thông minh của trẻ em</a:t>
            </a:r>
            <a:endParaRPr sz="1200"/>
          </a:p>
          <a:p>
            <a:pPr indent="0" lvl="0" marL="0" rtl="0" algn="l">
              <a:lnSpc>
                <a:spcPct val="95000"/>
              </a:lnSpc>
              <a:spcBef>
                <a:spcPts val="1200"/>
              </a:spcBef>
              <a:spcAft>
                <a:spcPts val="0"/>
              </a:spcAft>
              <a:buSzPts val="688"/>
              <a:buNone/>
            </a:pPr>
            <a:r>
              <a:rPr lang="en" sz="1200"/>
              <a:t>Loại:</a:t>
            </a:r>
            <a:endParaRPr sz="1200"/>
          </a:p>
          <a:p>
            <a:pPr indent="0" lvl="0" marL="0" rtl="0" algn="l">
              <a:lnSpc>
                <a:spcPct val="95000"/>
              </a:lnSpc>
              <a:spcBef>
                <a:spcPts val="1200"/>
              </a:spcBef>
              <a:spcAft>
                <a:spcPts val="0"/>
              </a:spcAft>
              <a:buSzPts val="688"/>
              <a:buNone/>
            </a:pPr>
            <a:r>
              <a:rPr lang="en" sz="1200"/>
              <a:t>Người dùng: </a:t>
            </a:r>
            <a:r>
              <a:rPr lang="en" sz="1200"/>
              <a:t>Các hộ gia đình có con nhỏ dưới 12 tuổi</a:t>
            </a:r>
            <a:endParaRPr sz="1200"/>
          </a:p>
          <a:p>
            <a:pPr indent="0" lvl="0" marL="0" rtl="0" algn="l">
              <a:lnSpc>
                <a:spcPct val="95000"/>
              </a:lnSpc>
              <a:spcBef>
                <a:spcPts val="1200"/>
              </a:spcBef>
              <a:spcAft>
                <a:spcPts val="0"/>
              </a:spcAft>
              <a:buSzPts val="688"/>
              <a:buNone/>
            </a:pPr>
            <a:r>
              <a:rPr lang="en" sz="1200"/>
              <a:t>Mục tiêu: </a:t>
            </a:r>
            <a:r>
              <a:rPr lang="en" sz="1200"/>
              <a:t>Quản lý, giám sát, can thiệp thời gian trẻ em sử dụng điện thoại di động, máy tính bảng</a:t>
            </a:r>
            <a:endParaRPr sz="1200"/>
          </a:p>
          <a:p>
            <a:pPr indent="0" lvl="0" marL="0" rtl="0" algn="l">
              <a:lnSpc>
                <a:spcPct val="95000"/>
              </a:lnSpc>
              <a:spcBef>
                <a:spcPts val="1200"/>
              </a:spcBef>
              <a:spcAft>
                <a:spcPts val="0"/>
              </a:spcAft>
              <a:buSzPts val="688"/>
              <a:buNone/>
            </a:pPr>
            <a:r>
              <a:rPr lang="en" sz="1200"/>
              <a:t>Đặc trưng:</a:t>
            </a:r>
            <a:endParaRPr sz="1200"/>
          </a:p>
          <a:p>
            <a:pPr indent="-304800" lvl="0" marL="457200" rtl="0" algn="l">
              <a:lnSpc>
                <a:spcPct val="95000"/>
              </a:lnSpc>
              <a:spcBef>
                <a:spcPts val="1200"/>
              </a:spcBef>
              <a:spcAft>
                <a:spcPts val="0"/>
              </a:spcAft>
              <a:buSzPts val="1200"/>
              <a:buChar char="-"/>
            </a:pPr>
            <a:r>
              <a:rPr lang="en" sz="1200"/>
              <a:t>Cho phép thiết bị được sử dụng vào các khung giờ được học của trẻ</a:t>
            </a:r>
            <a:endParaRPr sz="1200"/>
          </a:p>
          <a:p>
            <a:pPr indent="-304800" lvl="0" marL="457200" rtl="0" algn="l">
              <a:lnSpc>
                <a:spcPct val="95000"/>
              </a:lnSpc>
              <a:spcBef>
                <a:spcPts val="0"/>
              </a:spcBef>
              <a:spcAft>
                <a:spcPts val="0"/>
              </a:spcAft>
              <a:buSzPts val="1200"/>
              <a:buChar char="-"/>
            </a:pPr>
            <a:r>
              <a:rPr lang="en" sz="1200"/>
              <a:t>Khóa các ứng dụng, tính năng không phù hợp với trẻ em</a:t>
            </a:r>
            <a:endParaRPr sz="1200"/>
          </a:p>
          <a:p>
            <a:pPr indent="-304800" lvl="0" marL="457200" rtl="0" algn="l">
              <a:lnSpc>
                <a:spcPct val="95000"/>
              </a:lnSpc>
              <a:spcBef>
                <a:spcPts val="0"/>
              </a:spcBef>
              <a:spcAft>
                <a:spcPts val="0"/>
              </a:spcAft>
              <a:buSzPts val="1200"/>
              <a:buChar char="-"/>
            </a:pPr>
            <a:r>
              <a:rPr lang="en" sz="1200"/>
              <a:t>Cho phép phụ huynh quản lý từ xa trên thiết bị, nền tảng khác</a:t>
            </a:r>
            <a:endParaRPr sz="1200"/>
          </a:p>
          <a:p>
            <a:pPr indent="-304800" lvl="0" marL="457200" rtl="0" algn="l">
              <a:lnSpc>
                <a:spcPct val="95000"/>
              </a:lnSpc>
              <a:spcBef>
                <a:spcPts val="0"/>
              </a:spcBef>
              <a:spcAft>
                <a:spcPts val="0"/>
              </a:spcAft>
              <a:buSzPts val="1200"/>
              <a:buChar char="-"/>
            </a:pPr>
            <a:r>
              <a:rPr lang="en" sz="1200"/>
              <a:t>Các tính năng gây khó chịu khiến trẻ không thích thú với thiết bị di động</a:t>
            </a:r>
            <a:endParaRPr sz="1200"/>
          </a:p>
          <a:p>
            <a:pPr indent="0" lvl="0" marL="0" rtl="0" algn="l">
              <a:lnSpc>
                <a:spcPct val="95000"/>
              </a:lnSpc>
              <a:spcBef>
                <a:spcPts val="1200"/>
              </a:spcBef>
              <a:spcAft>
                <a:spcPts val="0"/>
              </a:spcAft>
              <a:buSzPts val="688"/>
              <a:buNone/>
            </a:pPr>
            <a:r>
              <a:rPr lang="en" sz="1200"/>
              <a:t>Tương tự:</a:t>
            </a:r>
            <a:endParaRPr sz="1200"/>
          </a:p>
          <a:p>
            <a:pPr indent="-304800" lvl="0" marL="457200" marR="0" rtl="0" algn="l">
              <a:lnSpc>
                <a:spcPct val="95000"/>
              </a:lnSpc>
              <a:spcBef>
                <a:spcPts val="1200"/>
              </a:spcBef>
              <a:spcAft>
                <a:spcPts val="0"/>
              </a:spcAft>
              <a:buSzPts val="1200"/>
              <a:buChar char="-"/>
            </a:pPr>
            <a:r>
              <a:rPr lang="en" sz="1200"/>
              <a:t>AppBlock – Stay Focused: khóa các ứng dụng, cho phép đặt lịch khóa ứng dụng</a:t>
            </a:r>
            <a:endParaRPr sz="1200"/>
          </a:p>
          <a:p>
            <a:pPr indent="-304800" lvl="0" marL="457200" rtl="0" algn="l">
              <a:lnSpc>
                <a:spcPct val="95000"/>
              </a:lnSpc>
              <a:spcBef>
                <a:spcPts val="0"/>
              </a:spcBef>
              <a:spcAft>
                <a:spcPts val="0"/>
              </a:spcAft>
              <a:buSzPts val="1200"/>
              <a:buChar char="-"/>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19120220</a:t>
            </a:r>
            <a:r>
              <a:rPr lang="en"/>
              <a:t>-</a:t>
            </a:r>
            <a:r>
              <a:rPr lang="en"/>
              <a:t>Nhiêu Gia Hào</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a:t>
            </a:r>
            <a:endParaRPr/>
          </a:p>
          <a:p>
            <a:pPr indent="0" lvl="0" marL="0" rtl="0" algn="l">
              <a:spcBef>
                <a:spcPts val="1200"/>
              </a:spcBef>
              <a:spcAft>
                <a:spcPts val="0"/>
              </a:spcAft>
              <a:buNone/>
            </a:pPr>
            <a:r>
              <a:rPr lang="en"/>
              <a:t>Loại:</a:t>
            </a:r>
            <a:endParaRPr/>
          </a:p>
          <a:p>
            <a:pPr indent="0" lvl="0" marL="0" rtl="0" algn="l">
              <a:spcBef>
                <a:spcPts val="1200"/>
              </a:spcBef>
              <a:spcAft>
                <a:spcPts val="0"/>
              </a:spcAft>
              <a:buNone/>
            </a:pPr>
            <a:r>
              <a:rPr lang="en"/>
              <a:t>Người dùng:</a:t>
            </a:r>
            <a:endParaRPr/>
          </a:p>
          <a:p>
            <a:pPr indent="0" lvl="0" marL="0" rtl="0" algn="l">
              <a:spcBef>
                <a:spcPts val="1200"/>
              </a:spcBef>
              <a:spcAft>
                <a:spcPts val="0"/>
              </a:spcAft>
              <a:buNone/>
            </a:pPr>
            <a:r>
              <a:rPr lang="en"/>
              <a:t>Mục tiêu:</a:t>
            </a:r>
            <a:endParaRPr/>
          </a:p>
          <a:p>
            <a:pPr indent="0" lvl="0" marL="0" rtl="0" algn="l">
              <a:spcBef>
                <a:spcPts val="1200"/>
              </a:spcBef>
              <a:spcAft>
                <a:spcPts val="1200"/>
              </a:spcAft>
              <a:buNone/>
            </a:pPr>
            <a:r>
              <a:rPr lang="en"/>
              <a:t>Đặc trưng:</a:t>
            </a:r>
            <a:endParaRPr/>
          </a:p>
        </p:txBody>
      </p:sp>
      <p:sp>
        <p:nvSpPr>
          <p:cNvPr id="158" name="Google Shape;158;p30"/>
          <p:cNvSpPr txBox="1"/>
          <p:nvPr>
            <p:ph idx="1" type="body"/>
          </p:nvPr>
        </p:nvSpPr>
        <p:spPr>
          <a:xfrm>
            <a:off x="311700" y="1152475"/>
            <a:ext cx="8520600" cy="37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tài:Ứng dụng  tạo nhật ký hành trình khi đi du lịch</a:t>
            </a:r>
            <a:endParaRPr/>
          </a:p>
          <a:p>
            <a:pPr indent="0" lvl="0" marL="0" rtl="0" algn="l">
              <a:spcBef>
                <a:spcPts val="1200"/>
              </a:spcBef>
              <a:spcAft>
                <a:spcPts val="0"/>
              </a:spcAft>
              <a:buNone/>
            </a:pPr>
            <a:r>
              <a:rPr lang="en"/>
              <a:t>Loại: Ứng dụng di động</a:t>
            </a:r>
            <a:endParaRPr/>
          </a:p>
          <a:p>
            <a:pPr indent="0" lvl="0" marL="0" rtl="0" algn="l">
              <a:spcBef>
                <a:spcPts val="1200"/>
              </a:spcBef>
              <a:spcAft>
                <a:spcPts val="0"/>
              </a:spcAft>
              <a:buNone/>
            </a:pPr>
            <a:r>
              <a:rPr lang="en"/>
              <a:t>Người dùng: Những người có mong muốn ghi lại kỉ niệm các chuyến đi chơi</a:t>
            </a:r>
            <a:endParaRPr/>
          </a:p>
          <a:p>
            <a:pPr indent="0" lvl="0" marL="0" rtl="0" algn="l">
              <a:spcBef>
                <a:spcPts val="1200"/>
              </a:spcBef>
              <a:spcAft>
                <a:spcPts val="0"/>
              </a:spcAft>
              <a:buNone/>
            </a:pPr>
            <a:r>
              <a:rPr lang="en"/>
              <a:t>Mục tiêu: Người dùng dễ dàng tạo ra một nhật ký với biểu mẫu đẹp</a:t>
            </a:r>
            <a:endParaRPr/>
          </a:p>
          <a:p>
            <a:pPr indent="0" lvl="0" marL="0" rtl="0" algn="l">
              <a:spcBef>
                <a:spcPts val="1200"/>
              </a:spcBef>
              <a:spcAft>
                <a:spcPts val="0"/>
              </a:spcAft>
              <a:buNone/>
            </a:pPr>
            <a:r>
              <a:rPr lang="en"/>
              <a:t>Đặc trưng:</a:t>
            </a:r>
            <a:endParaRPr/>
          </a:p>
          <a:p>
            <a:pPr indent="-342900" lvl="0" marL="457200" rtl="0" algn="l">
              <a:spcBef>
                <a:spcPts val="1200"/>
              </a:spcBef>
              <a:spcAft>
                <a:spcPts val="0"/>
              </a:spcAft>
              <a:buSzPts val="1800"/>
              <a:buChar char="-"/>
            </a:pPr>
            <a:r>
              <a:rPr lang="en"/>
              <a:t>Kết nối với google map</a:t>
            </a:r>
            <a:endParaRPr/>
          </a:p>
          <a:p>
            <a:pPr indent="-342900" lvl="0" marL="457200" rtl="0" algn="l">
              <a:spcBef>
                <a:spcPts val="0"/>
              </a:spcBef>
              <a:spcAft>
                <a:spcPts val="0"/>
              </a:spcAft>
              <a:buSzPts val="1800"/>
              <a:buChar char="-"/>
            </a:pPr>
            <a:r>
              <a:rPr lang="en"/>
              <a:t>Có thể chia sẻ lên các mạng xã hội </a:t>
            </a:r>
            <a:endParaRPr/>
          </a:p>
          <a:p>
            <a:pPr indent="-342900" lvl="0" marL="457200" rtl="0" algn="l">
              <a:spcBef>
                <a:spcPts val="0"/>
              </a:spcBef>
              <a:spcAft>
                <a:spcPts val="0"/>
              </a:spcAft>
              <a:buSzPts val="1800"/>
              <a:buChar char="-"/>
            </a:pPr>
            <a:r>
              <a:rPr lang="en"/>
              <a:t>Gợi ý địa điểm tham quan cho người sử dụng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19120465</a:t>
            </a:r>
            <a:r>
              <a:rPr lang="en"/>
              <a:t> - Trần Vũ Việt Cường</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Tên đề tài: Ứng dụng tìm gia sư (cho học viên - phụ huynh), tìm lớp (cho gia sư)</a:t>
            </a:r>
            <a:endParaRPr/>
          </a:p>
          <a:p>
            <a:pPr indent="0" lvl="0" marL="0" rtl="0" algn="l">
              <a:spcBef>
                <a:spcPts val="1200"/>
              </a:spcBef>
              <a:spcAft>
                <a:spcPts val="0"/>
              </a:spcAft>
              <a:buNone/>
            </a:pPr>
            <a:r>
              <a:rPr lang="en"/>
              <a:t>Loại: App, Web</a:t>
            </a:r>
            <a:endParaRPr/>
          </a:p>
          <a:p>
            <a:pPr indent="0" lvl="0" marL="0" rtl="0" algn="l">
              <a:spcBef>
                <a:spcPts val="1200"/>
              </a:spcBef>
              <a:spcAft>
                <a:spcPts val="0"/>
              </a:spcAft>
              <a:buNone/>
            </a:pPr>
            <a:r>
              <a:rPr lang="en"/>
              <a:t>Người dùng: </a:t>
            </a:r>
            <a:endParaRPr/>
          </a:p>
          <a:p>
            <a:pPr indent="-334327" lvl="0" marL="457200" rtl="0" algn="l">
              <a:spcBef>
                <a:spcPts val="1200"/>
              </a:spcBef>
              <a:spcAft>
                <a:spcPts val="0"/>
              </a:spcAft>
              <a:buSzPct val="100000"/>
              <a:buChar char="●"/>
            </a:pPr>
            <a:r>
              <a:rPr lang="en"/>
              <a:t>Những phụ huynh, học viên, hay bất cứ ai có nhu cầu tìm gia sư phù hợp với các thông tin và tiêu chí của mình.</a:t>
            </a:r>
            <a:endParaRPr/>
          </a:p>
          <a:p>
            <a:pPr indent="-334327" lvl="0" marL="457200" rtl="0" algn="l">
              <a:spcBef>
                <a:spcPts val="0"/>
              </a:spcBef>
              <a:spcAft>
                <a:spcPts val="0"/>
              </a:spcAft>
              <a:buSzPct val="100000"/>
              <a:buChar char="●"/>
            </a:pPr>
            <a:r>
              <a:rPr lang="en"/>
              <a:t>Những gia sư có nhu cầu tìm lớp phù hợp với khả năng của bản thân để giảng dạy.</a:t>
            </a:r>
            <a:endParaRPr/>
          </a:p>
          <a:p>
            <a:pPr indent="0" lvl="0" marL="0" rtl="0" algn="l">
              <a:spcBef>
                <a:spcPts val="1200"/>
              </a:spcBef>
              <a:spcAft>
                <a:spcPts val="0"/>
              </a:spcAft>
              <a:buNone/>
            </a:pPr>
            <a:r>
              <a:rPr lang="en"/>
              <a:t>Mục tiêu: Giúp việc tìm kiếm gia sư hay lớp học trở nên dễ dàng hơn. Hỗ trợ việc kết nối và quản lý giữa gia sư và phụ huynh (hoặc học viên) trở nên dễ dàng hơn.</a:t>
            </a:r>
            <a:endParaRPr/>
          </a:p>
          <a:p>
            <a:pPr indent="0" lvl="0" marL="0" rtl="0" algn="l">
              <a:spcBef>
                <a:spcPts val="1200"/>
              </a:spcBef>
              <a:spcAft>
                <a:spcPts val="1200"/>
              </a:spcAft>
              <a:buNone/>
            </a:pPr>
            <a:r>
              <a:rPr lang="en"/>
              <a:t>Đặc trưng: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1612420 - Nguy</a:t>
            </a:r>
            <a:r>
              <a:rPr lang="en"/>
              <a:t>ễn Hoàng Hiếu Nghĩa</a:t>
            </a:r>
            <a:endParaRPr/>
          </a:p>
        </p:txBody>
      </p:sp>
      <p:sp>
        <p:nvSpPr>
          <p:cNvPr id="61" name="Google Shape;61;p14"/>
          <p:cNvSpPr txBox="1"/>
          <p:nvPr>
            <p:ph idx="1" type="body"/>
          </p:nvPr>
        </p:nvSpPr>
        <p:spPr>
          <a:xfrm>
            <a:off x="197025" y="101772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Tên đề tài: MXH d</a:t>
            </a:r>
            <a:r>
              <a:rPr lang="en"/>
              <a:t>ành cho những người đam mê bóng đá</a:t>
            </a:r>
            <a:endParaRPr/>
          </a:p>
          <a:p>
            <a:pPr indent="0" lvl="0" marL="0" rtl="0" algn="l">
              <a:spcBef>
                <a:spcPts val="1200"/>
              </a:spcBef>
              <a:spcAft>
                <a:spcPts val="0"/>
              </a:spcAft>
              <a:buNone/>
            </a:pPr>
            <a:r>
              <a:rPr lang="en"/>
              <a:t>Loại:</a:t>
            </a:r>
            <a:endParaRPr/>
          </a:p>
          <a:p>
            <a:pPr indent="0" lvl="0" marL="0" rtl="0" algn="l">
              <a:spcBef>
                <a:spcPts val="1200"/>
              </a:spcBef>
              <a:spcAft>
                <a:spcPts val="0"/>
              </a:spcAft>
              <a:buNone/>
            </a:pPr>
            <a:r>
              <a:rPr lang="en"/>
              <a:t>Người dùng: C</a:t>
            </a:r>
            <a:r>
              <a:rPr lang="en"/>
              <a:t>ác đội bóng đá, chủ sân bóng đá, những cá nhân tìm đội bóng đá hoặc sân bóng đá</a:t>
            </a:r>
            <a:endParaRPr/>
          </a:p>
          <a:p>
            <a:pPr indent="0" lvl="0" marL="0" rtl="0" algn="l">
              <a:spcBef>
                <a:spcPts val="1200"/>
              </a:spcBef>
              <a:spcAft>
                <a:spcPts val="0"/>
              </a:spcAft>
              <a:buNone/>
            </a:pPr>
            <a:r>
              <a:rPr lang="en"/>
              <a:t>Mục tiêu: Kết nối c</a:t>
            </a:r>
            <a:r>
              <a:rPr lang="en"/>
              <a:t>ác cộng đồng bóng đá để hình thành các giải đấu giao hữu hoặc các trận đấu cá nhân</a:t>
            </a:r>
            <a:endParaRPr/>
          </a:p>
          <a:p>
            <a:pPr indent="0" lvl="0" marL="0" rtl="0" algn="l">
              <a:spcBef>
                <a:spcPts val="1200"/>
              </a:spcBef>
              <a:spcAft>
                <a:spcPts val="0"/>
              </a:spcAft>
              <a:buNone/>
            </a:pPr>
            <a:r>
              <a:rPr lang="en"/>
              <a:t>Đặc trưng:</a:t>
            </a:r>
            <a:endParaRPr/>
          </a:p>
          <a:p>
            <a:pPr indent="-317182" lvl="0" marL="457200" rtl="0" algn="l">
              <a:spcBef>
                <a:spcPts val="1200"/>
              </a:spcBef>
              <a:spcAft>
                <a:spcPts val="0"/>
              </a:spcAft>
              <a:buSzPct val="100000"/>
              <a:buChar char="-"/>
            </a:pPr>
            <a:r>
              <a:rPr lang="en"/>
              <a:t>T</a:t>
            </a:r>
            <a:r>
              <a:rPr lang="en"/>
              <a:t>ạo sự liên kết cộng đồng giữa các đội bóng ở mọi lứa tuổi</a:t>
            </a:r>
            <a:endParaRPr/>
          </a:p>
          <a:p>
            <a:pPr indent="-317182" lvl="0" marL="457200" rtl="0" algn="l">
              <a:spcBef>
                <a:spcPts val="0"/>
              </a:spcBef>
              <a:spcAft>
                <a:spcPts val="0"/>
              </a:spcAft>
              <a:buSzPct val="100000"/>
              <a:buChar char="-"/>
            </a:pPr>
            <a:r>
              <a:rPr lang="en"/>
              <a:t>Đặt sân, đặt lịch bóng đá hàng tuần</a:t>
            </a:r>
            <a:endParaRPr/>
          </a:p>
          <a:p>
            <a:pPr indent="-317182" lvl="0" marL="457200" rtl="0" algn="l">
              <a:spcBef>
                <a:spcPts val="0"/>
              </a:spcBef>
              <a:spcAft>
                <a:spcPts val="0"/>
              </a:spcAft>
              <a:buSzPct val="100000"/>
              <a:buChar char="-"/>
            </a:pPr>
            <a:r>
              <a:rPr lang="en"/>
              <a:t>Tạo các giải giao lưu giữa các đội bóng đá</a:t>
            </a:r>
            <a:endParaRPr/>
          </a:p>
          <a:p>
            <a:pPr indent="-317182" lvl="0" marL="457200" rtl="0" algn="l">
              <a:spcBef>
                <a:spcPts val="0"/>
              </a:spcBef>
              <a:spcAft>
                <a:spcPts val="0"/>
              </a:spcAft>
              <a:buSzPct val="100000"/>
              <a:buChar char="-"/>
            </a:pPr>
            <a:r>
              <a:rPr lang="en"/>
              <a:t>Tạo cộng đồng trao đổi giày bóng đá hoặc chia sẻ kinh nghiệm và trải nghiệm cho các đội bóng đá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170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19120079</a:t>
            </a:r>
            <a:r>
              <a:rPr lang="en"/>
              <a:t> - Đoàn Thế Huy</a:t>
            </a:r>
            <a:endParaRPr/>
          </a:p>
        </p:txBody>
      </p:sp>
      <p:sp>
        <p:nvSpPr>
          <p:cNvPr id="170" name="Google Shape;170;p32"/>
          <p:cNvSpPr txBox="1"/>
          <p:nvPr>
            <p:ph idx="1" type="body"/>
          </p:nvPr>
        </p:nvSpPr>
        <p:spPr>
          <a:xfrm>
            <a:off x="311700" y="864725"/>
            <a:ext cx="8520600" cy="40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Mall Mall</a:t>
            </a:r>
            <a:endParaRPr/>
          </a:p>
          <a:p>
            <a:pPr indent="0" lvl="0" marL="0" rtl="0" algn="l">
              <a:spcBef>
                <a:spcPts val="1200"/>
              </a:spcBef>
              <a:spcAft>
                <a:spcPts val="0"/>
              </a:spcAft>
              <a:buNone/>
            </a:pPr>
            <a:r>
              <a:rPr lang="en"/>
              <a:t>Loại: E</a:t>
            </a:r>
            <a:r>
              <a:rPr lang="en"/>
              <a:t> commerce application</a:t>
            </a:r>
            <a:endParaRPr/>
          </a:p>
          <a:p>
            <a:pPr indent="0" lvl="0" marL="0" rtl="0" algn="l">
              <a:spcBef>
                <a:spcPts val="1200"/>
              </a:spcBef>
              <a:spcAft>
                <a:spcPts val="0"/>
              </a:spcAft>
              <a:buNone/>
            </a:pPr>
            <a:r>
              <a:rPr lang="en"/>
              <a:t>Người dùng: Người có nhu cầu mua/ bán trực tuyến.</a:t>
            </a:r>
            <a:endParaRPr/>
          </a:p>
          <a:p>
            <a:pPr indent="0" lvl="0" marL="0" rtl="0" algn="l">
              <a:spcBef>
                <a:spcPts val="1200"/>
              </a:spcBef>
              <a:spcAft>
                <a:spcPts val="0"/>
              </a:spcAft>
              <a:buNone/>
            </a:pPr>
            <a:r>
              <a:rPr lang="en"/>
              <a:t>Mục tiêu: Tạo ra một sàn thương mại điện tử giúp người dùng trao đổi hàng hóa với nhau.</a:t>
            </a:r>
            <a:endParaRPr/>
          </a:p>
          <a:p>
            <a:pPr indent="0" lvl="0" marL="0" rtl="0" algn="l">
              <a:spcBef>
                <a:spcPts val="1200"/>
              </a:spcBef>
              <a:spcAft>
                <a:spcPts val="0"/>
              </a:spcAft>
              <a:buNone/>
            </a:pPr>
            <a:r>
              <a:rPr lang="en"/>
              <a:t>Đặc trưng:</a:t>
            </a:r>
            <a:endParaRPr/>
          </a:p>
          <a:p>
            <a:pPr indent="-342900" lvl="0" marL="457200" rtl="0" algn="l">
              <a:spcBef>
                <a:spcPts val="1200"/>
              </a:spcBef>
              <a:spcAft>
                <a:spcPts val="0"/>
              </a:spcAft>
              <a:buSzPts val="1800"/>
              <a:buChar char="-"/>
            </a:pPr>
            <a:r>
              <a:rPr lang="en"/>
              <a:t>Người bán đăng tải sản phẩm.</a:t>
            </a:r>
            <a:endParaRPr/>
          </a:p>
          <a:p>
            <a:pPr indent="-342900" lvl="0" marL="457200" rtl="0" algn="l">
              <a:spcBef>
                <a:spcPts val="0"/>
              </a:spcBef>
              <a:spcAft>
                <a:spcPts val="0"/>
              </a:spcAft>
              <a:buSzPts val="1800"/>
              <a:buChar char="-"/>
            </a:pPr>
            <a:r>
              <a:rPr lang="en"/>
              <a:t>Người mua lựa chọn sản phẩm.</a:t>
            </a:r>
            <a:endParaRPr/>
          </a:p>
          <a:p>
            <a:pPr indent="-342900" lvl="0" marL="457200" rtl="0" algn="l">
              <a:spcBef>
                <a:spcPts val="0"/>
              </a:spcBef>
              <a:spcAft>
                <a:spcPts val="0"/>
              </a:spcAft>
              <a:buSzPts val="1800"/>
              <a:buChar char="-"/>
            </a:pPr>
            <a:r>
              <a:rPr lang="en"/>
              <a:t>Hỗ trợ trả góp với các sản phẩm có giá trị cao.</a:t>
            </a:r>
            <a:endParaRPr/>
          </a:p>
          <a:p>
            <a:pPr indent="-342900" lvl="0" marL="457200" rtl="0" algn="l">
              <a:spcBef>
                <a:spcPts val="0"/>
              </a:spcBef>
              <a:spcAft>
                <a:spcPts val="0"/>
              </a:spcAft>
              <a:buSzPts val="1800"/>
              <a:buChar char="-"/>
            </a:pPr>
            <a:r>
              <a:rPr lang="en"/>
              <a:t>Hỗ trợ thanh toán online.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19120731 - Trần Ngọc Vỹ</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Tên đề tài: Mạng xã hội dành cho những người yêu thích phim kiếm hiệp</a:t>
            </a:r>
            <a:endParaRPr/>
          </a:p>
          <a:p>
            <a:pPr indent="0" lvl="0" marL="0" rtl="0" algn="l">
              <a:spcBef>
                <a:spcPts val="1200"/>
              </a:spcBef>
              <a:spcAft>
                <a:spcPts val="0"/>
              </a:spcAft>
              <a:buNone/>
            </a:pPr>
            <a:r>
              <a:rPr lang="en"/>
              <a:t>Loại:Web, App</a:t>
            </a:r>
            <a:endParaRPr/>
          </a:p>
          <a:p>
            <a:pPr indent="0" lvl="0" marL="0" rtl="0" algn="l">
              <a:spcBef>
                <a:spcPts val="1200"/>
              </a:spcBef>
              <a:spcAft>
                <a:spcPts val="0"/>
              </a:spcAft>
              <a:buNone/>
            </a:pPr>
            <a:r>
              <a:rPr lang="en"/>
              <a:t>Người dùng: Dành cho những người yêu thích những bộ truyện, phim kiếm hiệp. </a:t>
            </a:r>
            <a:endParaRPr/>
          </a:p>
          <a:p>
            <a:pPr indent="0" lvl="0" marL="0" rtl="0" algn="l">
              <a:spcBef>
                <a:spcPts val="1200"/>
              </a:spcBef>
              <a:spcAft>
                <a:spcPts val="0"/>
              </a:spcAft>
              <a:buNone/>
            </a:pPr>
            <a:r>
              <a:rPr lang="en"/>
              <a:t>Mục tiêu: Là nơi trao đổi, bình luận, phân tích những tình tiết mới nhất của bộ phim ,truyện </a:t>
            </a:r>
            <a:r>
              <a:rPr lang="en"/>
              <a:t>nào đó. Đưa ra các giả thuyết, để những khác có thể thảo luận…</a:t>
            </a:r>
            <a:endParaRPr/>
          </a:p>
          <a:p>
            <a:pPr indent="0" lvl="0" marL="0" rtl="0" algn="l">
              <a:spcBef>
                <a:spcPts val="1200"/>
              </a:spcBef>
              <a:spcAft>
                <a:spcPts val="0"/>
              </a:spcAft>
              <a:buNone/>
            </a:pPr>
            <a:r>
              <a:rPr lang="en"/>
              <a:t>Đặc trưng:</a:t>
            </a:r>
            <a:endParaRPr/>
          </a:p>
          <a:p>
            <a:pPr indent="-334327" lvl="0" marL="457200" rtl="0" algn="l">
              <a:spcBef>
                <a:spcPts val="1200"/>
              </a:spcBef>
              <a:spcAft>
                <a:spcPts val="0"/>
              </a:spcAft>
              <a:buSzPct val="100000"/>
              <a:buChar char="●"/>
            </a:pPr>
            <a:r>
              <a:rPr lang="en"/>
              <a:t>Nơi cung cấp các tin tức mới nhất về phim truyện.</a:t>
            </a:r>
            <a:endParaRPr/>
          </a:p>
          <a:p>
            <a:pPr indent="-334327" lvl="0" marL="457200" rtl="0" algn="l">
              <a:spcBef>
                <a:spcPts val="0"/>
              </a:spcBef>
              <a:spcAft>
                <a:spcPts val="0"/>
              </a:spcAft>
              <a:buSzPct val="100000"/>
              <a:buChar char="●"/>
            </a:pPr>
            <a:r>
              <a:rPr lang="en"/>
              <a:t>Nơi mọi người thể hiện được niềm đam mê của mình.</a:t>
            </a:r>
            <a:endParaRPr/>
          </a:p>
          <a:p>
            <a:pPr indent="-334327" lvl="0" marL="457200" rtl="0" algn="l">
              <a:spcBef>
                <a:spcPts val="0"/>
              </a:spcBef>
              <a:spcAft>
                <a:spcPts val="0"/>
              </a:spcAft>
              <a:buSzPct val="100000"/>
              <a:buChar char="●"/>
            </a:pPr>
            <a:r>
              <a:rPr lang="en"/>
              <a:t>Những nội dung độc hại, bình luận xúc phạm người khác sẽ bị lượt bỏ nhanh chóng.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19120721 </a:t>
            </a:r>
            <a:r>
              <a:rPr lang="en"/>
              <a:t>- Phan Nguyễn Anh Vinh</a:t>
            </a:r>
            <a:endParaRPr/>
          </a:p>
          <a:p>
            <a:pPr indent="0" lvl="0" marL="0" rtl="0" algn="l">
              <a:spcBef>
                <a:spcPts val="0"/>
              </a:spcBef>
              <a:spcAft>
                <a:spcPts val="0"/>
              </a:spcAft>
              <a:buNone/>
            </a:pPr>
            <a:r>
              <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Tên đề tài: Trang web dành cho đồ second-hand</a:t>
            </a:r>
            <a:endParaRPr/>
          </a:p>
          <a:p>
            <a:pPr indent="0" lvl="0" marL="0" rtl="0" algn="l">
              <a:spcBef>
                <a:spcPts val="1200"/>
              </a:spcBef>
              <a:spcAft>
                <a:spcPts val="0"/>
              </a:spcAft>
              <a:buNone/>
            </a:pPr>
            <a:r>
              <a:rPr lang="en"/>
              <a:t>Loại: Marketing.</a:t>
            </a:r>
            <a:endParaRPr/>
          </a:p>
          <a:p>
            <a:pPr indent="0" lvl="0" marL="0" rtl="0" algn="l">
              <a:spcBef>
                <a:spcPts val="1200"/>
              </a:spcBef>
              <a:spcAft>
                <a:spcPts val="0"/>
              </a:spcAft>
              <a:buNone/>
            </a:pPr>
            <a:r>
              <a:rPr lang="en"/>
              <a:t>Người dùng: Tất cả người dùng online có nhu cầu tìm kiếm, sử dụng, mua và bán đồ second-hand.</a:t>
            </a:r>
            <a:endParaRPr/>
          </a:p>
          <a:p>
            <a:pPr indent="0" lvl="0" marL="0" rtl="0" algn="l">
              <a:spcBef>
                <a:spcPts val="1200"/>
              </a:spcBef>
              <a:spcAft>
                <a:spcPts val="0"/>
              </a:spcAft>
              <a:buNone/>
            </a:pPr>
            <a:r>
              <a:rPr lang="en"/>
              <a:t>Mục tiêu: Xây dựng một thị trường online cho đồ second-hand.</a:t>
            </a:r>
            <a:endParaRPr/>
          </a:p>
          <a:p>
            <a:pPr indent="0" lvl="0" marL="0" rtl="0" algn="l">
              <a:spcBef>
                <a:spcPts val="1200"/>
              </a:spcBef>
              <a:spcAft>
                <a:spcPts val="0"/>
              </a:spcAft>
              <a:buNone/>
            </a:pPr>
            <a:r>
              <a:rPr lang="en"/>
              <a:t>Đặc trưng: </a:t>
            </a:r>
            <a:endParaRPr/>
          </a:p>
          <a:p>
            <a:pPr indent="-342900" lvl="0" marL="457200" rtl="0" algn="l">
              <a:spcBef>
                <a:spcPts val="1200"/>
              </a:spcBef>
              <a:spcAft>
                <a:spcPts val="0"/>
              </a:spcAft>
              <a:buSzPts val="1800"/>
              <a:buChar char="-"/>
            </a:pPr>
            <a:r>
              <a:rPr lang="en"/>
              <a:t>Đồ second-hand có thể hiểu là “đồ đã qua tay” nên có đặc trưng là rẻ nhưng vẫn còn chất lượng và có thể sử dụng được.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19120479</a:t>
            </a:r>
            <a:r>
              <a:rPr lang="en"/>
              <a:t> - Trần Quốc Đông</a:t>
            </a:r>
            <a:endParaRPr/>
          </a:p>
        </p:txBody>
      </p:sp>
      <p:sp>
        <p:nvSpPr>
          <p:cNvPr id="188" name="Google Shape;188;p35"/>
          <p:cNvSpPr txBox="1"/>
          <p:nvPr>
            <p:ph idx="1" type="body"/>
          </p:nvPr>
        </p:nvSpPr>
        <p:spPr>
          <a:xfrm>
            <a:off x="216600" y="1017725"/>
            <a:ext cx="8710800" cy="377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Tên đề tài: Phần mềm tìm kiếm nhà trọ, nhà nghỉ du lịch</a:t>
            </a:r>
            <a:endParaRPr/>
          </a:p>
          <a:p>
            <a:pPr indent="0" lvl="0" marL="0" rtl="0" algn="l">
              <a:spcBef>
                <a:spcPts val="1200"/>
              </a:spcBef>
              <a:spcAft>
                <a:spcPts val="0"/>
              </a:spcAft>
              <a:buNone/>
            </a:pPr>
            <a:r>
              <a:rPr lang="en"/>
              <a:t>Loại: Social Network</a:t>
            </a:r>
            <a:endParaRPr/>
          </a:p>
          <a:p>
            <a:pPr indent="0" lvl="0" marL="0" rtl="0" algn="l">
              <a:spcBef>
                <a:spcPts val="1200"/>
              </a:spcBef>
              <a:spcAft>
                <a:spcPts val="0"/>
              </a:spcAft>
              <a:buNone/>
            </a:pPr>
            <a:r>
              <a:rPr lang="en"/>
              <a:t>Người dùng: Người đi du lịch, Người cung cấp hotel, homestay, resort</a:t>
            </a:r>
            <a:endParaRPr/>
          </a:p>
          <a:p>
            <a:pPr indent="0" lvl="0" marL="0" rtl="0" algn="l">
              <a:spcBef>
                <a:spcPts val="1200"/>
              </a:spcBef>
              <a:spcAft>
                <a:spcPts val="0"/>
              </a:spcAft>
              <a:buNone/>
            </a:pPr>
            <a:r>
              <a:rPr lang="en"/>
              <a:t>Mục tiêu: Kết nối giữa người cần tìm nhà nghỉ và người cung cấp nhà nghỉ</a:t>
            </a:r>
            <a:endParaRPr/>
          </a:p>
          <a:p>
            <a:pPr indent="-342900" lvl="0" marL="457200" rtl="0" algn="l">
              <a:spcBef>
                <a:spcPts val="1200"/>
              </a:spcBef>
              <a:spcAft>
                <a:spcPts val="0"/>
              </a:spcAft>
              <a:buSzPts val="1800"/>
              <a:buChar char="●"/>
            </a:pPr>
            <a:r>
              <a:rPr lang="en"/>
              <a:t>Người cần tìm nhà nghỉ sẽ thấy được giá thành, vị trí, chất lượng của nhà nghỉ</a:t>
            </a:r>
            <a:endParaRPr/>
          </a:p>
          <a:p>
            <a:pPr indent="-342900" lvl="0" marL="457200" rtl="0" algn="l">
              <a:spcBef>
                <a:spcPts val="0"/>
              </a:spcBef>
              <a:spcAft>
                <a:spcPts val="0"/>
              </a:spcAft>
              <a:buSzPts val="1800"/>
              <a:buChar char="●"/>
            </a:pPr>
            <a:r>
              <a:rPr lang="en"/>
              <a:t>Người cung cấp sẽ đăng tải thông tin về nhà nghỉ</a:t>
            </a:r>
            <a:endParaRPr/>
          </a:p>
          <a:p>
            <a:pPr indent="-342900" lvl="0" marL="457200" rtl="0" algn="l">
              <a:spcBef>
                <a:spcPts val="0"/>
              </a:spcBef>
              <a:spcAft>
                <a:spcPts val="0"/>
              </a:spcAft>
              <a:buSzPts val="1800"/>
              <a:buChar char="●"/>
            </a:pPr>
            <a:r>
              <a:rPr lang="en"/>
              <a:t>2 bên sẽ có thể trao đổi, đặt chỗ, . . .</a:t>
            </a:r>
            <a:endParaRPr/>
          </a:p>
          <a:p>
            <a:pPr indent="-342900" lvl="0" marL="457200" rtl="0" algn="l">
              <a:spcBef>
                <a:spcPts val="0"/>
              </a:spcBef>
              <a:spcAft>
                <a:spcPts val="0"/>
              </a:spcAft>
              <a:buSzPts val="1800"/>
              <a:buChar char="●"/>
            </a:pPr>
            <a:r>
              <a:rPr lang="en"/>
              <a:t>Có thể viết đánh giá về nhà nghỉ đó để những người dùng khác có thể thấy</a:t>
            </a:r>
            <a:endParaRPr/>
          </a:p>
          <a:p>
            <a:pPr indent="0" lvl="0" marL="0" rtl="0" algn="l">
              <a:spcBef>
                <a:spcPts val="1200"/>
              </a:spcBef>
              <a:spcAft>
                <a:spcPts val="0"/>
              </a:spcAft>
              <a:buNone/>
            </a:pPr>
            <a:r>
              <a:rPr lang="en"/>
              <a:t>Đặc trưng: Uy tín, Rõ ràng, An toàn</a:t>
            </a:r>
            <a:endParaRPr/>
          </a:p>
          <a:p>
            <a:pPr indent="0" lvl="0" marL="0" rtl="0" algn="l">
              <a:spcBef>
                <a:spcPts val="1200"/>
              </a:spcBef>
              <a:spcAft>
                <a:spcPts val="1200"/>
              </a:spcAft>
              <a:buNone/>
            </a:pPr>
            <a:r>
              <a:rPr lang="en"/>
              <a:t>Tương tự</a:t>
            </a:r>
            <a:r>
              <a:rPr lang="en"/>
              <a:t>:  traveloka, trivago, agoda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19120155 - Huỳnh Ngọc Văn</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Tên đề tài: Mạng xã hội âm nhạc</a:t>
            </a:r>
            <a:endParaRPr/>
          </a:p>
          <a:p>
            <a:pPr indent="0" lvl="0" marL="0" rtl="0" algn="l">
              <a:spcBef>
                <a:spcPts val="1200"/>
              </a:spcBef>
              <a:spcAft>
                <a:spcPts val="0"/>
              </a:spcAft>
              <a:buClr>
                <a:schemeClr val="dk1"/>
              </a:buClr>
              <a:buSzPts val="1100"/>
              <a:buFont typeface="Arial"/>
              <a:buNone/>
            </a:pPr>
            <a:r>
              <a:rPr lang="en"/>
              <a:t>Loại:SSN</a:t>
            </a:r>
            <a:endParaRPr/>
          </a:p>
          <a:p>
            <a:pPr indent="0" lvl="0" marL="0" rtl="0" algn="l">
              <a:spcBef>
                <a:spcPts val="1200"/>
              </a:spcBef>
              <a:spcAft>
                <a:spcPts val="0"/>
              </a:spcAft>
              <a:buClr>
                <a:schemeClr val="dk1"/>
              </a:buClr>
              <a:buSzPts val="1100"/>
              <a:buFont typeface="Arial"/>
              <a:buNone/>
            </a:pPr>
            <a:r>
              <a:rPr lang="en"/>
              <a:t>Người dùng: Người sáng tác nhạc, người nghe</a:t>
            </a:r>
            <a:endParaRPr/>
          </a:p>
          <a:p>
            <a:pPr indent="0" lvl="0" marL="0" rtl="0" algn="l">
              <a:spcBef>
                <a:spcPts val="1200"/>
              </a:spcBef>
              <a:spcAft>
                <a:spcPts val="0"/>
              </a:spcAft>
              <a:buClr>
                <a:schemeClr val="dk1"/>
              </a:buClr>
              <a:buSzPts val="1100"/>
              <a:buFont typeface="Arial"/>
              <a:buNone/>
            </a:pPr>
            <a:r>
              <a:rPr lang="en"/>
              <a:t>Mục tiêu: Kết nối và mở rộng cộng đồng những người yêu nhạc</a:t>
            </a:r>
            <a:endParaRPr/>
          </a:p>
          <a:p>
            <a:pPr indent="0" lvl="0" marL="0" rtl="0" algn="l">
              <a:spcBef>
                <a:spcPts val="1200"/>
              </a:spcBef>
              <a:spcAft>
                <a:spcPts val="0"/>
              </a:spcAft>
              <a:buNone/>
            </a:pPr>
            <a:r>
              <a:rPr lang="en"/>
              <a:t>Đặc trưng: 1 Cộng đồng giải trí lành mạnh</a:t>
            </a:r>
            <a:endParaRPr/>
          </a:p>
          <a:p>
            <a:pPr indent="0" lvl="0" marL="0" rtl="0" algn="l">
              <a:spcBef>
                <a:spcPts val="1200"/>
              </a:spcBef>
              <a:spcAft>
                <a:spcPts val="1200"/>
              </a:spcAft>
              <a:buClr>
                <a:schemeClr val="dk1"/>
              </a:buClr>
              <a:buSzPts val="1100"/>
              <a:buFont typeface="Arial"/>
              <a:buNone/>
            </a:pPr>
            <a:r>
              <a:rPr lang="en"/>
              <a:t>Tương tự: Zing Mp3, Spotify, Soundcloud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a:t>
            </a:r>
            <a:r>
              <a:rPr lang="en"/>
              <a:t>120524 - Nguyễn Hồ Diệu Hương</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Tên đề tài: ứng dụng cân bằng phương trình hóa học oxy hóa khử</a:t>
            </a:r>
            <a:endParaRPr/>
          </a:p>
          <a:p>
            <a:pPr indent="0" lvl="0" marL="0" rtl="0" algn="l">
              <a:spcBef>
                <a:spcPts val="1200"/>
              </a:spcBef>
              <a:spcAft>
                <a:spcPts val="0"/>
              </a:spcAft>
              <a:buNone/>
            </a:pPr>
            <a:r>
              <a:rPr lang="en"/>
              <a:t>Loại: ứng dụng học tập</a:t>
            </a:r>
            <a:endParaRPr/>
          </a:p>
          <a:p>
            <a:pPr indent="0" lvl="0" marL="0" rtl="0" algn="l">
              <a:spcBef>
                <a:spcPts val="1200"/>
              </a:spcBef>
              <a:spcAft>
                <a:spcPts val="0"/>
              </a:spcAft>
              <a:buNone/>
            </a:pPr>
            <a:r>
              <a:rPr lang="en"/>
              <a:t>Người dùng: học sinh, sinh viên, giáo viên</a:t>
            </a:r>
            <a:endParaRPr/>
          </a:p>
          <a:p>
            <a:pPr indent="0" lvl="0" marL="0" rtl="0" algn="l">
              <a:spcBef>
                <a:spcPts val="1200"/>
              </a:spcBef>
              <a:spcAft>
                <a:spcPts val="0"/>
              </a:spcAft>
              <a:buNone/>
            </a:pPr>
            <a:r>
              <a:rPr lang="en"/>
              <a:t>Mục tiêu: xây dựng ứng dụng cân bằng được các phương trình hóa học vô cơ có thể hiện rõ phương trình khử và phương trình oxy hóa</a:t>
            </a:r>
            <a:endParaRPr/>
          </a:p>
          <a:p>
            <a:pPr indent="0" lvl="0" marL="0" rtl="0" algn="l">
              <a:spcBef>
                <a:spcPts val="1200"/>
              </a:spcBef>
              <a:spcAft>
                <a:spcPts val="0"/>
              </a:spcAft>
              <a:buNone/>
            </a:pPr>
            <a:r>
              <a:rPr lang="en"/>
              <a:t>Đặc trưng: đầu vào là các chất tham gia và các chất sản phẩm, hoặc chất khử và chất oxy hóa, ứng dụng sẽ tính toán và cho đầu ra là phương trình đã được cân bằng cùng phương trình khử và phương trình oxy hóa</a:t>
            </a:r>
            <a:endParaRPr/>
          </a:p>
          <a:p>
            <a:pPr indent="0" lvl="0" marL="0" rtl="0" algn="l">
              <a:spcBef>
                <a:spcPts val="1200"/>
              </a:spcBef>
              <a:spcAft>
                <a:spcPts val="1200"/>
              </a:spcAft>
              <a:buNone/>
            </a:pPr>
            <a:r>
              <a:rPr lang="en"/>
              <a:t>Tìm tuong tu: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19120729 - B</a:t>
            </a:r>
            <a:r>
              <a:rPr lang="en"/>
              <a:t>ùi Ngọc Thảo Vy</a:t>
            </a:r>
            <a:r>
              <a:rPr lang="en"/>
              <a:t> </a:t>
            </a:r>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Tên đề tài: </a:t>
            </a:r>
            <a:r>
              <a:rPr lang="en" sz="1460"/>
              <a:t>Ứng dụng cho mượn/trao đổi, xếp hạng sách</a:t>
            </a:r>
            <a:endParaRPr sz="1460"/>
          </a:p>
          <a:p>
            <a:pPr indent="0" lvl="0" marL="0" rtl="0" algn="l">
              <a:lnSpc>
                <a:spcPct val="95000"/>
              </a:lnSpc>
              <a:spcBef>
                <a:spcPts val="1200"/>
              </a:spcBef>
              <a:spcAft>
                <a:spcPts val="0"/>
              </a:spcAft>
              <a:buSzPts val="770"/>
              <a:buNone/>
            </a:pPr>
            <a:r>
              <a:rPr lang="en" sz="1460"/>
              <a:t>Loại: </a:t>
            </a:r>
            <a:r>
              <a:rPr lang="en" sz="1460"/>
              <a:t>SSN</a:t>
            </a:r>
            <a:endParaRPr sz="1460"/>
          </a:p>
          <a:p>
            <a:pPr indent="0" lvl="0" marL="0" rtl="0" algn="l">
              <a:lnSpc>
                <a:spcPct val="95000"/>
              </a:lnSpc>
              <a:spcBef>
                <a:spcPts val="1200"/>
              </a:spcBef>
              <a:spcAft>
                <a:spcPts val="0"/>
              </a:spcAft>
              <a:buSzPts val="770"/>
              <a:buNone/>
            </a:pPr>
            <a:r>
              <a:rPr lang="en" sz="1460"/>
              <a:t>Người dùng: </a:t>
            </a:r>
            <a:r>
              <a:rPr lang="en" sz="1460"/>
              <a:t>Người dùng muốn đọc sách thông qua trao đổi và mượn sách. </a:t>
            </a:r>
            <a:endParaRPr sz="1460"/>
          </a:p>
          <a:p>
            <a:pPr indent="0" lvl="0" marL="0" rtl="0" algn="l">
              <a:lnSpc>
                <a:spcPct val="95000"/>
              </a:lnSpc>
              <a:spcBef>
                <a:spcPts val="1200"/>
              </a:spcBef>
              <a:spcAft>
                <a:spcPts val="0"/>
              </a:spcAft>
              <a:buSzPts val="770"/>
              <a:buNone/>
            </a:pPr>
            <a:r>
              <a:rPr lang="en" sz="1460"/>
              <a:t>Mục tiêu: Ứng dụng giúp kết nối người dùng có chung sở thích đọc sách thông qua trao đổi và mượn sách miễn phí ở mọi lúc và mọi nơi. </a:t>
            </a:r>
            <a:endParaRPr sz="1460"/>
          </a:p>
          <a:p>
            <a:pPr indent="0" lvl="0" marL="0" rtl="0" algn="l">
              <a:lnSpc>
                <a:spcPct val="95000"/>
              </a:lnSpc>
              <a:spcBef>
                <a:spcPts val="1200"/>
              </a:spcBef>
              <a:spcAft>
                <a:spcPts val="0"/>
              </a:spcAft>
              <a:buSzPts val="770"/>
              <a:buNone/>
            </a:pPr>
            <a:r>
              <a:rPr lang="en" sz="1460"/>
              <a:t>Đặc trưng:</a:t>
            </a:r>
            <a:endParaRPr sz="1460"/>
          </a:p>
          <a:p>
            <a:pPr indent="-321310" lvl="0" marL="457200" rtl="0" algn="l">
              <a:lnSpc>
                <a:spcPct val="95000"/>
              </a:lnSpc>
              <a:spcBef>
                <a:spcPts val="1200"/>
              </a:spcBef>
              <a:spcAft>
                <a:spcPts val="0"/>
              </a:spcAft>
              <a:buSzPts val="1460"/>
              <a:buChar char="●"/>
            </a:pPr>
            <a:r>
              <a:rPr lang="en" sz="1460"/>
              <a:t>Ứng dụng cho phép người dùng đánh giá và xếp hạng sách.</a:t>
            </a:r>
            <a:endParaRPr sz="1460"/>
          </a:p>
          <a:p>
            <a:pPr indent="-321310" lvl="0" marL="457200" rtl="0" algn="l">
              <a:lnSpc>
                <a:spcPct val="95000"/>
              </a:lnSpc>
              <a:spcBef>
                <a:spcPts val="0"/>
              </a:spcBef>
              <a:spcAft>
                <a:spcPts val="0"/>
              </a:spcAft>
              <a:buSzPts val="1460"/>
              <a:buChar char="●"/>
            </a:pPr>
            <a:r>
              <a:rPr lang="en" sz="1460"/>
              <a:t>Cho phép người dùng thêm sách đã đọc vào tủ sách của mình.</a:t>
            </a:r>
            <a:endParaRPr sz="1460"/>
          </a:p>
          <a:p>
            <a:pPr indent="-321310" lvl="0" marL="457200" rtl="0" algn="l">
              <a:lnSpc>
                <a:spcPct val="95000"/>
              </a:lnSpc>
              <a:spcBef>
                <a:spcPts val="0"/>
              </a:spcBef>
              <a:spcAft>
                <a:spcPts val="0"/>
              </a:spcAft>
              <a:buSzPts val="1460"/>
              <a:buChar char="●"/>
            </a:pPr>
            <a:r>
              <a:rPr lang="en" sz="1460"/>
              <a:t>Người dùng có thể trao đổi sách với nhau.</a:t>
            </a:r>
            <a:endParaRPr sz="1460"/>
          </a:p>
          <a:p>
            <a:pPr indent="-321310" lvl="0" marL="457200" rtl="0" algn="l">
              <a:lnSpc>
                <a:spcPct val="95000"/>
              </a:lnSpc>
              <a:spcBef>
                <a:spcPts val="0"/>
              </a:spcBef>
              <a:spcAft>
                <a:spcPts val="0"/>
              </a:spcAft>
              <a:buSzPts val="1460"/>
              <a:buChar char="●"/>
            </a:pPr>
            <a:r>
              <a:rPr lang="en" sz="1460"/>
              <a:t>Ứng dụng sẽ gợi ý đề xuất kết bạn với những người có chung sở thích đọc sách.</a:t>
            </a:r>
            <a:endParaRPr sz="1460"/>
          </a:p>
          <a:p>
            <a:pPr indent="-321310" lvl="0" marL="457200" rtl="0" algn="l">
              <a:lnSpc>
                <a:spcPct val="95000"/>
              </a:lnSpc>
              <a:spcBef>
                <a:spcPts val="0"/>
              </a:spcBef>
              <a:spcAft>
                <a:spcPts val="0"/>
              </a:spcAft>
              <a:buSzPts val="1460"/>
              <a:buChar char="●"/>
            </a:pPr>
            <a:r>
              <a:rPr lang="en" sz="1460"/>
              <a:t>Bạn bè có thể xem và theo dõi tủ sách của nhau.</a:t>
            </a:r>
            <a:endParaRPr sz="1460"/>
          </a:p>
          <a:p>
            <a:pPr indent="0" lvl="0" marL="0" rtl="0" algn="l">
              <a:lnSpc>
                <a:spcPct val="95000"/>
              </a:lnSpc>
              <a:spcBef>
                <a:spcPts val="1200"/>
              </a:spcBef>
              <a:spcAft>
                <a:spcPts val="1200"/>
              </a:spcAft>
              <a:buSzPts val="770"/>
              <a:buNone/>
            </a:pPr>
            <a:r>
              <a:rPr lang="en" sz="1460"/>
              <a:t>Tìm tương tự: Goodreads,</a:t>
            </a:r>
            <a:endParaRPr sz="146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19120536 - Trần Nhật Huy</a:t>
            </a:r>
            <a:endParaRPr/>
          </a:p>
        </p:txBody>
      </p:sp>
      <p:sp>
        <p:nvSpPr>
          <p:cNvPr id="212" name="Google Shape;212;p39"/>
          <p:cNvSpPr txBox="1"/>
          <p:nvPr>
            <p:ph idx="1" type="body"/>
          </p:nvPr>
        </p:nvSpPr>
        <p:spPr>
          <a:xfrm>
            <a:off x="311700" y="955750"/>
            <a:ext cx="8520600" cy="41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Ứng dụng quản lí ghi chú/tài liệu học tập</a:t>
            </a:r>
            <a:endParaRPr/>
          </a:p>
          <a:p>
            <a:pPr indent="0" lvl="0" marL="0" rtl="0" algn="l">
              <a:spcBef>
                <a:spcPts val="1200"/>
              </a:spcBef>
              <a:spcAft>
                <a:spcPts val="0"/>
              </a:spcAft>
              <a:buNone/>
            </a:pPr>
            <a:r>
              <a:rPr lang="en"/>
              <a:t>Loại: Công cụ văn phòng</a:t>
            </a:r>
            <a:endParaRPr/>
          </a:p>
          <a:p>
            <a:pPr indent="0" lvl="0" marL="0" rtl="0" algn="l">
              <a:spcBef>
                <a:spcPts val="1200"/>
              </a:spcBef>
              <a:spcAft>
                <a:spcPts val="0"/>
              </a:spcAft>
              <a:buNone/>
            </a:pPr>
            <a:r>
              <a:rPr lang="en"/>
              <a:t>Người dùng: Học sinh, sinh viên</a:t>
            </a:r>
            <a:endParaRPr/>
          </a:p>
          <a:p>
            <a:pPr indent="0" lvl="0" marL="0" rtl="0" algn="l">
              <a:spcBef>
                <a:spcPts val="1200"/>
              </a:spcBef>
              <a:spcAft>
                <a:spcPts val="0"/>
              </a:spcAft>
              <a:buNone/>
            </a:pPr>
            <a:r>
              <a:rPr lang="en"/>
              <a:t>Mục tiêu: Tập hợp và quản lí các ghi chú/tài liệu ở một nơi. Cho phép tạo, xóa, sửa văn bản, bảng biểu, danh sách,...</a:t>
            </a:r>
            <a:endParaRPr/>
          </a:p>
          <a:p>
            <a:pPr indent="0" lvl="0" marL="0" rtl="0" algn="l">
              <a:spcBef>
                <a:spcPts val="1200"/>
              </a:spcBef>
              <a:spcAft>
                <a:spcPts val="0"/>
              </a:spcAft>
              <a:buNone/>
            </a:pPr>
            <a:r>
              <a:rPr lang="en"/>
              <a:t>Đặc trưng: </a:t>
            </a:r>
            <a:endParaRPr/>
          </a:p>
          <a:p>
            <a:pPr indent="-342900" lvl="0" marL="457200" rtl="0" algn="l">
              <a:spcBef>
                <a:spcPts val="1200"/>
              </a:spcBef>
              <a:spcAft>
                <a:spcPts val="0"/>
              </a:spcAft>
              <a:buSzPts val="1800"/>
              <a:buChar char="●"/>
            </a:pPr>
            <a:r>
              <a:rPr lang="en"/>
              <a:t>Quản lí tất cả tài liệu phân cấp theo thư mục.</a:t>
            </a:r>
            <a:endParaRPr/>
          </a:p>
          <a:p>
            <a:pPr indent="-342900" lvl="0" marL="457200" rtl="0" algn="l">
              <a:spcBef>
                <a:spcPts val="0"/>
              </a:spcBef>
              <a:spcAft>
                <a:spcPts val="0"/>
              </a:spcAft>
              <a:buSzPts val="1800"/>
              <a:buChar char="●"/>
            </a:pPr>
            <a:r>
              <a:rPr lang="en"/>
              <a:t>Tạo, xóa, sửa ghi chú kèm khả năng định dạng văn bản.</a:t>
            </a:r>
            <a:endParaRPr/>
          </a:p>
          <a:p>
            <a:pPr indent="-342900" lvl="0" marL="457200" rtl="0" algn="l">
              <a:spcBef>
                <a:spcPts val="0"/>
              </a:spcBef>
              <a:spcAft>
                <a:spcPts val="0"/>
              </a:spcAft>
              <a:buSzPts val="1800"/>
              <a:buChar char="●"/>
            </a:pPr>
            <a:r>
              <a:rPr lang="en"/>
              <a:t>Đồng bộ hóa tài liệu giữa các thiết bị khác nhau.</a:t>
            </a:r>
            <a:endParaRPr/>
          </a:p>
          <a:p>
            <a:pPr indent="-342900" lvl="0" marL="457200" rtl="0" algn="l">
              <a:spcBef>
                <a:spcPts val="0"/>
              </a:spcBef>
              <a:spcAft>
                <a:spcPts val="0"/>
              </a:spcAft>
              <a:buSzPts val="1800"/>
              <a:buChar char="●"/>
            </a:pPr>
            <a:r>
              <a:rPr lang="en"/>
              <a:t>Tạo, xóa, sửa bảng biểu và các tính toán trên bảng.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19120458- Trần Thái Bảo</a:t>
            </a:r>
            <a:endParaRPr/>
          </a:p>
        </p:txBody>
      </p:sp>
      <p:sp>
        <p:nvSpPr>
          <p:cNvPr id="218" name="Google Shape;218;p40"/>
          <p:cNvSpPr txBox="1"/>
          <p:nvPr>
            <p:ph idx="1" type="body"/>
          </p:nvPr>
        </p:nvSpPr>
        <p:spPr>
          <a:xfrm>
            <a:off x="311700" y="1152475"/>
            <a:ext cx="8659200" cy="3900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Tên đề tài: Mạng xã hội cho người nhiễm Covid</a:t>
            </a:r>
            <a:endParaRPr/>
          </a:p>
          <a:p>
            <a:pPr indent="0" lvl="0" marL="0" rtl="0" algn="l">
              <a:spcBef>
                <a:spcPts val="1200"/>
              </a:spcBef>
              <a:spcAft>
                <a:spcPts val="0"/>
              </a:spcAft>
              <a:buNone/>
            </a:pPr>
            <a:r>
              <a:rPr lang="en"/>
              <a:t>Loại: Social Network</a:t>
            </a:r>
            <a:endParaRPr/>
          </a:p>
          <a:p>
            <a:pPr indent="0" lvl="0" marL="0" rtl="0" algn="l">
              <a:spcBef>
                <a:spcPts val="1200"/>
              </a:spcBef>
              <a:spcAft>
                <a:spcPts val="0"/>
              </a:spcAft>
              <a:buNone/>
            </a:pPr>
            <a:r>
              <a:rPr lang="en"/>
              <a:t>Người dùng: Những người bị nhiễm Covid, hậu nhiễm Covid hoặc có người thân nhiễm Covid</a:t>
            </a:r>
            <a:endParaRPr/>
          </a:p>
          <a:p>
            <a:pPr indent="0" lvl="0" marL="0" rtl="0" algn="l">
              <a:spcBef>
                <a:spcPts val="1200"/>
              </a:spcBef>
              <a:spcAft>
                <a:spcPts val="0"/>
              </a:spcAft>
              <a:buNone/>
            </a:pPr>
            <a:r>
              <a:rPr lang="en"/>
              <a:t>Mục tiêu: Giao lưu, chia sẻ kinh nghiệm điều trị, chăm sóc sức khỏe khi bị nhiễm Covid hoặc có triệu chứng hậu Covid; Mua bán các nhu yếu phẩm cần thiết trong quá trình điều trị;</a:t>
            </a:r>
            <a:endParaRPr/>
          </a:p>
          <a:p>
            <a:pPr indent="0" lvl="0" marL="0" rtl="0" algn="l">
              <a:spcBef>
                <a:spcPts val="1200"/>
              </a:spcBef>
              <a:spcAft>
                <a:spcPts val="0"/>
              </a:spcAft>
              <a:buNone/>
            </a:pPr>
            <a:r>
              <a:rPr lang="en"/>
              <a:t>Đặc trưng:</a:t>
            </a:r>
            <a:endParaRPr/>
          </a:p>
          <a:p>
            <a:pPr indent="-334327" lvl="0" marL="457200" rtl="0" algn="l">
              <a:spcBef>
                <a:spcPts val="1200"/>
              </a:spcBef>
              <a:spcAft>
                <a:spcPts val="0"/>
              </a:spcAft>
              <a:buSzPct val="100000"/>
              <a:buChar char="●"/>
            </a:pPr>
            <a:r>
              <a:rPr lang="en"/>
              <a:t>Người bệnh có thể giao lưu với nhau, giải trí trong quá trình bị cách li</a:t>
            </a:r>
            <a:endParaRPr/>
          </a:p>
          <a:p>
            <a:pPr indent="-334327" lvl="0" marL="457200" rtl="0" algn="l">
              <a:spcBef>
                <a:spcPts val="0"/>
              </a:spcBef>
              <a:spcAft>
                <a:spcPts val="0"/>
              </a:spcAft>
              <a:buSzPct val="100000"/>
              <a:buChar char="●"/>
            </a:pPr>
            <a:r>
              <a:rPr lang="en"/>
              <a:t>Tìm kiếm nhu yếu phẩm cần thiết dễ dàng hơn</a:t>
            </a:r>
            <a:endParaRPr/>
          </a:p>
          <a:p>
            <a:pPr indent="-334327" lvl="0" marL="457200" rtl="0" algn="l">
              <a:spcBef>
                <a:spcPts val="0"/>
              </a:spcBef>
              <a:spcAft>
                <a:spcPts val="0"/>
              </a:spcAft>
              <a:buSzPct val="100000"/>
              <a:buChar char="●"/>
            </a:pPr>
            <a:r>
              <a:rPr lang="en"/>
              <a:t>Tiếp nhận các thông tin quan trọng và cần thiết về Covid</a:t>
            </a:r>
            <a:endParaRPr/>
          </a:p>
          <a:p>
            <a:pPr indent="-334327" lvl="0" marL="457200" rtl="0" algn="l">
              <a:spcBef>
                <a:spcPts val="0"/>
              </a:spcBef>
              <a:spcAft>
                <a:spcPts val="0"/>
              </a:spcAft>
              <a:buSzPct val="100000"/>
              <a:buChar char="●"/>
            </a:pPr>
            <a:r>
              <a:rPr lang="en"/>
              <a:t>Chia sẻhoặc tìm hiểu các kinh nghiệm về điều trị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19120678</a:t>
            </a:r>
            <a:r>
              <a:rPr lang="en"/>
              <a:t> - Nguy</a:t>
            </a:r>
            <a:r>
              <a:rPr lang="en"/>
              <a:t>ễn Hoàng Tiến</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Tên đề tài: Ứ</a:t>
            </a:r>
            <a:r>
              <a:rPr lang="en"/>
              <a:t>ng dụng xử lý âm thanh thông minh</a:t>
            </a:r>
            <a:endParaRPr/>
          </a:p>
          <a:p>
            <a:pPr indent="0" lvl="0" marL="0" rtl="0" algn="l">
              <a:spcBef>
                <a:spcPts val="1200"/>
              </a:spcBef>
              <a:spcAft>
                <a:spcPts val="0"/>
              </a:spcAft>
              <a:buNone/>
            </a:pPr>
            <a:r>
              <a:rPr lang="en"/>
              <a:t>Loại: IoT</a:t>
            </a:r>
            <a:endParaRPr/>
          </a:p>
          <a:p>
            <a:pPr indent="0" lvl="0" marL="0" rtl="0" algn="l">
              <a:spcBef>
                <a:spcPts val="1200"/>
              </a:spcBef>
              <a:spcAft>
                <a:spcPts val="0"/>
              </a:spcAft>
              <a:buNone/>
            </a:pPr>
            <a:r>
              <a:rPr lang="en"/>
              <a:t>Người dùng: M</a:t>
            </a:r>
            <a:r>
              <a:rPr lang="en"/>
              <a:t>ọi người dùng có sử dụng laptop, smartphone, …</a:t>
            </a:r>
            <a:endParaRPr/>
          </a:p>
          <a:p>
            <a:pPr indent="0" lvl="0" marL="0" rtl="0" algn="l">
              <a:spcBef>
                <a:spcPts val="1200"/>
              </a:spcBef>
              <a:spcAft>
                <a:spcPts val="0"/>
              </a:spcAft>
              <a:buNone/>
            </a:pPr>
            <a:r>
              <a:rPr lang="en"/>
              <a:t>Mục tiêu: gi</a:t>
            </a:r>
            <a:r>
              <a:rPr lang="en"/>
              <a:t>úp người dùng có trải nghiệm tốt nhất về mặt cảm nhận âm nhạc, lắng nghe âm thanh mà không cần quá nhiều kiến thức chuyên sâu</a:t>
            </a:r>
            <a:endParaRPr/>
          </a:p>
          <a:p>
            <a:pPr indent="0" lvl="0" marL="0" rtl="0" algn="l">
              <a:spcBef>
                <a:spcPts val="1200"/>
              </a:spcBef>
              <a:spcAft>
                <a:spcPts val="0"/>
              </a:spcAft>
              <a:buNone/>
            </a:pPr>
            <a:r>
              <a:rPr lang="en"/>
              <a:t>Đặc trưng:</a:t>
            </a:r>
            <a:endParaRPr/>
          </a:p>
          <a:p>
            <a:pPr indent="-325755" lvl="0" marL="457200" rtl="0" algn="l">
              <a:spcBef>
                <a:spcPts val="1200"/>
              </a:spcBef>
              <a:spcAft>
                <a:spcPts val="0"/>
              </a:spcAft>
              <a:buSzPct val="100000"/>
              <a:buChar char="●"/>
            </a:pPr>
            <a:r>
              <a:rPr lang="en"/>
              <a:t>K</a:t>
            </a:r>
            <a:r>
              <a:rPr lang="en"/>
              <a:t>ết nối với các hệ thống âm thanh, loa thông qua internet hoặc bluetooth</a:t>
            </a:r>
            <a:endParaRPr/>
          </a:p>
          <a:p>
            <a:pPr indent="-325755" lvl="0" marL="457200" rtl="0" algn="l">
              <a:spcBef>
                <a:spcPts val="0"/>
              </a:spcBef>
              <a:spcAft>
                <a:spcPts val="0"/>
              </a:spcAft>
              <a:buSzPct val="100000"/>
              <a:buChar char="●"/>
            </a:pPr>
            <a:r>
              <a:rPr lang="en"/>
              <a:t>Sử d</a:t>
            </a:r>
            <a:r>
              <a:rPr lang="en"/>
              <a:t>ụng đơn giản, người dùng có thể lựa chọn nhiều chế độ audio</a:t>
            </a:r>
            <a:endParaRPr/>
          </a:p>
          <a:p>
            <a:pPr indent="-325755" lvl="0" marL="457200" rtl="0" algn="l">
              <a:spcBef>
                <a:spcPts val="0"/>
              </a:spcBef>
              <a:spcAft>
                <a:spcPts val="0"/>
              </a:spcAft>
              <a:buSzPct val="100000"/>
              <a:buChar char="●"/>
            </a:pPr>
            <a:r>
              <a:rPr lang="en"/>
              <a:t>Sử d</a:t>
            </a:r>
            <a:r>
              <a:rPr lang="en"/>
              <a:t>ụng thông qua giọng nói hoặc thao tác trên app</a:t>
            </a:r>
            <a:endParaRPr/>
          </a:p>
          <a:p>
            <a:pPr indent="-325755" lvl="0" marL="457200" rtl="0" algn="l">
              <a:spcBef>
                <a:spcPts val="0"/>
              </a:spcBef>
              <a:spcAft>
                <a:spcPts val="0"/>
              </a:spcAft>
              <a:buSzPct val="100000"/>
              <a:buChar char="●"/>
            </a:pPr>
            <a:r>
              <a:rPr lang="en"/>
              <a:t>Áp dụng machine learning, AI để học hành vi của người dùng và điều chỉnh cho phù hợp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19120299</a:t>
            </a:r>
            <a:r>
              <a:rPr lang="en"/>
              <a:t> - Nguyễn Thế Nam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App mua bán trao đổi thú cưng và sản phẩm liên quan</a:t>
            </a:r>
            <a:endParaRPr/>
          </a:p>
          <a:p>
            <a:pPr indent="0" lvl="0" marL="0" rtl="0" algn="l">
              <a:spcBef>
                <a:spcPts val="1200"/>
              </a:spcBef>
              <a:spcAft>
                <a:spcPts val="0"/>
              </a:spcAft>
              <a:buNone/>
            </a:pPr>
            <a:r>
              <a:rPr lang="en"/>
              <a:t>Loại: Mobile App </a:t>
            </a:r>
            <a:endParaRPr/>
          </a:p>
          <a:p>
            <a:pPr indent="0" lvl="0" marL="0" rtl="0" algn="l">
              <a:spcBef>
                <a:spcPts val="1200"/>
              </a:spcBef>
              <a:spcAft>
                <a:spcPts val="0"/>
              </a:spcAft>
              <a:buNone/>
            </a:pPr>
            <a:r>
              <a:rPr lang="en"/>
              <a:t>Người dùng: Người yêu thú cưng</a:t>
            </a:r>
            <a:endParaRPr/>
          </a:p>
          <a:p>
            <a:pPr indent="0" lvl="0" marL="0" rtl="0" algn="l">
              <a:spcBef>
                <a:spcPts val="1200"/>
              </a:spcBef>
              <a:spcAft>
                <a:spcPts val="0"/>
              </a:spcAft>
              <a:buNone/>
            </a:pPr>
            <a:r>
              <a:rPr lang="en"/>
              <a:t>Mục tiêu:Tạo ra môi trường mua bán trao đổi uy tín</a:t>
            </a:r>
            <a:endParaRPr/>
          </a:p>
          <a:p>
            <a:pPr indent="0" lvl="0" marL="0" rtl="0" algn="l">
              <a:spcBef>
                <a:spcPts val="1200"/>
              </a:spcBef>
              <a:spcAft>
                <a:spcPts val="1200"/>
              </a:spcAft>
              <a:buNone/>
            </a:pPr>
            <a:r>
              <a:rPr lang="en"/>
              <a:t>Đặc trưng:Minh bạch, uy tín, rõ ràng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19120075 - Võ Phi Minh Hiếu</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Tên đề tài: Ứng dụng tra cứu công thức nấu ăn</a:t>
            </a:r>
            <a:endParaRPr/>
          </a:p>
          <a:p>
            <a:pPr indent="0" lvl="0" marL="0" rtl="0" algn="l">
              <a:spcBef>
                <a:spcPts val="1200"/>
              </a:spcBef>
              <a:spcAft>
                <a:spcPts val="0"/>
              </a:spcAft>
              <a:buClr>
                <a:schemeClr val="dk1"/>
              </a:buClr>
              <a:buSzPct val="61111"/>
              <a:buFont typeface="Arial"/>
              <a:buNone/>
            </a:pPr>
            <a:r>
              <a:rPr lang="en"/>
              <a:t>Loại: Dictionary App</a:t>
            </a:r>
            <a:endParaRPr/>
          </a:p>
          <a:p>
            <a:pPr indent="0" lvl="0" marL="0" rtl="0" algn="l">
              <a:spcBef>
                <a:spcPts val="1200"/>
              </a:spcBef>
              <a:spcAft>
                <a:spcPts val="0"/>
              </a:spcAft>
              <a:buNone/>
            </a:pPr>
            <a:r>
              <a:rPr lang="en"/>
              <a:t>Người dùng: Người có sở thích nấu ăn</a:t>
            </a:r>
            <a:endParaRPr/>
          </a:p>
          <a:p>
            <a:pPr indent="457200" lvl="0" marL="914400" rtl="0" algn="l">
              <a:spcBef>
                <a:spcPts val="1200"/>
              </a:spcBef>
              <a:spcAft>
                <a:spcPts val="0"/>
              </a:spcAft>
              <a:buNone/>
            </a:pPr>
            <a:r>
              <a:rPr lang="en"/>
              <a:t>Người học nấu ăn</a:t>
            </a:r>
            <a:endParaRPr/>
          </a:p>
          <a:p>
            <a:pPr indent="457200" lvl="0" marL="914400" rtl="0" algn="l">
              <a:spcBef>
                <a:spcPts val="1200"/>
              </a:spcBef>
              <a:spcAft>
                <a:spcPts val="0"/>
              </a:spcAft>
              <a:buClr>
                <a:schemeClr val="dk1"/>
              </a:buClr>
              <a:buSzPct val="61111"/>
              <a:buFont typeface="Arial"/>
              <a:buNone/>
            </a:pPr>
            <a:r>
              <a:rPr lang="en"/>
              <a:t>Người muốn chia sẻ những công thức mới</a:t>
            </a:r>
            <a:endParaRPr/>
          </a:p>
          <a:p>
            <a:pPr indent="0" lvl="0" marL="0" rtl="0" algn="l">
              <a:spcBef>
                <a:spcPts val="1200"/>
              </a:spcBef>
              <a:spcAft>
                <a:spcPts val="0"/>
              </a:spcAft>
              <a:buClr>
                <a:schemeClr val="dk1"/>
              </a:buClr>
              <a:buSzPct val="61111"/>
              <a:buFont typeface="Arial"/>
              <a:buNone/>
            </a:pPr>
            <a:r>
              <a:rPr lang="en"/>
              <a:t>Mục tiêu: Cho phép mọi người có thể mở rộng khả năng học nấu ăn, kể cả những món đặc trưng ở những vùng miền xa lạ, đồng thời cho phép những tài năng đóng góp thêm công thức để phát triển app</a:t>
            </a:r>
            <a:endParaRPr/>
          </a:p>
          <a:p>
            <a:pPr indent="0" lvl="0" marL="0" rtl="0" algn="l">
              <a:spcBef>
                <a:spcPts val="1200"/>
              </a:spcBef>
              <a:spcAft>
                <a:spcPts val="1200"/>
              </a:spcAft>
              <a:buClr>
                <a:schemeClr val="dk1"/>
              </a:buClr>
              <a:buSzPct val="61111"/>
              <a:buFont typeface="Arial"/>
              <a:buNone/>
            </a:pPr>
            <a:r>
              <a:rPr lang="en"/>
              <a:t>Đặc trưng: Có đầy đủ và đa dạng công thức nấu ăn các quốc gia, các vùng miền của quốc gia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19120480 - Lê Ngọc Du</a:t>
            </a:r>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Tên đề tài: Ứng dụng quản lý bán thuốc, dụng cụ y tế</a:t>
            </a:r>
            <a:endParaRPr u="sng"/>
          </a:p>
          <a:p>
            <a:pPr indent="0" lvl="0" marL="0" rtl="0" algn="l">
              <a:spcBef>
                <a:spcPts val="1200"/>
              </a:spcBef>
              <a:spcAft>
                <a:spcPts val="0"/>
              </a:spcAft>
              <a:buNone/>
            </a:pPr>
            <a:r>
              <a:rPr lang="en"/>
              <a:t>Loại: Web app</a:t>
            </a:r>
            <a:endParaRPr/>
          </a:p>
          <a:p>
            <a:pPr indent="0" lvl="0" marL="0" rtl="0" algn="l">
              <a:spcBef>
                <a:spcPts val="1200"/>
              </a:spcBef>
              <a:spcAft>
                <a:spcPts val="0"/>
              </a:spcAft>
              <a:buNone/>
            </a:pPr>
            <a:r>
              <a:rPr lang="en"/>
              <a:t>Người dùng:</a:t>
            </a:r>
            <a:endParaRPr/>
          </a:p>
          <a:p>
            <a:pPr indent="-300037" lvl="0" marL="457200" rtl="0" algn="l">
              <a:spcBef>
                <a:spcPts val="1200"/>
              </a:spcBef>
              <a:spcAft>
                <a:spcPts val="0"/>
              </a:spcAft>
              <a:buSzPct val="100000"/>
              <a:buChar char="+"/>
            </a:pPr>
            <a:r>
              <a:rPr lang="en"/>
              <a:t>Người muốn mua thuốc/dụng cụ y tế</a:t>
            </a:r>
            <a:endParaRPr/>
          </a:p>
          <a:p>
            <a:pPr indent="-300037" lvl="0" marL="457200" rtl="0" algn="l">
              <a:spcBef>
                <a:spcPts val="0"/>
              </a:spcBef>
              <a:spcAft>
                <a:spcPts val="0"/>
              </a:spcAft>
              <a:buSzPct val="100000"/>
              <a:buChar char="+"/>
            </a:pPr>
            <a:r>
              <a:rPr lang="en"/>
              <a:t>Chủ đại lý</a:t>
            </a:r>
            <a:endParaRPr/>
          </a:p>
          <a:p>
            <a:pPr indent="0" lvl="0" marL="0" rtl="0" algn="l">
              <a:spcBef>
                <a:spcPts val="1200"/>
              </a:spcBef>
              <a:spcAft>
                <a:spcPts val="0"/>
              </a:spcAft>
              <a:buNone/>
            </a:pPr>
            <a:r>
              <a:rPr lang="en"/>
              <a:t>Mục tiêu:</a:t>
            </a:r>
            <a:endParaRPr/>
          </a:p>
          <a:p>
            <a:pPr indent="-300037" lvl="0" marL="457200" rtl="0" algn="l">
              <a:spcBef>
                <a:spcPts val="1200"/>
              </a:spcBef>
              <a:spcAft>
                <a:spcPts val="0"/>
              </a:spcAft>
              <a:buSzPct val="100000"/>
              <a:buChar char="+"/>
            </a:pPr>
            <a:r>
              <a:rPr lang="en"/>
              <a:t>Cung cấp nơi để giúp cho những người muốn mua thuốc trị/ngừa bệnh hoặc mua các dụng cụ y tế phục vụ nhu cầu 1 cách dễ dàng hơn.</a:t>
            </a:r>
            <a:endParaRPr/>
          </a:p>
          <a:p>
            <a:pPr indent="-300037" lvl="0" marL="457200" rtl="0" algn="l">
              <a:spcBef>
                <a:spcPts val="0"/>
              </a:spcBef>
              <a:spcAft>
                <a:spcPts val="0"/>
              </a:spcAft>
              <a:buSzPct val="100000"/>
              <a:buChar char="+"/>
            </a:pPr>
            <a:r>
              <a:rPr lang="en"/>
              <a:t>Là công cụ giúp chủ đại lý dễ dàng quản lý mua bán…</a:t>
            </a:r>
            <a:endParaRPr/>
          </a:p>
          <a:p>
            <a:pPr indent="0" lvl="0" marL="0" rtl="0" algn="l">
              <a:spcBef>
                <a:spcPts val="1200"/>
              </a:spcBef>
              <a:spcAft>
                <a:spcPts val="0"/>
              </a:spcAft>
              <a:buNone/>
            </a:pPr>
            <a:r>
              <a:rPr lang="en"/>
              <a:t>Đặc trưng: Có danh sách sản phẩm rõ ràng, đầy đủ loại; C</a:t>
            </a:r>
            <a:r>
              <a:rPr lang="en"/>
              <a:t>hất lượng sản phẩm đạt chuẩn GPP, giấy phép rõ ràng</a:t>
            </a:r>
            <a:r>
              <a:rPr lang="en"/>
              <a:t>; Tìm kiếm thuốc, vật dụng y tế dễ dàng; Thanh toán online, giao hàng tận nơi; Có mục trò chuyện, bàn luận chung của người dùng cũng như ở từng sản phẩm</a:t>
            </a:r>
            <a:endParaRPr/>
          </a:p>
          <a:p>
            <a:pPr indent="0" lvl="0" marL="0" rtl="0" algn="l">
              <a:spcBef>
                <a:spcPts val="1200"/>
              </a:spcBef>
              <a:spcAft>
                <a:spcPts val="1200"/>
              </a:spcAft>
              <a:buNone/>
            </a:pPr>
            <a:r>
              <a:rPr lang="en"/>
              <a:t>Tương tự: Medigo, Omi Care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19120593</a:t>
            </a:r>
            <a:r>
              <a:rPr lang="en"/>
              <a:t> - D</a:t>
            </a:r>
            <a:r>
              <a:rPr lang="en"/>
              <a:t>ương Nam</a:t>
            </a:r>
            <a:endParaRPr/>
          </a:p>
        </p:txBody>
      </p:sp>
      <p:sp>
        <p:nvSpPr>
          <p:cNvPr id="242" name="Google Shape;24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Tên đề tài: </a:t>
            </a:r>
            <a:r>
              <a:rPr lang="en"/>
              <a:t>Kết bạn bốn phương, giao lưu tìm kiếm bạn bè</a:t>
            </a:r>
            <a:endParaRPr/>
          </a:p>
          <a:p>
            <a:pPr indent="0" lvl="0" marL="0" rtl="0" algn="l">
              <a:spcBef>
                <a:spcPts val="1200"/>
              </a:spcBef>
              <a:spcAft>
                <a:spcPts val="0"/>
              </a:spcAft>
              <a:buNone/>
            </a:pPr>
            <a:r>
              <a:rPr lang="en"/>
              <a:t>Loại: </a:t>
            </a:r>
            <a:endParaRPr/>
          </a:p>
          <a:p>
            <a:pPr indent="0" lvl="0" marL="0" rtl="0" algn="l">
              <a:spcBef>
                <a:spcPts val="1200"/>
              </a:spcBef>
              <a:spcAft>
                <a:spcPts val="0"/>
              </a:spcAft>
              <a:buNone/>
            </a:pPr>
            <a:r>
              <a:rPr lang="en"/>
              <a:t>Người dùng:</a:t>
            </a:r>
            <a:endParaRPr/>
          </a:p>
          <a:p>
            <a:pPr indent="-325755" lvl="0" marL="457200" rtl="0" algn="l">
              <a:spcBef>
                <a:spcPts val="1200"/>
              </a:spcBef>
              <a:spcAft>
                <a:spcPts val="0"/>
              </a:spcAft>
              <a:buSzPct val="100000"/>
              <a:buChar char="●"/>
            </a:pPr>
            <a:r>
              <a:rPr lang="en"/>
              <a:t>Những đối tượng cần tìm bạn bè để trò chuyện, giao lưu, học hỏi, …</a:t>
            </a:r>
            <a:endParaRPr/>
          </a:p>
          <a:p>
            <a:pPr indent="0" lvl="0" marL="0" rtl="0" algn="l">
              <a:spcBef>
                <a:spcPts val="1200"/>
              </a:spcBef>
              <a:spcAft>
                <a:spcPts val="0"/>
              </a:spcAft>
              <a:buNone/>
            </a:pPr>
            <a:r>
              <a:rPr lang="en"/>
              <a:t>Mục tiêu: </a:t>
            </a:r>
            <a:r>
              <a:rPr lang="en"/>
              <a:t>Đáp ứng nhu cầu tìm bạn, trò chuyện. Giúp giải tỏa sau những lúc làm việc căng thẳng.</a:t>
            </a:r>
            <a:endParaRPr/>
          </a:p>
          <a:p>
            <a:pPr indent="0" lvl="0" marL="0" rtl="0" algn="l">
              <a:spcBef>
                <a:spcPts val="1200"/>
              </a:spcBef>
              <a:spcAft>
                <a:spcPts val="0"/>
              </a:spcAft>
              <a:buNone/>
            </a:pPr>
            <a:r>
              <a:rPr lang="en"/>
              <a:t>Đặc trưng: - </a:t>
            </a:r>
            <a:r>
              <a:rPr lang="en"/>
              <a:t>Đề xuất những bạn bè có thể kết bạn</a:t>
            </a:r>
            <a:endParaRPr/>
          </a:p>
          <a:p>
            <a:pPr indent="-325755" lvl="0" marL="457200" rtl="0" algn="l">
              <a:spcBef>
                <a:spcPts val="1200"/>
              </a:spcBef>
              <a:spcAft>
                <a:spcPts val="0"/>
              </a:spcAft>
              <a:buSzPct val="100000"/>
              <a:buChar char="-"/>
            </a:pPr>
            <a:r>
              <a:rPr lang="en"/>
              <a:t>Tìm kiếm những người bạn có cùng sở thích để giao lưu, học hỏi</a:t>
            </a:r>
            <a:endParaRPr/>
          </a:p>
          <a:p>
            <a:pPr indent="0" lvl="0" marL="0" rtl="0" algn="l">
              <a:spcBef>
                <a:spcPts val="1200"/>
              </a:spcBef>
              <a:spcAft>
                <a:spcPts val="1200"/>
              </a:spcAft>
              <a:buNone/>
            </a:pPr>
            <a:r>
              <a:rPr lang="en"/>
              <a:t>Tương tư: Tinder…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19120426</a:t>
            </a:r>
            <a:r>
              <a:rPr lang="en"/>
              <a:t> - Phan Đặng Diễm Uyên</a:t>
            </a:r>
            <a:endParaRPr/>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Tên đề tài: Ứng dụng quản lý cuộc sống</a:t>
            </a:r>
            <a:endParaRPr/>
          </a:p>
          <a:p>
            <a:pPr indent="0" lvl="0" marL="0" rtl="0" algn="l">
              <a:spcBef>
                <a:spcPts val="1200"/>
              </a:spcBef>
              <a:spcAft>
                <a:spcPts val="0"/>
              </a:spcAft>
              <a:buNone/>
            </a:pPr>
            <a:r>
              <a:rPr lang="en"/>
              <a:t>Loại: Mobile app</a:t>
            </a:r>
            <a:endParaRPr/>
          </a:p>
          <a:p>
            <a:pPr indent="0" lvl="0" marL="0" rtl="0" algn="l">
              <a:spcBef>
                <a:spcPts val="1200"/>
              </a:spcBef>
              <a:spcAft>
                <a:spcPts val="0"/>
              </a:spcAft>
              <a:buNone/>
            </a:pPr>
            <a:r>
              <a:rPr lang="en"/>
              <a:t>Người dùng: Người bận rộn  cần quản lý mọi thứ trong một nơi.</a:t>
            </a:r>
            <a:endParaRPr/>
          </a:p>
          <a:p>
            <a:pPr indent="0" lvl="0" marL="0" rtl="0" algn="l">
              <a:spcBef>
                <a:spcPts val="1200"/>
              </a:spcBef>
              <a:spcAft>
                <a:spcPts val="0"/>
              </a:spcAft>
              <a:buNone/>
            </a:pPr>
            <a:r>
              <a:rPr lang="en"/>
              <a:t>Mục tiêu: Giúp người dùng quản lý tất cả mọi khía cạnh cuộc sống trong ứng dụng duy nhất.</a:t>
            </a:r>
            <a:endParaRPr/>
          </a:p>
          <a:p>
            <a:pPr indent="0" lvl="0" marL="0" rtl="0" algn="l">
              <a:spcBef>
                <a:spcPts val="1200"/>
              </a:spcBef>
              <a:spcAft>
                <a:spcPts val="0"/>
              </a:spcAft>
              <a:buNone/>
            </a:pPr>
            <a:r>
              <a:rPr lang="en"/>
              <a:t>Đặc trưng:</a:t>
            </a:r>
            <a:endParaRPr/>
          </a:p>
          <a:p>
            <a:pPr indent="-334327" lvl="0" marL="457200" rtl="0" algn="l">
              <a:spcBef>
                <a:spcPts val="1200"/>
              </a:spcBef>
              <a:spcAft>
                <a:spcPts val="0"/>
              </a:spcAft>
              <a:buSzPct val="100000"/>
              <a:buChar char="-"/>
            </a:pPr>
            <a:r>
              <a:rPr lang="en"/>
              <a:t>Tạo lịch hẹn, lịch làm việc, lịch học</a:t>
            </a:r>
            <a:endParaRPr/>
          </a:p>
          <a:p>
            <a:pPr indent="-334327" lvl="0" marL="457200" rtl="0" algn="l">
              <a:spcBef>
                <a:spcPts val="0"/>
              </a:spcBef>
              <a:spcAft>
                <a:spcPts val="0"/>
              </a:spcAft>
              <a:buSzPct val="100000"/>
              <a:buChar char="-"/>
            </a:pPr>
            <a:r>
              <a:rPr lang="en"/>
              <a:t>Ghi chú các công việc, tài liệu cần thiết</a:t>
            </a:r>
            <a:endParaRPr/>
          </a:p>
          <a:p>
            <a:pPr indent="-334327" lvl="0" marL="457200" rtl="0" algn="l">
              <a:spcBef>
                <a:spcPts val="0"/>
              </a:spcBef>
              <a:spcAft>
                <a:spcPts val="0"/>
              </a:spcAft>
              <a:buSzPct val="100000"/>
              <a:buChar char="-"/>
            </a:pPr>
            <a:r>
              <a:rPr lang="en"/>
              <a:t>Thống kê chi tiêu theo ngày, tháng, năm</a:t>
            </a:r>
            <a:endParaRPr/>
          </a:p>
          <a:p>
            <a:pPr indent="-334327" lvl="0" marL="457200" rtl="0" algn="l">
              <a:spcBef>
                <a:spcPts val="0"/>
              </a:spcBef>
              <a:spcAft>
                <a:spcPts val="0"/>
              </a:spcAft>
              <a:buSzPct val="100000"/>
              <a:buChar char="-"/>
            </a:pPr>
            <a:r>
              <a:rPr lang="en"/>
              <a:t>Quản lý các thói quen hằng ngày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19120311</a:t>
            </a:r>
            <a:r>
              <a:rPr lang="en"/>
              <a:t> - </a:t>
            </a:r>
            <a:r>
              <a:rPr lang="en"/>
              <a:t>Phạm Phước Nguyên</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Tên đề tài: </a:t>
            </a:r>
            <a:r>
              <a:rPr lang="en"/>
              <a:t>Ứng dụng quản lý nhà trọ</a:t>
            </a:r>
            <a:endParaRPr/>
          </a:p>
          <a:p>
            <a:pPr indent="0" lvl="0" marL="0" rtl="0" algn="l">
              <a:spcBef>
                <a:spcPts val="1200"/>
              </a:spcBef>
              <a:spcAft>
                <a:spcPts val="0"/>
              </a:spcAft>
              <a:buNone/>
            </a:pPr>
            <a:r>
              <a:rPr lang="en"/>
              <a:t>Loại:</a:t>
            </a:r>
            <a:endParaRPr/>
          </a:p>
          <a:p>
            <a:pPr indent="0" lvl="0" marL="0" rtl="0" algn="l">
              <a:spcBef>
                <a:spcPts val="1200"/>
              </a:spcBef>
              <a:spcAft>
                <a:spcPts val="0"/>
              </a:spcAft>
              <a:buNone/>
            </a:pPr>
            <a:r>
              <a:rPr lang="en"/>
              <a:t>Người dùng: </a:t>
            </a:r>
            <a:r>
              <a:rPr lang="en"/>
              <a:t>Chủ khu nhà trọ</a:t>
            </a:r>
            <a:endParaRPr/>
          </a:p>
          <a:p>
            <a:pPr indent="0" lvl="0" marL="0" rtl="0" algn="l">
              <a:spcBef>
                <a:spcPts val="1200"/>
              </a:spcBef>
              <a:spcAft>
                <a:spcPts val="0"/>
              </a:spcAft>
              <a:buNone/>
            </a:pPr>
            <a:r>
              <a:rPr lang="en"/>
              <a:t>Mục tiêu: </a:t>
            </a:r>
            <a:r>
              <a:rPr lang="en"/>
              <a:t>Giúp chủ nhà trọ quản lý các thông tin của khu trọ như tiền thuê hàng tháng, danh sách người đang thuê trọ, … dễ dàng hơn</a:t>
            </a:r>
            <a:endParaRPr/>
          </a:p>
          <a:p>
            <a:pPr indent="0" lvl="0" marL="0" rtl="0" algn="l">
              <a:spcBef>
                <a:spcPts val="1200"/>
              </a:spcBef>
              <a:spcAft>
                <a:spcPts val="0"/>
              </a:spcAft>
              <a:buNone/>
            </a:pPr>
            <a:r>
              <a:rPr lang="en"/>
              <a:t>Đặc trưng:</a:t>
            </a:r>
            <a:endParaRPr/>
          </a:p>
          <a:p>
            <a:pPr indent="-342900" lvl="0" marL="457200" rtl="0" algn="l">
              <a:spcBef>
                <a:spcPts val="1200"/>
              </a:spcBef>
              <a:spcAft>
                <a:spcPts val="0"/>
              </a:spcAft>
              <a:buSzPts val="1800"/>
              <a:buChar char="-"/>
            </a:pPr>
            <a:r>
              <a:rPr lang="en"/>
              <a:t>Tạo profile mới của một phòng trọ khi có người mới thuê</a:t>
            </a:r>
            <a:endParaRPr/>
          </a:p>
          <a:p>
            <a:pPr indent="-342900" lvl="0" marL="457200" rtl="0" algn="l">
              <a:spcBef>
                <a:spcPts val="0"/>
              </a:spcBef>
              <a:spcAft>
                <a:spcPts val="0"/>
              </a:spcAft>
              <a:buSzPts val="1800"/>
              <a:buChar char="-"/>
            </a:pPr>
            <a:r>
              <a:rPr lang="en"/>
              <a:t>Tự động tính tiền phòng của 1 tháng</a:t>
            </a:r>
            <a:endParaRPr/>
          </a:p>
          <a:p>
            <a:pPr indent="-342900" lvl="0" marL="457200" rtl="0" algn="l">
              <a:spcBef>
                <a:spcPts val="0"/>
              </a:spcBef>
              <a:spcAft>
                <a:spcPts val="0"/>
              </a:spcAft>
              <a:buSzPts val="1800"/>
              <a:buChar char="-"/>
            </a:pPr>
            <a:r>
              <a:rPr lang="en"/>
              <a:t>Xóa profile của 1 phòng khi người thuê dọn đi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19120671</a:t>
            </a:r>
            <a:r>
              <a:rPr lang="en"/>
              <a:t> - Lê Nguyễn Nhất Thọ</a:t>
            </a:r>
            <a:endParaRPr/>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Tên đề tài: Ứng dụng viện bảo tàng lịch sử văn hóa online</a:t>
            </a:r>
            <a:endParaRPr/>
          </a:p>
          <a:p>
            <a:pPr indent="0" lvl="0" marL="0" rtl="0" algn="l">
              <a:spcBef>
                <a:spcPts val="1200"/>
              </a:spcBef>
              <a:spcAft>
                <a:spcPts val="0"/>
              </a:spcAft>
              <a:buNone/>
            </a:pPr>
            <a:r>
              <a:rPr lang="en"/>
              <a:t>Loại: Web Application</a:t>
            </a:r>
            <a:endParaRPr/>
          </a:p>
          <a:p>
            <a:pPr indent="0" lvl="0" marL="0" rtl="0" algn="l">
              <a:spcBef>
                <a:spcPts val="1200"/>
              </a:spcBef>
              <a:spcAft>
                <a:spcPts val="0"/>
              </a:spcAft>
              <a:buNone/>
            </a:pPr>
            <a:r>
              <a:rPr lang="en"/>
              <a:t>Người dùng: Nghiên cứu sinh, khách tham quan, cộng đồng muốn tìm hiểu lịch sử văn hóa, nhân viên viện bảo tàng, thành viên hội đồng quản trị,...</a:t>
            </a:r>
            <a:endParaRPr/>
          </a:p>
          <a:p>
            <a:pPr indent="0" lvl="0" marL="0" rtl="0" algn="l">
              <a:spcBef>
                <a:spcPts val="1200"/>
              </a:spcBef>
              <a:spcAft>
                <a:spcPts val="0"/>
              </a:spcAft>
              <a:buNone/>
            </a:pPr>
            <a:r>
              <a:rPr lang="en"/>
              <a:t>Mục tiêu: Ứng dụng giúp cung cấp thông tin, kiến thức về lịch sử, văn hóa trực tuyến thông qua tham quan viện bảo tàng online hoặc tham gia các chuyên đề.</a:t>
            </a:r>
            <a:endParaRPr/>
          </a:p>
          <a:p>
            <a:pPr indent="0" lvl="0" marL="0" rtl="0" algn="l">
              <a:spcBef>
                <a:spcPts val="1200"/>
              </a:spcBef>
              <a:spcAft>
                <a:spcPts val="0"/>
              </a:spcAft>
              <a:buNone/>
            </a:pPr>
            <a:r>
              <a:rPr lang="en"/>
              <a:t>Đặc trưng: </a:t>
            </a:r>
            <a:endParaRPr/>
          </a:p>
          <a:p>
            <a:pPr indent="-342900" lvl="0" marL="457200" rtl="0" algn="l">
              <a:spcBef>
                <a:spcPts val="1200"/>
              </a:spcBef>
              <a:spcAft>
                <a:spcPts val="0"/>
              </a:spcAft>
              <a:buSzPts val="1800"/>
              <a:buChar char="-"/>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19120250</a:t>
            </a:r>
            <a:r>
              <a:rPr lang="en"/>
              <a:t> - Phạm Tiến Khải</a:t>
            </a:r>
            <a:endParaRPr/>
          </a:p>
        </p:txBody>
      </p:sp>
      <p:sp>
        <p:nvSpPr>
          <p:cNvPr id="266" name="Google Shape;266;p48"/>
          <p:cNvSpPr txBox="1"/>
          <p:nvPr>
            <p:ph idx="1" type="body"/>
          </p:nvPr>
        </p:nvSpPr>
        <p:spPr>
          <a:xfrm>
            <a:off x="197025" y="101772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Tên đề tài: Mạng xã hội cho người yêu thích xe.</a:t>
            </a:r>
            <a:endParaRPr/>
          </a:p>
          <a:p>
            <a:pPr indent="0" lvl="0" marL="0" rtl="0" algn="l">
              <a:spcBef>
                <a:spcPts val="1200"/>
              </a:spcBef>
              <a:spcAft>
                <a:spcPts val="0"/>
              </a:spcAft>
              <a:buNone/>
            </a:pPr>
            <a:r>
              <a:rPr lang="en"/>
              <a:t>Loại: Social Network.</a:t>
            </a:r>
            <a:endParaRPr/>
          </a:p>
          <a:p>
            <a:pPr indent="0" lvl="0" marL="0" rtl="0" algn="l">
              <a:spcBef>
                <a:spcPts val="1200"/>
              </a:spcBef>
              <a:spcAft>
                <a:spcPts val="0"/>
              </a:spcAft>
              <a:buNone/>
            </a:pPr>
            <a:r>
              <a:rPr lang="en"/>
              <a:t>Người dùng: Những người quan tâm, yêu thích các loại xe.</a:t>
            </a:r>
            <a:endParaRPr/>
          </a:p>
          <a:p>
            <a:pPr indent="0" lvl="0" marL="0" rtl="0" algn="l">
              <a:spcBef>
                <a:spcPts val="1200"/>
              </a:spcBef>
              <a:spcAft>
                <a:spcPts val="0"/>
              </a:spcAft>
              <a:buNone/>
            </a:pPr>
            <a:r>
              <a:rPr lang="en"/>
              <a:t>Mục tiêu: Tạo ra một môi trường mà mọi người có thể chia sẻ với nhau thông tin, nhận xét, đánh giá, cảm nhận của cá nhân về các loại xe, các dòng xe khác nhau.</a:t>
            </a:r>
            <a:endParaRPr/>
          </a:p>
          <a:p>
            <a:pPr indent="0" lvl="0" marL="0" rtl="0" algn="l">
              <a:spcBef>
                <a:spcPts val="1200"/>
              </a:spcBef>
              <a:spcAft>
                <a:spcPts val="0"/>
              </a:spcAft>
              <a:buNone/>
            </a:pPr>
            <a:r>
              <a:rPr lang="en"/>
              <a:t>Đặc trưng:</a:t>
            </a:r>
            <a:endParaRPr/>
          </a:p>
          <a:p>
            <a:pPr indent="-325755" lvl="0" marL="457200" rtl="0" algn="l">
              <a:spcBef>
                <a:spcPts val="1200"/>
              </a:spcBef>
              <a:spcAft>
                <a:spcPts val="0"/>
              </a:spcAft>
              <a:buSzPct val="100000"/>
              <a:buChar char="●"/>
            </a:pPr>
            <a:r>
              <a:rPr lang="en"/>
              <a:t>Người dùng có thể đăng các đánh giá về các loại xe, dòng xe mà mình đã chạy cho người khác biết.</a:t>
            </a:r>
            <a:endParaRPr/>
          </a:p>
          <a:p>
            <a:pPr indent="-325755" lvl="0" marL="457200" rtl="0" algn="l">
              <a:spcBef>
                <a:spcPts val="0"/>
              </a:spcBef>
              <a:spcAft>
                <a:spcPts val="0"/>
              </a:spcAft>
              <a:buSzPct val="100000"/>
              <a:buChar char="●"/>
            </a:pPr>
            <a:r>
              <a:rPr lang="en"/>
              <a:t>Người dùng có thể xem các thông tin review của những người khác</a:t>
            </a:r>
            <a:endParaRPr/>
          </a:p>
          <a:p>
            <a:pPr indent="-325755" lvl="0" marL="457200" rtl="0" algn="l">
              <a:spcBef>
                <a:spcPts val="0"/>
              </a:spcBef>
              <a:spcAft>
                <a:spcPts val="0"/>
              </a:spcAft>
              <a:buSzPct val="100000"/>
              <a:buChar char="●"/>
            </a:pPr>
            <a:r>
              <a:rPr lang="en"/>
              <a:t>Mọi người có thể chia sẻ các cách để mà vận hành, bảo trì, các sự cố thường gặp và cách khắc phục.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19120402</a:t>
            </a:r>
            <a:r>
              <a:rPr lang="en"/>
              <a:t> - Huỳnh Nguyễn Sơn Trà</a:t>
            </a:r>
            <a:endParaRPr/>
          </a:p>
        </p:txBody>
      </p:sp>
      <p:sp>
        <p:nvSpPr>
          <p:cNvPr id="272" name="Google Shape;272;p49"/>
          <p:cNvSpPr txBox="1"/>
          <p:nvPr>
            <p:ph idx="1" type="body"/>
          </p:nvPr>
        </p:nvSpPr>
        <p:spPr>
          <a:xfrm>
            <a:off x="463350" y="120302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Tên đề tài: MXH dành cho những người review về các tựa game</a:t>
            </a:r>
            <a:endParaRPr/>
          </a:p>
          <a:p>
            <a:pPr indent="0" lvl="0" marL="0" rtl="0" algn="l">
              <a:spcBef>
                <a:spcPts val="1200"/>
              </a:spcBef>
              <a:spcAft>
                <a:spcPts val="0"/>
              </a:spcAft>
              <a:buNone/>
            </a:pPr>
            <a:r>
              <a:rPr lang="en"/>
              <a:t>Loại: </a:t>
            </a:r>
            <a:r>
              <a:rPr lang="en"/>
              <a:t>Social Network</a:t>
            </a:r>
            <a:endParaRPr/>
          </a:p>
          <a:p>
            <a:pPr indent="0" lvl="0" marL="0" rtl="0" algn="l">
              <a:spcBef>
                <a:spcPts val="1200"/>
              </a:spcBef>
              <a:spcAft>
                <a:spcPts val="0"/>
              </a:spcAft>
              <a:buNone/>
            </a:pPr>
            <a:r>
              <a:rPr lang="en"/>
              <a:t>Người dùng: Mọi lứa tuổi, có đam mê với những tựa game trên thế giới</a:t>
            </a:r>
            <a:endParaRPr/>
          </a:p>
          <a:p>
            <a:pPr indent="0" lvl="0" marL="0" rtl="0" algn="l">
              <a:spcBef>
                <a:spcPts val="1200"/>
              </a:spcBef>
              <a:spcAft>
                <a:spcPts val="0"/>
              </a:spcAft>
              <a:buNone/>
            </a:pPr>
            <a:r>
              <a:rPr lang="en"/>
              <a:t>Mục tiêu: Giúp những người tham gia có thể có thêm thông tin như thể loại game, cốt truyện cơ bản, tuyến nhân vật, cấu hình tối thiểu,... cũng như ưu nhược điểm của tựa game, đánh giá của những gamer đã chơi qua tựa game dựa trên thang điểm 10, kèm theo đó là những dòng nhận xét.</a:t>
            </a:r>
            <a:endParaRPr/>
          </a:p>
          <a:p>
            <a:pPr indent="0" lvl="0" marL="0" rtl="0" algn="l">
              <a:spcBef>
                <a:spcPts val="1200"/>
              </a:spcBef>
              <a:spcAft>
                <a:spcPts val="0"/>
              </a:spcAft>
              <a:buNone/>
            </a:pPr>
            <a:r>
              <a:rPr lang="en"/>
              <a:t>Đặc trưng: </a:t>
            </a:r>
            <a:endParaRPr/>
          </a:p>
          <a:p>
            <a:pPr indent="-325755" lvl="0" marL="457200" rtl="0" algn="l">
              <a:spcBef>
                <a:spcPts val="1200"/>
              </a:spcBef>
              <a:spcAft>
                <a:spcPts val="0"/>
              </a:spcAft>
              <a:buSzPct val="100000"/>
              <a:buChar char="●"/>
            </a:pPr>
            <a:r>
              <a:rPr lang="en"/>
              <a:t>Giao diện dễ sử dụng phù hợp với người dùng nhất là gamer.</a:t>
            </a:r>
            <a:endParaRPr/>
          </a:p>
          <a:p>
            <a:pPr indent="-325755" lvl="0" marL="457200" rtl="0" algn="l">
              <a:spcBef>
                <a:spcPts val="0"/>
              </a:spcBef>
              <a:spcAft>
                <a:spcPts val="0"/>
              </a:spcAft>
              <a:buSzPct val="100000"/>
              <a:buChar char="●"/>
            </a:pPr>
            <a:r>
              <a:rPr lang="en"/>
              <a:t>Có các góc nhìn khác về các tựa game.</a:t>
            </a:r>
            <a:endParaRPr/>
          </a:p>
          <a:p>
            <a:pPr indent="-325755" lvl="0" marL="457200" rtl="0" algn="l">
              <a:spcBef>
                <a:spcPts val="0"/>
              </a:spcBef>
              <a:spcAft>
                <a:spcPts val="0"/>
              </a:spcAft>
              <a:buSzPct val="100000"/>
              <a:buChar char="●"/>
            </a:pPr>
            <a:r>
              <a:rPr lang="en"/>
              <a:t>Các hoạt động tham gia đánh giá, nhận xét hoàn toàn miễn phí.</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19120153 - Lê Đoàn Phương Uyên</a:t>
            </a:r>
            <a:endParaRPr/>
          </a:p>
        </p:txBody>
      </p:sp>
      <p:sp>
        <p:nvSpPr>
          <p:cNvPr id="278" name="Google Shape;27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Tên đề tài: Ứng dụng dạy học online </a:t>
            </a:r>
            <a:endParaRPr/>
          </a:p>
          <a:p>
            <a:pPr indent="0" lvl="0" marL="0" rtl="0" algn="l">
              <a:spcBef>
                <a:spcPts val="1200"/>
              </a:spcBef>
              <a:spcAft>
                <a:spcPts val="0"/>
              </a:spcAft>
              <a:buNone/>
            </a:pPr>
            <a:r>
              <a:rPr lang="en"/>
              <a:t>Loại: Tech Education</a:t>
            </a:r>
            <a:endParaRPr/>
          </a:p>
          <a:p>
            <a:pPr indent="0" lvl="0" marL="0" rtl="0" algn="l">
              <a:spcBef>
                <a:spcPts val="1200"/>
              </a:spcBef>
              <a:spcAft>
                <a:spcPts val="0"/>
              </a:spcAft>
              <a:buNone/>
            </a:pPr>
            <a:r>
              <a:rPr lang="en"/>
              <a:t>Người dùng:</a:t>
            </a:r>
            <a:endParaRPr/>
          </a:p>
          <a:p>
            <a:pPr indent="-342900" lvl="0" marL="457200" rtl="0" algn="l">
              <a:spcBef>
                <a:spcPts val="1200"/>
              </a:spcBef>
              <a:spcAft>
                <a:spcPts val="0"/>
              </a:spcAft>
              <a:buSzPts val="1800"/>
              <a:buChar char="●"/>
            </a:pPr>
            <a:r>
              <a:rPr lang="en"/>
              <a:t>Giáo viên, học sinh, những người có nhu cầu sử dụng ứng dụng dạy học online, đặc biệt với các học sinh nhỏ từ 3 - 5 tuổi.</a:t>
            </a:r>
            <a:endParaRPr/>
          </a:p>
          <a:p>
            <a:pPr indent="0" lvl="0" marL="0" rtl="0" algn="l">
              <a:spcBef>
                <a:spcPts val="1200"/>
              </a:spcBef>
              <a:spcAft>
                <a:spcPts val="0"/>
              </a:spcAft>
              <a:buNone/>
            </a:pPr>
            <a:r>
              <a:rPr lang="en"/>
              <a:t>Mục tiêu: Cung cấp một phần mềm với nhiều chức năng tương tác trong lớp học hơn, tích hợp với tính năng giao bài tập về nhà, bài kiểm tra trực tiếp ở lớp học</a:t>
            </a:r>
            <a:endParaRPr/>
          </a:p>
          <a:p>
            <a:pPr indent="0" lvl="0" marL="0" rtl="0" algn="l">
              <a:spcBef>
                <a:spcPts val="1200"/>
              </a:spcBef>
              <a:spcAft>
                <a:spcPts val="1200"/>
              </a:spcAft>
              <a:buNone/>
            </a:pPr>
            <a:r>
              <a:rPr lang="en"/>
              <a:t>Đặc trưng: Dễ sử dụng, tiện lợi cho giáo viên và học sinh.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19120252</a:t>
            </a:r>
            <a:r>
              <a:rPr lang="en"/>
              <a:t> - Hà Bảo Khang</a:t>
            </a:r>
            <a:endParaRPr/>
          </a:p>
        </p:txBody>
      </p:sp>
      <p:sp>
        <p:nvSpPr>
          <p:cNvPr id="284" name="Google Shape;284;p51"/>
          <p:cNvSpPr txBox="1"/>
          <p:nvPr>
            <p:ph idx="1" type="body"/>
          </p:nvPr>
        </p:nvSpPr>
        <p:spPr>
          <a:xfrm>
            <a:off x="1970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Ứng dụng gợi ý thực đơn cho bữa ăn</a:t>
            </a:r>
            <a:endParaRPr/>
          </a:p>
          <a:p>
            <a:pPr indent="0" lvl="0" marL="0" rtl="0" algn="l">
              <a:spcBef>
                <a:spcPts val="1200"/>
              </a:spcBef>
              <a:spcAft>
                <a:spcPts val="0"/>
              </a:spcAft>
              <a:buNone/>
            </a:pPr>
            <a:r>
              <a:rPr lang="en"/>
              <a:t>Loại: Household App (mobile)</a:t>
            </a:r>
            <a:endParaRPr/>
          </a:p>
          <a:p>
            <a:pPr indent="0" lvl="0" marL="0" rtl="0" algn="l">
              <a:spcBef>
                <a:spcPts val="1200"/>
              </a:spcBef>
              <a:spcAft>
                <a:spcPts val="0"/>
              </a:spcAft>
              <a:buNone/>
            </a:pPr>
            <a:r>
              <a:rPr lang="en"/>
              <a:t>Người dùng: Các đầu bếp, nội trợ và những ai có đam mê về ẩm thực</a:t>
            </a:r>
            <a:endParaRPr/>
          </a:p>
          <a:p>
            <a:pPr indent="0" lvl="0" marL="0" rtl="0" algn="l">
              <a:spcBef>
                <a:spcPts val="1200"/>
              </a:spcBef>
              <a:spcAft>
                <a:spcPts val="0"/>
              </a:spcAft>
              <a:buNone/>
            </a:pPr>
            <a:r>
              <a:rPr lang="en"/>
              <a:t>Mục tiêu: Tiết kiệm thời gian suy nghĩ bữa ăn hằng ngày, đa dạng hóa các loại thực phẩm cho người dùng, đảm bảo sức khỏe cho mọi nhà.</a:t>
            </a:r>
            <a:endParaRPr/>
          </a:p>
          <a:p>
            <a:pPr indent="0" lvl="0" marL="0" rtl="0" algn="l">
              <a:spcBef>
                <a:spcPts val="1200"/>
              </a:spcBef>
              <a:spcAft>
                <a:spcPts val="1200"/>
              </a:spcAft>
              <a:buNone/>
            </a:pPr>
            <a:r>
              <a:rPr lang="en"/>
              <a:t>Đặc trưng: Căn cứ vào những món ăn ưa thích của người dùng, gợi ý các món ăn khác dựa trên các dữ liệu thu thập được từ nhiều người dùng khác nhau. Gợi ý thực đơn và lộ trình ăn uống lành mạnh.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19120445 </a:t>
            </a:r>
            <a:r>
              <a:rPr lang="en"/>
              <a:t>- Nguyễn Quang An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Tên đề tài: BasketballMap - Tìm kiếm, chia sẻ các sân bóng rổ trong nước</a:t>
            </a:r>
            <a:endParaRPr/>
          </a:p>
          <a:p>
            <a:pPr indent="0" lvl="0" marL="0" rtl="0" algn="l">
              <a:spcBef>
                <a:spcPts val="1200"/>
              </a:spcBef>
              <a:spcAft>
                <a:spcPts val="0"/>
              </a:spcAft>
              <a:buNone/>
            </a:pPr>
            <a:r>
              <a:rPr lang="en"/>
              <a:t>Loại: SSN</a:t>
            </a:r>
            <a:endParaRPr/>
          </a:p>
          <a:p>
            <a:pPr indent="0" lvl="0" marL="0" rtl="0" algn="l">
              <a:spcBef>
                <a:spcPts val="1200"/>
              </a:spcBef>
              <a:spcAft>
                <a:spcPts val="0"/>
              </a:spcAft>
              <a:buNone/>
            </a:pPr>
            <a:r>
              <a:rPr lang="en"/>
              <a:t>Người dùng: những người chơi bóng rổ, người có nhu cầu tìm kiếm sân bóng rổ</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Mục tiêu: </a:t>
            </a:r>
            <a:endParaRPr/>
          </a:p>
          <a:p>
            <a:pPr indent="-282892" lvl="0" marL="457200" rtl="0" algn="l">
              <a:spcBef>
                <a:spcPts val="1200"/>
              </a:spcBef>
              <a:spcAft>
                <a:spcPts val="0"/>
              </a:spcAft>
              <a:buSzPct val="100000"/>
              <a:buChar char="-"/>
            </a:pPr>
            <a:r>
              <a:rPr lang="en"/>
              <a:t>Cung cấp, chia sẻ thông tin về các sân bóng rổ trên cả nước</a:t>
            </a:r>
            <a:endParaRPr/>
          </a:p>
          <a:p>
            <a:pPr indent="-282892" lvl="0" marL="457200" rtl="0" algn="l">
              <a:spcBef>
                <a:spcPts val="0"/>
              </a:spcBef>
              <a:spcAft>
                <a:spcPts val="0"/>
              </a:spcAft>
              <a:buSzPct val="100000"/>
              <a:buChar char="-"/>
            </a:pPr>
            <a:r>
              <a:rPr lang="en"/>
              <a:t>Tạo môi trường phát triển cho nền bóng rổ nước nhà</a:t>
            </a:r>
            <a:endParaRPr/>
          </a:p>
          <a:p>
            <a:pPr indent="0" lvl="0" marL="0" rtl="0" algn="l">
              <a:spcBef>
                <a:spcPts val="1200"/>
              </a:spcBef>
              <a:spcAft>
                <a:spcPts val="0"/>
              </a:spcAft>
              <a:buNone/>
            </a:pPr>
            <a:r>
              <a:rPr lang="en"/>
              <a:t>Đặc trưng: </a:t>
            </a:r>
            <a:endParaRPr/>
          </a:p>
          <a:p>
            <a:pPr indent="-282892" lvl="0" marL="457200" rtl="0" algn="l">
              <a:spcBef>
                <a:spcPts val="1200"/>
              </a:spcBef>
              <a:spcAft>
                <a:spcPts val="0"/>
              </a:spcAft>
              <a:buSzPct val="100000"/>
              <a:buChar char="-"/>
            </a:pPr>
            <a:r>
              <a:rPr lang="en"/>
              <a:t>Thông tin chính xác, rõ ràng</a:t>
            </a:r>
            <a:endParaRPr/>
          </a:p>
          <a:p>
            <a:pPr indent="-282892" lvl="0" marL="457200" rtl="0" algn="l">
              <a:spcBef>
                <a:spcPts val="0"/>
              </a:spcBef>
              <a:spcAft>
                <a:spcPts val="0"/>
              </a:spcAft>
              <a:buSzPct val="100000"/>
              <a:buChar char="-"/>
            </a:pPr>
            <a:r>
              <a:rPr lang="en"/>
              <a:t>Chia sẻ các thông tin về sân bóng như: hình ảnh, địa chỉ, số lượng người chơi, lịch sinh hoạt, phí sinh hoạt</a:t>
            </a:r>
            <a:endParaRPr/>
          </a:p>
          <a:p>
            <a:pPr indent="-282892" lvl="0" marL="457200" rtl="0" algn="l">
              <a:spcBef>
                <a:spcPts val="0"/>
              </a:spcBef>
              <a:spcAft>
                <a:spcPts val="0"/>
              </a:spcAft>
              <a:buSzPct val="100000"/>
              <a:buChar char="-"/>
            </a:pPr>
            <a:r>
              <a:rPr lang="en"/>
              <a:t>Cho phép vote, review về sân bóng sau khi trải nghiệm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19120484 - Trầm Hữu Đức</a:t>
            </a:r>
            <a:endParaRPr/>
          </a:p>
          <a:p>
            <a:pPr indent="0" lvl="0" marL="0" rtl="0" algn="l">
              <a:spcBef>
                <a:spcPts val="0"/>
              </a:spcBef>
              <a:spcAft>
                <a:spcPts val="0"/>
              </a:spcAft>
              <a:buNone/>
            </a:pPr>
            <a:r>
              <a:t/>
            </a:r>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Tên đề tài: Kênh mua bán và trao đổi kỹ năng chăm sóc chó nghiệp vụ</a:t>
            </a:r>
            <a:endParaRPr/>
          </a:p>
          <a:p>
            <a:pPr indent="0" lvl="0" marL="0" rtl="0" algn="l">
              <a:spcBef>
                <a:spcPts val="1200"/>
              </a:spcBef>
              <a:spcAft>
                <a:spcPts val="0"/>
              </a:spcAft>
              <a:buClr>
                <a:schemeClr val="dk1"/>
              </a:buClr>
              <a:buSzPct val="61111"/>
              <a:buFont typeface="Arial"/>
              <a:buNone/>
            </a:pPr>
            <a:r>
              <a:rPr lang="en"/>
              <a:t>Loại: Web App.</a:t>
            </a:r>
            <a:endParaRPr/>
          </a:p>
          <a:p>
            <a:pPr indent="0" lvl="0" marL="0" rtl="0" algn="l">
              <a:spcBef>
                <a:spcPts val="1200"/>
              </a:spcBef>
              <a:spcAft>
                <a:spcPts val="0"/>
              </a:spcAft>
              <a:buClr>
                <a:schemeClr val="dk1"/>
              </a:buClr>
              <a:buSzPct val="61111"/>
              <a:buFont typeface="Arial"/>
              <a:buNone/>
            </a:pPr>
            <a:r>
              <a:rPr lang="en"/>
              <a:t>Người dùng: Những người đam mê nuôi các dòng chó nghiệp vụ becgie, pitbull,...</a:t>
            </a:r>
            <a:endParaRPr/>
          </a:p>
          <a:p>
            <a:pPr indent="0" lvl="0" marL="0" rtl="0" algn="l">
              <a:spcBef>
                <a:spcPts val="1200"/>
              </a:spcBef>
              <a:spcAft>
                <a:spcPts val="0"/>
              </a:spcAft>
              <a:buClr>
                <a:schemeClr val="dk1"/>
              </a:buClr>
              <a:buSzPct val="61111"/>
              <a:buFont typeface="Arial"/>
              <a:buNone/>
            </a:pPr>
            <a:r>
              <a:rPr lang="en"/>
              <a:t>Mục tiêu: Tạo một môi trường cho những người đam mê chó nghiệp vụ trao đổi kỹ năng chăm sóc và huấn luyện cho vật nuôi, và để ace trong kênh chuyển nhượng lại hoặc mua lại vật nuôi với giá cả cạnh tranh hơn so với thị trường.</a:t>
            </a:r>
            <a:endParaRPr/>
          </a:p>
          <a:p>
            <a:pPr indent="0" lvl="0" marL="0" rtl="0" algn="l">
              <a:spcBef>
                <a:spcPts val="1200"/>
              </a:spcBef>
              <a:spcAft>
                <a:spcPts val="0"/>
              </a:spcAft>
              <a:buClr>
                <a:schemeClr val="dk1"/>
              </a:buClr>
              <a:buSzPct val="61111"/>
              <a:buFont typeface="Arial"/>
              <a:buNone/>
            </a:pPr>
            <a:r>
              <a:rPr lang="en"/>
              <a:t>Đặc trưng: đăng bài bán vật nuôi, đặt cọc vật nuôi, đăng bài chia sẻ thông tin hiểu biết về vật nuôi, đăng bài tìm chó thất lạc (sẽ có dịch vụ tìm chó thất lạc trong tương lai), kiểm định vật nuôi.</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19120576</a:t>
            </a:r>
            <a:r>
              <a:rPr lang="en"/>
              <a:t> - Lê Nguyễn Thảo Mi</a:t>
            </a:r>
            <a:endParaRPr/>
          </a:p>
        </p:txBody>
      </p:sp>
      <p:sp>
        <p:nvSpPr>
          <p:cNvPr id="296" name="Google Shape;29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Tên đề tài: Ứng dụng theo dõi, chăm sóc bữa ăn cho bệnh nhân</a:t>
            </a:r>
            <a:endParaRPr/>
          </a:p>
          <a:p>
            <a:pPr indent="0" lvl="0" marL="0" rtl="0" algn="l">
              <a:spcBef>
                <a:spcPts val="1200"/>
              </a:spcBef>
              <a:spcAft>
                <a:spcPts val="0"/>
              </a:spcAft>
              <a:buNone/>
            </a:pPr>
            <a:r>
              <a:rPr lang="en"/>
              <a:t>Loại: Ứng dụng di động </a:t>
            </a:r>
            <a:endParaRPr/>
          </a:p>
          <a:p>
            <a:pPr indent="0" lvl="0" marL="0" rtl="0" algn="l">
              <a:spcBef>
                <a:spcPts val="1200"/>
              </a:spcBef>
              <a:spcAft>
                <a:spcPts val="0"/>
              </a:spcAft>
              <a:buNone/>
            </a:pPr>
            <a:r>
              <a:rPr lang="en"/>
              <a:t>Người dùng: Bệnh nhân có bệnh đặc thù / dị ứng / trước hoặc sau phẫu thuật</a:t>
            </a:r>
            <a:endParaRPr/>
          </a:p>
          <a:p>
            <a:pPr indent="0" lvl="0" marL="0" rtl="0" algn="l">
              <a:spcBef>
                <a:spcPts val="1200"/>
              </a:spcBef>
              <a:spcAft>
                <a:spcPts val="0"/>
              </a:spcAft>
              <a:buNone/>
            </a:pPr>
            <a:r>
              <a:rPr lang="en"/>
              <a:t>Mục tiêu: Lên thực đơn hỗ trợ bữa ăn hằng ngày phù hợp với tình trạng sức khỏe, bệnh lý của bệnh nhân mà vẫn đảm bảo đầy đủ dinh dưỡng cần thiết</a:t>
            </a:r>
            <a:endParaRPr/>
          </a:p>
          <a:p>
            <a:pPr indent="0" lvl="0" marL="0" rtl="0" algn="l">
              <a:spcBef>
                <a:spcPts val="1200"/>
              </a:spcBef>
              <a:spcAft>
                <a:spcPts val="0"/>
              </a:spcAft>
              <a:buNone/>
            </a:pPr>
            <a:r>
              <a:rPr lang="en"/>
              <a:t>Đặc trưng:</a:t>
            </a:r>
            <a:endParaRPr/>
          </a:p>
          <a:p>
            <a:pPr indent="-334327" lvl="0" marL="457200" rtl="0" algn="l">
              <a:spcBef>
                <a:spcPts val="1200"/>
              </a:spcBef>
              <a:spcAft>
                <a:spcPts val="0"/>
              </a:spcAft>
              <a:buSzPct val="100000"/>
              <a:buChar char="-"/>
            </a:pPr>
            <a:r>
              <a:rPr lang="en"/>
              <a:t>Gợi ý thực đơn hằng ngày thông qua thông tin bệnh lý của bệnh nhân (người dùng)</a:t>
            </a:r>
            <a:endParaRPr/>
          </a:p>
          <a:p>
            <a:pPr indent="-334327" lvl="0" marL="457200" rtl="0" algn="l">
              <a:spcBef>
                <a:spcPts val="0"/>
              </a:spcBef>
              <a:spcAft>
                <a:spcPts val="0"/>
              </a:spcAft>
              <a:buSzPct val="100000"/>
              <a:buChar char="-"/>
            </a:pPr>
            <a:r>
              <a:rPr lang="en"/>
              <a:t>Tra cứu thông tin dinh dưỡng thực phẩm</a:t>
            </a:r>
            <a:endParaRPr/>
          </a:p>
          <a:p>
            <a:pPr indent="-334327" lvl="0" marL="457200" rtl="0" algn="l">
              <a:spcBef>
                <a:spcPts val="0"/>
              </a:spcBef>
              <a:spcAft>
                <a:spcPts val="0"/>
              </a:spcAft>
              <a:buSzPct val="100000"/>
              <a:buChar char="-"/>
            </a:pPr>
            <a:r>
              <a:rPr lang="en"/>
              <a:t>Blog chia sẻ lối sống rèn luyện sức khỏe cho bệnh nhân</a:t>
            </a:r>
            <a:endParaRPr/>
          </a:p>
          <a:p>
            <a:pPr indent="-334327" lvl="0" marL="457200" rtl="0" algn="l">
              <a:spcBef>
                <a:spcPts val="0"/>
              </a:spcBef>
              <a:spcAft>
                <a:spcPts val="0"/>
              </a:spcAft>
              <a:buSzPct val="100000"/>
              <a:buChar char="-"/>
            </a:pPr>
            <a:r>
              <a:rPr lang="en"/>
              <a:t>Đóng góp công thức nấu ăn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19120421 – Nguyễn Công Nhật Tùng</a:t>
            </a:r>
            <a:endParaRPr/>
          </a:p>
        </p:txBody>
      </p:sp>
      <p:sp>
        <p:nvSpPr>
          <p:cNvPr id="302" name="Google Shape;30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t>Tên đề tài: Ứng dụng quản lý rác</a:t>
            </a:r>
            <a:endParaRPr/>
          </a:p>
          <a:p>
            <a:pPr indent="0" lvl="0" marL="0" rtl="0" algn="l">
              <a:lnSpc>
                <a:spcPct val="115000"/>
              </a:lnSpc>
              <a:spcBef>
                <a:spcPts val="0"/>
              </a:spcBef>
              <a:spcAft>
                <a:spcPts val="0"/>
              </a:spcAft>
              <a:buClr>
                <a:schemeClr val="dk1"/>
              </a:buClr>
              <a:buSzPct val="61111"/>
              <a:buFont typeface="Arial"/>
              <a:buNone/>
            </a:pPr>
            <a:r>
              <a:t/>
            </a:r>
            <a:endParaRPr/>
          </a:p>
          <a:p>
            <a:pPr indent="0" lvl="0" marL="0" rtl="0" algn="l">
              <a:lnSpc>
                <a:spcPct val="115000"/>
              </a:lnSpc>
              <a:spcBef>
                <a:spcPts val="0"/>
              </a:spcBef>
              <a:spcAft>
                <a:spcPts val="0"/>
              </a:spcAft>
              <a:buClr>
                <a:schemeClr val="dk1"/>
              </a:buClr>
              <a:buSzPct val="61111"/>
              <a:buFont typeface="Arial"/>
              <a:buNone/>
            </a:pPr>
            <a:r>
              <a:rPr lang="en"/>
              <a:t>Loại: Ứng dụng cho đô thị</a:t>
            </a:r>
            <a:endParaRPr/>
          </a:p>
          <a:p>
            <a:pPr indent="0" lvl="0" marL="0" rtl="0" algn="l">
              <a:lnSpc>
                <a:spcPct val="115000"/>
              </a:lnSpc>
              <a:spcBef>
                <a:spcPts val="1200"/>
              </a:spcBef>
              <a:spcAft>
                <a:spcPts val="0"/>
              </a:spcAft>
              <a:buClr>
                <a:schemeClr val="dk1"/>
              </a:buClr>
              <a:buSzPct val="61111"/>
              <a:buFont typeface="Arial"/>
              <a:buNone/>
            </a:pPr>
            <a:r>
              <a:rPr lang="en"/>
              <a:t>Người dùng: Người dân trong thành phố Đà Lạt</a:t>
            </a:r>
            <a:endParaRPr/>
          </a:p>
          <a:p>
            <a:pPr indent="0" lvl="0" marL="0" rtl="0" algn="l">
              <a:lnSpc>
                <a:spcPct val="115000"/>
              </a:lnSpc>
              <a:spcBef>
                <a:spcPts val="1200"/>
              </a:spcBef>
              <a:spcAft>
                <a:spcPts val="0"/>
              </a:spcAft>
              <a:buClr>
                <a:schemeClr val="dk1"/>
              </a:buClr>
              <a:buSzPct val="61111"/>
              <a:buFont typeface="Arial"/>
              <a:buNone/>
            </a:pPr>
            <a:r>
              <a:rPr lang="en"/>
              <a:t>Mục tiêu: Biến thành phố thành một nơi không rác, giúp quản lý, phân loại rác.  </a:t>
            </a:r>
            <a:endParaRPr/>
          </a:p>
          <a:p>
            <a:pPr indent="0" lvl="0" marL="0" rtl="0" algn="l">
              <a:lnSpc>
                <a:spcPct val="115000"/>
              </a:lnSpc>
              <a:spcBef>
                <a:spcPts val="1200"/>
              </a:spcBef>
              <a:spcAft>
                <a:spcPts val="0"/>
              </a:spcAft>
              <a:buClr>
                <a:schemeClr val="dk1"/>
              </a:buClr>
              <a:buSzPct val="61111"/>
              <a:buFont typeface="Arial"/>
              <a:buNone/>
            </a:pPr>
            <a:r>
              <a:rPr lang="en"/>
              <a:t>Đặc trưng: Ứng dụng có thể cung cấp cho người dân về thông tin ngày đổ rác, lịch trình của xe rác, phân loại rác theo ngày. Ngoài ra người dùng có thể thanh toán cho dịch vụ online.</a:t>
            </a:r>
            <a:endParaRPr/>
          </a:p>
          <a:p>
            <a:pPr indent="0" lvl="0" marL="0" rtl="0" algn="l">
              <a:lnSpc>
                <a:spcPct val="115000"/>
              </a:lnSpc>
              <a:spcBef>
                <a:spcPts val="1200"/>
              </a:spcBef>
              <a:spcAft>
                <a:spcPts val="0"/>
              </a:spcAft>
              <a:buClr>
                <a:schemeClr val="dk1"/>
              </a:buClr>
              <a:buSzPct val="61111"/>
              <a:buFont typeface="Arial"/>
              <a:buNone/>
            </a:pPr>
            <a:r>
              <a:rPr lang="en"/>
              <a:t>Ứng dụng tương tự: Grac</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18120410 - Phạm Quốc Khánh</a:t>
            </a:r>
            <a:endParaRPr/>
          </a:p>
        </p:txBody>
      </p:sp>
      <p:sp>
        <p:nvSpPr>
          <p:cNvPr id="308" name="Google Shape;30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Tên đề tài:</a:t>
            </a:r>
            <a:r>
              <a:rPr lang="en"/>
              <a:t> ứng dụng chăm sóc sức khỏe, đặt lịch khám, định vị phòng khám, nhà thuốc</a:t>
            </a:r>
            <a:endParaRPr b="1"/>
          </a:p>
          <a:p>
            <a:pPr indent="0" lvl="0" marL="0" rtl="0" algn="l">
              <a:spcBef>
                <a:spcPts val="1200"/>
              </a:spcBef>
              <a:spcAft>
                <a:spcPts val="0"/>
              </a:spcAft>
              <a:buClr>
                <a:schemeClr val="dk1"/>
              </a:buClr>
              <a:buSzPct val="61111"/>
              <a:buFont typeface="Arial"/>
              <a:buNone/>
            </a:pPr>
            <a:r>
              <a:rPr b="1" lang="en"/>
              <a:t>Loại:</a:t>
            </a:r>
            <a:endParaRPr b="1"/>
          </a:p>
          <a:p>
            <a:pPr indent="0" lvl="0" marL="0" rtl="0" algn="l">
              <a:spcBef>
                <a:spcPts val="1200"/>
              </a:spcBef>
              <a:spcAft>
                <a:spcPts val="0"/>
              </a:spcAft>
              <a:buClr>
                <a:schemeClr val="dk1"/>
              </a:buClr>
              <a:buSzPct val="61111"/>
              <a:buFont typeface="Arial"/>
              <a:buNone/>
            </a:pPr>
            <a:r>
              <a:rPr b="1" lang="en"/>
              <a:t>Người dùng</a:t>
            </a:r>
            <a:r>
              <a:rPr lang="en"/>
              <a:t>: Người già, người thường xuyên gặp các vấn để về sức khỏe(Đặc biệt vào ban đêm)</a:t>
            </a:r>
            <a:endParaRPr/>
          </a:p>
          <a:p>
            <a:pPr indent="0" lvl="0" marL="0" rtl="0" algn="l">
              <a:spcBef>
                <a:spcPts val="1200"/>
              </a:spcBef>
              <a:spcAft>
                <a:spcPts val="0"/>
              </a:spcAft>
              <a:buClr>
                <a:schemeClr val="dk1"/>
              </a:buClr>
              <a:buSzPct val="61111"/>
              <a:buFont typeface="Arial"/>
              <a:buNone/>
            </a:pPr>
            <a:r>
              <a:rPr lang="en"/>
              <a:t>người thường xuyên phải di chuyển xa. Tuy nhiên tất cả mọi người đề có thể sử dụng</a:t>
            </a:r>
            <a:endParaRPr/>
          </a:p>
          <a:p>
            <a:pPr indent="0" lvl="0" marL="0" rtl="0" algn="l">
              <a:spcBef>
                <a:spcPts val="1200"/>
              </a:spcBef>
              <a:spcAft>
                <a:spcPts val="0"/>
              </a:spcAft>
              <a:buClr>
                <a:schemeClr val="dk1"/>
              </a:buClr>
              <a:buSzPct val="61111"/>
              <a:buFont typeface="Arial"/>
              <a:buNone/>
            </a:pPr>
            <a:r>
              <a:rPr b="1" lang="en"/>
              <a:t>Mục tiêu:</a:t>
            </a:r>
            <a:r>
              <a:rPr lang="en"/>
              <a:t> Bốc số online, Giảm tình trạng hàm trăm người phải bốc số thứ tự và chờ đến lượt trong các bệnh viện</a:t>
            </a:r>
            <a:endParaRPr/>
          </a:p>
          <a:p>
            <a:pPr indent="0" lvl="0" marL="0" rtl="0" algn="l">
              <a:spcBef>
                <a:spcPts val="1200"/>
              </a:spcBef>
              <a:spcAft>
                <a:spcPts val="0"/>
              </a:spcAft>
              <a:buClr>
                <a:schemeClr val="dk1"/>
              </a:buClr>
              <a:buSzPct val="61111"/>
              <a:buFont typeface="Arial"/>
              <a:buNone/>
            </a:pPr>
            <a:r>
              <a:rPr lang="en"/>
              <a:t>(gây lãng phí thời gian cũng như không gian của bệnh viện). Định vị các phòng khám gần nhất với người dùng. Nhận dạng thuốc - cung cấp thông tin về giấy phép và tác dụng(được bộ y tế cấp phép)</a:t>
            </a:r>
            <a:endParaRPr/>
          </a:p>
          <a:p>
            <a:pPr indent="0" lvl="0" marL="0" rtl="0" algn="l">
              <a:spcBef>
                <a:spcPts val="1200"/>
              </a:spcBef>
              <a:spcAft>
                <a:spcPts val="0"/>
              </a:spcAft>
              <a:buNone/>
            </a:pPr>
            <a:r>
              <a:rPr b="1" lang="en"/>
              <a:t>Đặc trưng</a:t>
            </a:r>
            <a:r>
              <a:rPr lang="en"/>
              <a:t>: Sử dụng AI để thống kê thời gian khám trung bình để có thể thống báo thời gian tới khám một cách hợp lý nhất.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19120495 - Nguyễn Nhật Duy</a:t>
            </a:r>
            <a:endParaRPr/>
          </a:p>
        </p:txBody>
      </p:sp>
      <p:sp>
        <p:nvSpPr>
          <p:cNvPr id="314" name="Google Shape;31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Tên đề tài:</a:t>
            </a:r>
            <a:r>
              <a:rPr lang="en"/>
              <a:t> </a:t>
            </a:r>
            <a:endParaRPr b="1"/>
          </a:p>
          <a:p>
            <a:pPr indent="0" lvl="0" marL="0" rtl="0" algn="l">
              <a:spcBef>
                <a:spcPts val="1200"/>
              </a:spcBef>
              <a:spcAft>
                <a:spcPts val="0"/>
              </a:spcAft>
              <a:buClr>
                <a:schemeClr val="dk1"/>
              </a:buClr>
              <a:buSzPts val="1100"/>
              <a:buFont typeface="Arial"/>
              <a:buNone/>
            </a:pPr>
            <a:r>
              <a:rPr b="1" lang="en"/>
              <a:t>Loại:</a:t>
            </a:r>
            <a:endParaRPr b="1"/>
          </a:p>
          <a:p>
            <a:pPr indent="0" lvl="0" marL="0" rtl="0" algn="l">
              <a:spcBef>
                <a:spcPts val="1200"/>
              </a:spcBef>
              <a:spcAft>
                <a:spcPts val="0"/>
              </a:spcAft>
              <a:buClr>
                <a:schemeClr val="dk1"/>
              </a:buClr>
              <a:buSzPts val="1100"/>
              <a:buFont typeface="Arial"/>
              <a:buNone/>
            </a:pPr>
            <a:r>
              <a:rPr b="1" lang="en"/>
              <a:t>Người dùng</a:t>
            </a:r>
            <a:r>
              <a:rPr lang="en"/>
              <a:t>: </a:t>
            </a:r>
            <a:endParaRPr/>
          </a:p>
          <a:p>
            <a:pPr indent="0" lvl="0" marL="0" rtl="0" algn="l">
              <a:spcBef>
                <a:spcPts val="1200"/>
              </a:spcBef>
              <a:spcAft>
                <a:spcPts val="0"/>
              </a:spcAft>
              <a:buClr>
                <a:schemeClr val="dk1"/>
              </a:buClr>
              <a:buSzPts val="1100"/>
              <a:buFont typeface="Arial"/>
              <a:buNone/>
            </a:pPr>
            <a:r>
              <a:rPr b="1" lang="en"/>
              <a:t>Mục tiêu:</a:t>
            </a:r>
            <a:endParaRPr/>
          </a:p>
          <a:p>
            <a:pPr indent="0" lvl="0" marL="0" rtl="0" algn="l">
              <a:spcBef>
                <a:spcPts val="1200"/>
              </a:spcBef>
              <a:spcAft>
                <a:spcPts val="0"/>
              </a:spcAft>
              <a:buNone/>
            </a:pPr>
            <a:r>
              <a:rPr b="1" lang="en"/>
              <a:t>Đặc trưng</a:t>
            </a:r>
            <a:r>
              <a:rPr lang="en"/>
              <a:t>: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1612196 - Nguyễn Minh Hiếu</a:t>
            </a:r>
            <a:endParaRPr/>
          </a:p>
        </p:txBody>
      </p:sp>
      <p:sp>
        <p:nvSpPr>
          <p:cNvPr id="320" name="Google Shape;32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
              <a:t>Tên đề tài:</a:t>
            </a:r>
            <a:r>
              <a:rPr lang="en"/>
              <a:t> Ứng dụng thương mại điện tử mặt hàng nội thất áp dụng công nghệ AR.</a:t>
            </a:r>
            <a:endParaRPr b="1"/>
          </a:p>
          <a:p>
            <a:pPr indent="0" lvl="0" marL="0" rtl="0" algn="l">
              <a:spcBef>
                <a:spcPts val="1200"/>
              </a:spcBef>
              <a:spcAft>
                <a:spcPts val="0"/>
              </a:spcAft>
              <a:buClr>
                <a:schemeClr val="dk1"/>
              </a:buClr>
              <a:buSzPct val="61111"/>
              <a:buFont typeface="Arial"/>
              <a:buNone/>
            </a:pPr>
            <a:r>
              <a:rPr b="1" lang="en"/>
              <a:t>Loại: </a:t>
            </a:r>
            <a:r>
              <a:rPr lang="en"/>
              <a:t>Mobile App</a:t>
            </a:r>
            <a:endParaRPr/>
          </a:p>
          <a:p>
            <a:pPr indent="0" lvl="0" marL="0" rtl="0" algn="l">
              <a:spcBef>
                <a:spcPts val="1200"/>
              </a:spcBef>
              <a:spcAft>
                <a:spcPts val="0"/>
              </a:spcAft>
              <a:buClr>
                <a:schemeClr val="dk1"/>
              </a:buClr>
              <a:buSzPct val="61111"/>
              <a:buFont typeface="Arial"/>
              <a:buNone/>
            </a:pPr>
            <a:r>
              <a:rPr b="1" lang="en"/>
              <a:t>Người dùng</a:t>
            </a:r>
            <a:r>
              <a:rPr lang="en"/>
              <a:t>: Mọi user có nhu cầu mua và trải nghiệm mặt hàng nội thất thông qua công nghệ AR.</a:t>
            </a:r>
            <a:endParaRPr/>
          </a:p>
          <a:p>
            <a:pPr indent="0" lvl="0" marL="0" rtl="0" algn="l">
              <a:spcBef>
                <a:spcPts val="1200"/>
              </a:spcBef>
              <a:spcAft>
                <a:spcPts val="0"/>
              </a:spcAft>
              <a:buClr>
                <a:schemeClr val="dk1"/>
              </a:buClr>
              <a:buSzPct val="61111"/>
              <a:buFont typeface="Arial"/>
              <a:buNone/>
            </a:pPr>
            <a:r>
              <a:rPr b="1" lang="en"/>
              <a:t>Mục tiêu:</a:t>
            </a:r>
            <a:r>
              <a:rPr lang="en"/>
              <a:t> Mua hàng online, trải nghiệm mặt hàng nội thất thông qua công nghệ AR để tiện cho việc mua sắm.</a:t>
            </a:r>
            <a:endParaRPr/>
          </a:p>
          <a:p>
            <a:pPr indent="0" lvl="0" marL="0" rtl="0" algn="l">
              <a:spcBef>
                <a:spcPts val="1200"/>
              </a:spcBef>
              <a:spcAft>
                <a:spcPts val="0"/>
              </a:spcAft>
              <a:buNone/>
            </a:pPr>
            <a:r>
              <a:rPr b="1" lang="en"/>
              <a:t>Đặc trưng</a:t>
            </a:r>
            <a:r>
              <a:rPr lang="en"/>
              <a:t>: Sử dụng công nghệ AR để hiện các mặt hàng nội thất lên chính căn phòng của người dùng. Giúp người dùng trải nghiệm mà không cần đi ra cửa hàng.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19120361</a:t>
            </a:r>
            <a:r>
              <a:rPr lang="en"/>
              <a:t>- Đặng Đức Thắng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Tên đề tài: SportMaker - web tìm kiếm sân banh, cáp kèo</a:t>
            </a:r>
            <a:endParaRPr/>
          </a:p>
          <a:p>
            <a:pPr indent="0" lvl="0" marL="0" rtl="0" algn="l">
              <a:spcBef>
                <a:spcPts val="1200"/>
              </a:spcBef>
              <a:spcAft>
                <a:spcPts val="0"/>
              </a:spcAft>
              <a:buNone/>
            </a:pPr>
            <a:r>
              <a:rPr lang="en"/>
              <a:t>Loại: Web app</a:t>
            </a:r>
            <a:endParaRPr/>
          </a:p>
          <a:p>
            <a:pPr indent="0" lvl="0" marL="0" rtl="0" algn="l">
              <a:spcBef>
                <a:spcPts val="1200"/>
              </a:spcBef>
              <a:spcAft>
                <a:spcPts val="0"/>
              </a:spcAft>
              <a:buNone/>
            </a:pPr>
            <a:r>
              <a:rPr lang="en"/>
              <a:t>Người dùng: Người muốn tìm kiếm địa điểm chơi thể thao, tạo team chơi thể thao; Người muốn trao đổi mua bán các vật dụng thể thao; Chủ sân bãi</a:t>
            </a:r>
            <a:endParaRPr/>
          </a:p>
          <a:p>
            <a:pPr indent="0" lvl="0" marL="0" rtl="0" algn="l">
              <a:spcBef>
                <a:spcPts val="1200"/>
              </a:spcBef>
              <a:spcAft>
                <a:spcPts val="0"/>
              </a:spcAft>
              <a:buNone/>
            </a:pPr>
            <a:r>
              <a:rPr lang="en"/>
              <a:t>Mục tiêu: Kết nối người dùng tạo team, book lịch, đặt trước sân bãi; Nơi để trao đổi mua bán các vật dụng thể thao; Kết nối chủ sân bãi và người chơi thể thao</a:t>
            </a:r>
            <a:endParaRPr/>
          </a:p>
          <a:p>
            <a:pPr indent="0" lvl="0" marL="0" rtl="0" algn="l">
              <a:spcBef>
                <a:spcPts val="1200"/>
              </a:spcBef>
              <a:spcAft>
                <a:spcPts val="0"/>
              </a:spcAft>
              <a:buNone/>
            </a:pPr>
            <a:r>
              <a:rPr lang="en"/>
              <a:t>Đặc trưng: </a:t>
            </a:r>
            <a:endParaRPr/>
          </a:p>
          <a:p>
            <a:pPr indent="-325755" lvl="0" marL="457200" rtl="0" algn="l">
              <a:spcBef>
                <a:spcPts val="1200"/>
              </a:spcBef>
              <a:spcAft>
                <a:spcPts val="0"/>
              </a:spcAft>
              <a:buSzPct val="100000"/>
              <a:buChar char="-"/>
            </a:pPr>
            <a:r>
              <a:rPr lang="en"/>
              <a:t>Tạo team chơi thể thao trong các khu vực sân bãi được chủ sân bãi đăng kí sử dụng trên web</a:t>
            </a:r>
            <a:endParaRPr/>
          </a:p>
          <a:p>
            <a:pPr indent="-325755" lvl="0" marL="457200" rtl="0" algn="l">
              <a:spcBef>
                <a:spcPts val="0"/>
              </a:spcBef>
              <a:spcAft>
                <a:spcPts val="0"/>
              </a:spcAft>
              <a:buSzPct val="100000"/>
              <a:buChar char="-"/>
            </a:pPr>
            <a:r>
              <a:rPr lang="en"/>
              <a:t>Book lịch sân bãi, trả phí cọc </a:t>
            </a:r>
            <a:endParaRPr/>
          </a:p>
          <a:p>
            <a:pPr indent="-325755" lvl="0" marL="457200" rtl="0" algn="l">
              <a:spcBef>
                <a:spcPts val="0"/>
              </a:spcBef>
              <a:spcAft>
                <a:spcPts val="0"/>
              </a:spcAft>
              <a:buSzPct val="100000"/>
              <a:buChar char="-"/>
            </a:pPr>
            <a:r>
              <a:rPr lang="en"/>
              <a:t>Kí gửi, đăng bài mua bán dụng cụ thể thao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19120477</a:t>
            </a:r>
            <a:r>
              <a:rPr lang="en"/>
              <a:t> - Lê Văn Định</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Tên đề tài: Gọi vốn cộng đồng</a:t>
            </a:r>
            <a:endParaRPr/>
          </a:p>
          <a:p>
            <a:pPr indent="0" lvl="0" marL="0" rtl="0" algn="l">
              <a:spcBef>
                <a:spcPts val="1200"/>
              </a:spcBef>
              <a:spcAft>
                <a:spcPts val="0"/>
              </a:spcAft>
              <a:buNone/>
            </a:pPr>
            <a:r>
              <a:rPr lang="en"/>
              <a:t>Loại: Fintech</a:t>
            </a:r>
            <a:endParaRPr/>
          </a:p>
          <a:p>
            <a:pPr indent="0" lvl="0" marL="0" rtl="0" algn="l">
              <a:spcBef>
                <a:spcPts val="1200"/>
              </a:spcBef>
              <a:spcAft>
                <a:spcPts val="0"/>
              </a:spcAft>
              <a:buNone/>
            </a:pPr>
            <a:r>
              <a:rPr lang="en"/>
              <a:t>Người dùng: Nhà phát triển, kinh doanh, khởi nghiệp,... những người có ý tưởng kế hoạch cho dự án cụ thể nhưng còn thiếu nguồn lực về kinh tế.</a:t>
            </a:r>
            <a:endParaRPr/>
          </a:p>
          <a:p>
            <a:pPr indent="0" lvl="0" marL="0" rtl="0" algn="l">
              <a:spcBef>
                <a:spcPts val="1200"/>
              </a:spcBef>
              <a:spcAft>
                <a:spcPts val="0"/>
              </a:spcAft>
              <a:buNone/>
            </a:pPr>
            <a:r>
              <a:rPr lang="en"/>
              <a:t>Mục tiêu: Kêu gọi sự giúp đỡ của cộng đồng để giúp chủ một dự án hay người nghĩ ra một ý tưởng hoàn thành những dự án hay sản phẩm của họ.</a:t>
            </a:r>
            <a:endParaRPr/>
          </a:p>
          <a:p>
            <a:pPr indent="0" lvl="0" marL="0" rtl="0" algn="l">
              <a:spcBef>
                <a:spcPts val="1200"/>
              </a:spcBef>
              <a:spcAft>
                <a:spcPts val="0"/>
              </a:spcAft>
              <a:buNone/>
            </a:pPr>
            <a:r>
              <a:rPr lang="en"/>
              <a:t>Đặc trưng: </a:t>
            </a:r>
            <a:endParaRPr/>
          </a:p>
          <a:p>
            <a:pPr indent="-342900" lvl="0" marL="457200" rtl="0" algn="l">
              <a:spcBef>
                <a:spcPts val="1200"/>
              </a:spcBef>
              <a:spcAft>
                <a:spcPts val="0"/>
              </a:spcAft>
              <a:buSzPts val="1800"/>
              <a:buChar char="-"/>
            </a:pPr>
            <a:r>
              <a:rPr lang="en"/>
              <a:t>Thông tin rõ ràng, uy tín.</a:t>
            </a:r>
            <a:endParaRPr/>
          </a:p>
          <a:p>
            <a:pPr indent="-342900" lvl="0" marL="457200" rtl="0" algn="l">
              <a:spcBef>
                <a:spcPts val="0"/>
              </a:spcBef>
              <a:spcAft>
                <a:spcPts val="0"/>
              </a:spcAft>
              <a:buSzPts val="1800"/>
              <a:buChar char="-"/>
            </a:pPr>
            <a:r>
              <a:rPr lang="en"/>
              <a:t>Hỗ trợ nhiều cho các Start-up.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18120419</a:t>
            </a:r>
            <a:r>
              <a:rPr lang="en"/>
              <a:t> - Phạm Trường Khoa</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Tên đề tài: Mạng xã hội dành cho những người chơi phím cơ custom.</a:t>
            </a:r>
            <a:endParaRPr/>
          </a:p>
          <a:p>
            <a:pPr indent="0" lvl="0" marL="0" rtl="0" algn="l">
              <a:spcBef>
                <a:spcPts val="1200"/>
              </a:spcBef>
              <a:spcAft>
                <a:spcPts val="0"/>
              </a:spcAft>
              <a:buClr>
                <a:schemeClr val="dk1"/>
              </a:buClr>
              <a:buSzPct val="61111"/>
              <a:buFont typeface="Arial"/>
              <a:buNone/>
            </a:pPr>
            <a:r>
              <a:rPr lang="en"/>
              <a:t>Loại:</a:t>
            </a:r>
            <a:endParaRPr/>
          </a:p>
          <a:p>
            <a:pPr indent="0" lvl="0" marL="0" rtl="0" algn="l">
              <a:spcBef>
                <a:spcPts val="1200"/>
              </a:spcBef>
              <a:spcAft>
                <a:spcPts val="0"/>
              </a:spcAft>
              <a:buClr>
                <a:schemeClr val="dk1"/>
              </a:buClr>
              <a:buSzPct val="61111"/>
              <a:buFont typeface="Arial"/>
              <a:buNone/>
            </a:pPr>
            <a:r>
              <a:rPr lang="en"/>
              <a:t>Người dùng: Những người đam mê bàn phím cơ custom</a:t>
            </a:r>
            <a:endParaRPr/>
          </a:p>
          <a:p>
            <a:pPr indent="0" lvl="0" marL="0" rtl="0" algn="l">
              <a:spcBef>
                <a:spcPts val="1200"/>
              </a:spcBef>
              <a:spcAft>
                <a:spcPts val="0"/>
              </a:spcAft>
              <a:buClr>
                <a:schemeClr val="dk1"/>
              </a:buClr>
              <a:buSzPct val="61111"/>
              <a:buFont typeface="Arial"/>
              <a:buNone/>
            </a:pPr>
            <a:r>
              <a:rPr lang="en"/>
              <a:t>Mục tiêu: Tạo ra sân chơi cho mọi người cùng chia sẻ và trao đổi kinh nghiệm, kĩ năng, mua bán, trao đổi bàn phím cơ custom.</a:t>
            </a:r>
            <a:endParaRPr/>
          </a:p>
          <a:p>
            <a:pPr indent="0" lvl="0" marL="0" rtl="0" algn="l">
              <a:spcBef>
                <a:spcPts val="1200"/>
              </a:spcBef>
              <a:spcAft>
                <a:spcPts val="0"/>
              </a:spcAft>
              <a:buNone/>
            </a:pPr>
            <a:r>
              <a:rPr lang="en"/>
              <a:t>Đặc trưng: </a:t>
            </a:r>
            <a:endParaRPr/>
          </a:p>
          <a:p>
            <a:pPr indent="-308610" lvl="0" marL="457200" rtl="0" algn="l">
              <a:spcBef>
                <a:spcPts val="1200"/>
              </a:spcBef>
              <a:spcAft>
                <a:spcPts val="0"/>
              </a:spcAft>
              <a:buSzPct val="100000"/>
              <a:buChar char="●"/>
            </a:pPr>
            <a:r>
              <a:rPr lang="en"/>
              <a:t>Được quản lý bởi ban quản lý để đảm bảo an toàn giao dịch cho mọi người.</a:t>
            </a:r>
            <a:endParaRPr/>
          </a:p>
          <a:p>
            <a:pPr indent="-308610" lvl="0" marL="457200" rtl="0" algn="l">
              <a:spcBef>
                <a:spcPts val="0"/>
              </a:spcBef>
              <a:spcAft>
                <a:spcPts val="0"/>
              </a:spcAft>
              <a:buSzPct val="100000"/>
              <a:buChar char="●"/>
            </a:pPr>
            <a:r>
              <a:rPr lang="en"/>
              <a:t>Ưu tiên giao dịch trực tiếp để tránh bị lừa đảo.</a:t>
            </a:r>
            <a:endParaRPr/>
          </a:p>
          <a:p>
            <a:pPr indent="-308610" lvl="0" marL="457200" rtl="0" algn="l">
              <a:spcBef>
                <a:spcPts val="0"/>
              </a:spcBef>
              <a:spcAft>
                <a:spcPts val="0"/>
              </a:spcAft>
              <a:buSzPct val="100000"/>
              <a:buChar char="●"/>
            </a:pPr>
            <a:r>
              <a:rPr lang="en"/>
              <a:t>Phải đạt điều kiện đảm bảo đã đăng kí mở shop mới được cấp quyền bởi ban quản lý.</a:t>
            </a:r>
            <a:endParaRPr/>
          </a:p>
          <a:p>
            <a:pPr indent="-308610" lvl="0" marL="457200" rtl="0" algn="l">
              <a:spcBef>
                <a:spcPts val="0"/>
              </a:spcBef>
              <a:spcAft>
                <a:spcPts val="0"/>
              </a:spcAft>
              <a:buSzPct val="100000"/>
              <a:buChar char="●"/>
            </a:pPr>
            <a:r>
              <a:rPr lang="en"/>
              <a:t>Có danh sách thông tin những người từng lừa đảo để mọi người chú ý khi giao dịch.</a:t>
            </a:r>
            <a:endParaRPr/>
          </a:p>
          <a:p>
            <a:pPr indent="-308610" lvl="0" marL="457200" rtl="0" algn="l">
              <a:spcBef>
                <a:spcPts val="0"/>
              </a:spcBef>
              <a:spcAft>
                <a:spcPts val="0"/>
              </a:spcAft>
              <a:buSzPct val="100000"/>
              <a:buChar char="●"/>
            </a:pPr>
            <a:r>
              <a:rPr lang="en"/>
              <a:t>Tổ chức offline giao lưu.</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19120193- Lâm Khả Doãn</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Tên đề tài: Mạng xã hội dành cho những người đam mê thú cưng</a:t>
            </a:r>
            <a:endParaRPr/>
          </a:p>
          <a:p>
            <a:pPr indent="0" lvl="0" marL="0" rtl="0" algn="l">
              <a:spcBef>
                <a:spcPts val="1200"/>
              </a:spcBef>
              <a:spcAft>
                <a:spcPts val="0"/>
              </a:spcAft>
              <a:buNone/>
            </a:pPr>
            <a:r>
              <a:rPr lang="en"/>
              <a:t>Loại: mạng xã hội</a:t>
            </a:r>
            <a:endParaRPr/>
          </a:p>
          <a:p>
            <a:pPr indent="0" lvl="0" marL="0" rtl="0" algn="l">
              <a:spcBef>
                <a:spcPts val="1200"/>
              </a:spcBef>
              <a:spcAft>
                <a:spcPts val="0"/>
              </a:spcAft>
              <a:buNone/>
            </a:pPr>
            <a:r>
              <a:rPr lang="en"/>
              <a:t>Người dùng: những người có niềm đam mê thú cưng</a:t>
            </a:r>
            <a:endParaRPr/>
          </a:p>
          <a:p>
            <a:pPr indent="0" lvl="0" marL="0" rtl="0" algn="l">
              <a:spcBef>
                <a:spcPts val="1200"/>
              </a:spcBef>
              <a:spcAft>
                <a:spcPts val="0"/>
              </a:spcAft>
              <a:buNone/>
            </a:pPr>
            <a:r>
              <a:rPr lang="en"/>
              <a:t>Mục tiêu: Nơi giao lưu, chia sẽ hình ảnh, tìm bạn cùng sở thích</a:t>
            </a:r>
            <a:endParaRPr/>
          </a:p>
          <a:p>
            <a:pPr indent="0" lvl="0" marL="0" rtl="0" algn="l">
              <a:spcBef>
                <a:spcPts val="1200"/>
              </a:spcBef>
              <a:spcAft>
                <a:spcPts val="1200"/>
              </a:spcAft>
              <a:buNone/>
            </a:pPr>
            <a:r>
              <a:rPr lang="en"/>
              <a:t>Đặc trưng: Chỉ có các hình ảnh, bài viết liên quan đến thú cưng mới được đăng tải.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19120070</a:t>
            </a:r>
            <a:r>
              <a:rPr lang="en"/>
              <a:t> - Trần Nhật Hào</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Tên đề tài: Mạng xã hội chia sẻ coupon, mã giảm giá của các sàn thương mại điện tử</a:t>
            </a:r>
            <a:endParaRPr/>
          </a:p>
          <a:p>
            <a:pPr indent="0" lvl="0" marL="0" rtl="0" algn="l">
              <a:spcBef>
                <a:spcPts val="1200"/>
              </a:spcBef>
              <a:spcAft>
                <a:spcPts val="0"/>
              </a:spcAft>
              <a:buNone/>
            </a:pPr>
            <a:r>
              <a:rPr lang="en"/>
              <a:t>Loại: Mạng xã hội</a:t>
            </a:r>
            <a:endParaRPr/>
          </a:p>
          <a:p>
            <a:pPr indent="0" lvl="0" marL="0" rtl="0" algn="l">
              <a:spcBef>
                <a:spcPts val="1200"/>
              </a:spcBef>
              <a:spcAft>
                <a:spcPts val="0"/>
              </a:spcAft>
              <a:buNone/>
            </a:pPr>
            <a:r>
              <a:rPr lang="en"/>
              <a:t>Người dùng: Người dùng có nhu cầu tìm mua hàng giảm giá, chủ shop muốn thu hút khách hàng.</a:t>
            </a:r>
            <a:endParaRPr/>
          </a:p>
          <a:p>
            <a:pPr indent="0" lvl="0" marL="0" rtl="0" algn="l">
              <a:spcBef>
                <a:spcPts val="1200"/>
              </a:spcBef>
              <a:spcAft>
                <a:spcPts val="0"/>
              </a:spcAft>
              <a:buNone/>
            </a:pPr>
            <a:r>
              <a:rPr lang="en"/>
              <a:t>Mục tiêu: Giúp kết nối doanh nghiệp kinh doanh và các khách hàng tiềm năng trên các sàn thương mại điện tử. Thúc đẩy tiêu dùng, mua bán, đẩy mạnh phát triển thương mại.</a:t>
            </a:r>
            <a:endParaRPr/>
          </a:p>
          <a:p>
            <a:pPr indent="0" lvl="0" marL="0" rtl="0" algn="l">
              <a:spcBef>
                <a:spcPts val="1200"/>
              </a:spcBef>
              <a:spcAft>
                <a:spcPts val="0"/>
              </a:spcAft>
              <a:buNone/>
            </a:pPr>
            <a:r>
              <a:rPr lang="en"/>
              <a:t>Đặc trưng: </a:t>
            </a:r>
            <a:endParaRPr/>
          </a:p>
          <a:p>
            <a:pPr indent="-334327" lvl="0" marL="457200" rtl="0" algn="l">
              <a:spcBef>
                <a:spcPts val="1200"/>
              </a:spcBef>
              <a:spcAft>
                <a:spcPts val="0"/>
              </a:spcAft>
              <a:buSzPct val="100000"/>
              <a:buChar char="●"/>
            </a:pPr>
            <a:r>
              <a:rPr lang="en"/>
              <a:t>Hỗ trợ liên kết giữa người dùng và shop, theo dõi các chính sách của shop. Liên kết giữa các khách hàng, chia sẻ thông tin các shop,...</a:t>
            </a:r>
            <a:endParaRPr/>
          </a:p>
          <a:p>
            <a:pPr indent="-334327" lvl="0" marL="457200" rtl="0" algn="l">
              <a:spcBef>
                <a:spcPts val="0"/>
              </a:spcBef>
              <a:spcAft>
                <a:spcPts val="0"/>
              </a:spcAft>
              <a:buSzPct val="100000"/>
              <a:buChar char="●"/>
            </a:pPr>
            <a:r>
              <a:rPr lang="en"/>
              <a:t>Hỗ trợ xác thực thông tin coupon, voucher,...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